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258" r:id="rId3"/>
    <p:sldId id="309" r:id="rId4"/>
    <p:sldId id="259" r:id="rId5"/>
    <p:sldId id="257" r:id="rId6"/>
    <p:sldId id="260"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8" r:id="rId25"/>
    <p:sldId id="327"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7" r:id="rId44"/>
    <p:sldId id="346"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2" r:id="rId6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篇实例" id="{B2F0CBB6-6610-4C97-B034-736701A32A37}">
          <p14:sldIdLst>
            <p14:sldId id="256"/>
            <p14:sldId id="258"/>
            <p14:sldId id="309"/>
            <p14:sldId id="259"/>
          </p14:sldIdLst>
        </p14:section>
        <p14:section name="初识数据挖掘" id="{59411CBE-A5BA-4C8D-AF13-BA529526B122}">
          <p14:sldIdLst>
            <p14:sldId id="257"/>
            <p14:sldId id="260"/>
            <p14:sldId id="310"/>
            <p14:sldId id="311"/>
            <p14:sldId id="312"/>
            <p14:sldId id="313"/>
            <p14:sldId id="314"/>
            <p14:sldId id="315"/>
            <p14:sldId id="316"/>
            <p14:sldId id="317"/>
            <p14:sldId id="318"/>
            <p14:sldId id="319"/>
            <p14:sldId id="320"/>
          </p14:sldIdLst>
        </p14:section>
        <p14:section name="数据挖掘标准流程" id="{F3DD8991-D260-478F-BEF0-B4BB47EFC61A}">
          <p14:sldIdLst>
            <p14:sldId id="321"/>
            <p14:sldId id="322"/>
            <p14:sldId id="323"/>
            <p14:sldId id="324"/>
            <p14:sldId id="325"/>
            <p14:sldId id="326"/>
            <p14:sldId id="328"/>
            <p14:sldId id="327"/>
            <p14:sldId id="329"/>
          </p14:sldIdLst>
        </p14:section>
        <p14:section name="数据挖掘的技术" id="{5C43580C-EF8F-4DBD-93F0-D591A06DC64C}">
          <p14:sldIdLst>
            <p14:sldId id="330"/>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349"/>
            <p14:sldId id="350"/>
            <p14:sldId id="351"/>
            <p14:sldId id="352"/>
            <p14:sldId id="353"/>
            <p14:sldId id="354"/>
            <p14:sldId id="355"/>
            <p14:sldId id="356"/>
            <p14:sldId id="357"/>
            <p14:sldId id="358"/>
            <p14:sldId id="359"/>
          </p14:sldIdLst>
        </p14:section>
        <p14:section name="大数据挖掘" id="{723D216C-4BD4-4572-9254-78403831786A}">
          <p14:sldIdLst>
            <p14:sldId id="360"/>
            <p14:sldId id="361"/>
            <p14:sldId id="362"/>
            <p14:sldId id="363"/>
            <p14:sldId id="364"/>
            <p14:sldId id="365"/>
            <p14:sldId id="366"/>
            <p14:sldId id="367"/>
            <p14:sldId id="368"/>
            <p14:sldId id="369"/>
            <p14:sldId id="370"/>
            <p14:sldId id="372"/>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7E"/>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74" autoAdjust="0"/>
    <p:restoredTop sz="95267" autoAdjust="0"/>
  </p:normalViewPr>
  <p:slideViewPr>
    <p:cSldViewPr snapToGrid="0" snapToObjects="1" showGuides="1">
      <p:cViewPr varScale="1">
        <p:scale>
          <a:sx n="66" d="100"/>
          <a:sy n="66" d="100"/>
        </p:scale>
        <p:origin x="53" y="41"/>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7FA3A9-0CFA-4D90-A546-2700AF9EEE2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B4D94B0D-B517-48DF-9BF5-A56B83E70B80}">
      <dgm:prSet phldrT="[文本]" custT="1"/>
      <dgm:spPr/>
      <dgm:t>
        <a:bodyPr/>
        <a:lstStyle/>
        <a:p>
          <a:r>
            <a:rPr lang="zh-CN" altLang="en-US" sz="2400" dirty="0"/>
            <a:t>数据挖掘</a:t>
          </a:r>
        </a:p>
      </dgm:t>
    </dgm:pt>
    <dgm:pt modelId="{4261EA0C-8772-4434-8A10-319CE15F74E2}" type="parTrans" cxnId="{2048B0C9-2F76-409F-B62B-DFFB8A9666EB}">
      <dgm:prSet/>
      <dgm:spPr/>
      <dgm:t>
        <a:bodyPr/>
        <a:lstStyle/>
        <a:p>
          <a:endParaRPr lang="zh-CN" altLang="en-US"/>
        </a:p>
      </dgm:t>
    </dgm:pt>
    <dgm:pt modelId="{4ED5C90C-A50F-45C4-A0BA-A17118FB42F6}" type="sibTrans" cxnId="{2048B0C9-2F76-409F-B62B-DFFB8A9666EB}">
      <dgm:prSet/>
      <dgm:spPr/>
      <dgm:t>
        <a:bodyPr/>
        <a:lstStyle/>
        <a:p>
          <a:endParaRPr lang="zh-CN" altLang="en-US"/>
        </a:p>
      </dgm:t>
    </dgm:pt>
    <dgm:pt modelId="{64068DEE-D458-4F77-843C-E9706FB3B0AC}">
      <dgm:prSet phldrT="[文本]"/>
      <dgm:spPr/>
      <dgm:t>
        <a:bodyPr/>
        <a:lstStyle/>
        <a:p>
          <a:r>
            <a:rPr lang="zh-CN" altLang="en-US" dirty="0"/>
            <a:t>数据库系统</a:t>
          </a:r>
        </a:p>
      </dgm:t>
    </dgm:pt>
    <dgm:pt modelId="{2FE29F2B-C7D4-4E6F-ACAE-2E3ADE9099CE}" type="parTrans" cxnId="{96589D3C-CF87-4909-994A-BC50143B63A4}">
      <dgm:prSet/>
      <dgm:spPr/>
      <dgm:t>
        <a:bodyPr/>
        <a:lstStyle/>
        <a:p>
          <a:endParaRPr lang="zh-CN" altLang="en-US"/>
        </a:p>
      </dgm:t>
    </dgm:pt>
    <dgm:pt modelId="{354A7109-272F-4914-A093-C045C068C116}" type="sibTrans" cxnId="{96589D3C-CF87-4909-994A-BC50143B63A4}">
      <dgm:prSet/>
      <dgm:spPr/>
      <dgm:t>
        <a:bodyPr/>
        <a:lstStyle/>
        <a:p>
          <a:endParaRPr lang="zh-CN" altLang="en-US"/>
        </a:p>
      </dgm:t>
    </dgm:pt>
    <dgm:pt modelId="{16FFC048-2E69-43A5-83B1-38BAE2A82A8D}">
      <dgm:prSet phldrT="[文本]"/>
      <dgm:spPr/>
      <dgm:t>
        <a:bodyPr/>
        <a:lstStyle/>
        <a:p>
          <a:r>
            <a:rPr lang="zh-CN" altLang="en-US" dirty="0"/>
            <a:t>统计学</a:t>
          </a:r>
        </a:p>
      </dgm:t>
    </dgm:pt>
    <dgm:pt modelId="{B75CE618-C081-4F4F-9133-907A7EC4940F}" type="parTrans" cxnId="{454B82BC-BCEC-4D74-8300-4CE3F30686B6}">
      <dgm:prSet/>
      <dgm:spPr/>
      <dgm:t>
        <a:bodyPr/>
        <a:lstStyle/>
        <a:p>
          <a:endParaRPr lang="zh-CN" altLang="en-US"/>
        </a:p>
      </dgm:t>
    </dgm:pt>
    <dgm:pt modelId="{0FD0AFA7-1724-4B11-9A9C-FB30B5DBBCBB}" type="sibTrans" cxnId="{454B82BC-BCEC-4D74-8300-4CE3F30686B6}">
      <dgm:prSet/>
      <dgm:spPr/>
      <dgm:t>
        <a:bodyPr/>
        <a:lstStyle/>
        <a:p>
          <a:endParaRPr lang="zh-CN" altLang="en-US"/>
        </a:p>
      </dgm:t>
    </dgm:pt>
    <dgm:pt modelId="{FF6FE406-D964-4602-A888-7B6CC18FF222}">
      <dgm:prSet phldrT="[文本]"/>
      <dgm:spPr/>
      <dgm:t>
        <a:bodyPr/>
        <a:lstStyle/>
        <a:p>
          <a:r>
            <a:rPr lang="zh-CN" altLang="en-US" dirty="0"/>
            <a:t>机器学习</a:t>
          </a:r>
        </a:p>
      </dgm:t>
    </dgm:pt>
    <dgm:pt modelId="{FBF8EEF5-E2B6-4069-9B57-4D673E517AA7}" type="parTrans" cxnId="{70D16327-6FCD-48BB-A71E-A07B74A8CA42}">
      <dgm:prSet/>
      <dgm:spPr/>
      <dgm:t>
        <a:bodyPr/>
        <a:lstStyle/>
        <a:p>
          <a:endParaRPr lang="zh-CN" altLang="en-US"/>
        </a:p>
      </dgm:t>
    </dgm:pt>
    <dgm:pt modelId="{DE7A5950-DB67-478E-842D-DA607FF3ACAC}" type="sibTrans" cxnId="{70D16327-6FCD-48BB-A71E-A07B74A8CA42}">
      <dgm:prSet/>
      <dgm:spPr/>
      <dgm:t>
        <a:bodyPr/>
        <a:lstStyle/>
        <a:p>
          <a:endParaRPr lang="zh-CN" altLang="en-US"/>
        </a:p>
      </dgm:t>
    </dgm:pt>
    <dgm:pt modelId="{7B6B5028-7343-4426-9370-5BF3020E841E}">
      <dgm:prSet phldrT="[文本]"/>
      <dgm:spPr/>
      <dgm:t>
        <a:bodyPr/>
        <a:lstStyle/>
        <a:p>
          <a:r>
            <a:rPr lang="zh-CN" altLang="en-US" dirty="0"/>
            <a:t>数据可视化</a:t>
          </a:r>
        </a:p>
      </dgm:t>
    </dgm:pt>
    <dgm:pt modelId="{7AB9EC22-33A8-4746-AF6C-529FEDA1E610}" type="parTrans" cxnId="{5C2A972E-41B4-4756-8A87-90632991D5F1}">
      <dgm:prSet/>
      <dgm:spPr/>
      <dgm:t>
        <a:bodyPr/>
        <a:lstStyle/>
        <a:p>
          <a:endParaRPr lang="zh-CN" altLang="en-US"/>
        </a:p>
      </dgm:t>
    </dgm:pt>
    <dgm:pt modelId="{41BEDAF2-D9D6-427A-9326-64539EA0DA8D}" type="sibTrans" cxnId="{5C2A972E-41B4-4756-8A87-90632991D5F1}">
      <dgm:prSet/>
      <dgm:spPr/>
      <dgm:t>
        <a:bodyPr/>
        <a:lstStyle/>
        <a:p>
          <a:endParaRPr lang="zh-CN" altLang="en-US"/>
        </a:p>
      </dgm:t>
    </dgm:pt>
    <dgm:pt modelId="{BB2E319A-3628-45F6-BB84-C891640B4241}">
      <dgm:prSet phldrT="[文本]"/>
      <dgm:spPr/>
      <dgm:t>
        <a:bodyPr/>
        <a:lstStyle/>
        <a:p>
          <a:r>
            <a:rPr lang="zh-CN" altLang="en-US" dirty="0"/>
            <a:t>高性能计算</a:t>
          </a:r>
        </a:p>
      </dgm:t>
    </dgm:pt>
    <dgm:pt modelId="{164CE9B2-D594-4F50-923A-354251406BCC}" type="parTrans" cxnId="{92AF4D5C-1A00-4C38-9E99-EB1B8A4306AB}">
      <dgm:prSet/>
      <dgm:spPr/>
      <dgm:t>
        <a:bodyPr/>
        <a:lstStyle/>
        <a:p>
          <a:endParaRPr lang="zh-CN" altLang="en-US"/>
        </a:p>
      </dgm:t>
    </dgm:pt>
    <dgm:pt modelId="{A25682F0-5635-4532-8E86-BD59C6891C32}" type="sibTrans" cxnId="{92AF4D5C-1A00-4C38-9E99-EB1B8A4306AB}">
      <dgm:prSet/>
      <dgm:spPr/>
      <dgm:t>
        <a:bodyPr/>
        <a:lstStyle/>
        <a:p>
          <a:endParaRPr lang="zh-CN" altLang="en-US"/>
        </a:p>
      </dgm:t>
    </dgm:pt>
    <dgm:pt modelId="{64393380-4F27-4AE5-A0FA-12671B1316FE}">
      <dgm:prSet phldrT="[文本]"/>
      <dgm:spPr/>
      <dgm:t>
        <a:bodyPr/>
        <a:lstStyle/>
        <a:p>
          <a:r>
            <a:rPr lang="zh-CN" altLang="en-US" dirty="0"/>
            <a:t>其他学科</a:t>
          </a:r>
        </a:p>
      </dgm:t>
    </dgm:pt>
    <dgm:pt modelId="{867AD7BC-ABAE-45FC-BB89-F8500D868AB4}" type="parTrans" cxnId="{519F4AE1-D043-4861-AF9F-D441E8FDA44B}">
      <dgm:prSet/>
      <dgm:spPr/>
      <dgm:t>
        <a:bodyPr/>
        <a:lstStyle/>
        <a:p>
          <a:endParaRPr lang="zh-CN" altLang="en-US"/>
        </a:p>
      </dgm:t>
    </dgm:pt>
    <dgm:pt modelId="{D5A48A2B-9940-44D4-AE1C-5BB411A3ED51}" type="sibTrans" cxnId="{519F4AE1-D043-4861-AF9F-D441E8FDA44B}">
      <dgm:prSet/>
      <dgm:spPr/>
      <dgm:t>
        <a:bodyPr/>
        <a:lstStyle/>
        <a:p>
          <a:endParaRPr lang="zh-CN" altLang="en-US"/>
        </a:p>
      </dgm:t>
    </dgm:pt>
    <dgm:pt modelId="{3D10BA6B-54F6-45B2-8128-ACCB3B319ED8}" type="pres">
      <dgm:prSet presAssocID="{7E7FA3A9-0CFA-4D90-A546-2700AF9EEE29}" presName="Name0" presStyleCnt="0">
        <dgm:presLayoutVars>
          <dgm:chMax val="1"/>
          <dgm:dir/>
          <dgm:animLvl val="ctr"/>
          <dgm:resizeHandles val="exact"/>
        </dgm:presLayoutVars>
      </dgm:prSet>
      <dgm:spPr/>
    </dgm:pt>
    <dgm:pt modelId="{30427CA7-AABD-4186-9813-5971D89D2B48}" type="pres">
      <dgm:prSet presAssocID="{B4D94B0D-B517-48DF-9BF5-A56B83E70B80}" presName="centerShape" presStyleLbl="node0" presStyleIdx="0" presStyleCnt="1"/>
      <dgm:spPr/>
    </dgm:pt>
    <dgm:pt modelId="{18D0C723-9F27-400E-AA21-3DA04F28D755}" type="pres">
      <dgm:prSet presAssocID="{64068DEE-D458-4F77-843C-E9706FB3B0AC}" presName="node" presStyleLbl="node1" presStyleIdx="0" presStyleCnt="6">
        <dgm:presLayoutVars>
          <dgm:bulletEnabled val="1"/>
        </dgm:presLayoutVars>
      </dgm:prSet>
      <dgm:spPr/>
    </dgm:pt>
    <dgm:pt modelId="{ED12ABD1-D770-40E7-99C8-5B205D9B3194}" type="pres">
      <dgm:prSet presAssocID="{64068DEE-D458-4F77-843C-E9706FB3B0AC}" presName="dummy" presStyleCnt="0"/>
      <dgm:spPr/>
    </dgm:pt>
    <dgm:pt modelId="{D2E2CCC2-54D2-4E53-A0B9-C598F9808E99}" type="pres">
      <dgm:prSet presAssocID="{354A7109-272F-4914-A093-C045C068C116}" presName="sibTrans" presStyleLbl="sibTrans2D1" presStyleIdx="0" presStyleCnt="6"/>
      <dgm:spPr/>
    </dgm:pt>
    <dgm:pt modelId="{0791B2FE-23E4-4DEC-95C7-795927BC3675}" type="pres">
      <dgm:prSet presAssocID="{16FFC048-2E69-43A5-83B1-38BAE2A82A8D}" presName="node" presStyleLbl="node1" presStyleIdx="1" presStyleCnt="6">
        <dgm:presLayoutVars>
          <dgm:bulletEnabled val="1"/>
        </dgm:presLayoutVars>
      </dgm:prSet>
      <dgm:spPr/>
    </dgm:pt>
    <dgm:pt modelId="{52D9D1C3-8F23-4534-BD87-926313D6577F}" type="pres">
      <dgm:prSet presAssocID="{16FFC048-2E69-43A5-83B1-38BAE2A82A8D}" presName="dummy" presStyleCnt="0"/>
      <dgm:spPr/>
    </dgm:pt>
    <dgm:pt modelId="{CF69DA48-C145-476A-9FD4-DF23CFB7561C}" type="pres">
      <dgm:prSet presAssocID="{0FD0AFA7-1724-4B11-9A9C-FB30B5DBBCBB}" presName="sibTrans" presStyleLbl="sibTrans2D1" presStyleIdx="1" presStyleCnt="6"/>
      <dgm:spPr/>
    </dgm:pt>
    <dgm:pt modelId="{253A67AF-C687-4B96-A7DA-49E14A1ACE8A}" type="pres">
      <dgm:prSet presAssocID="{FF6FE406-D964-4602-A888-7B6CC18FF222}" presName="node" presStyleLbl="node1" presStyleIdx="2" presStyleCnt="6">
        <dgm:presLayoutVars>
          <dgm:bulletEnabled val="1"/>
        </dgm:presLayoutVars>
      </dgm:prSet>
      <dgm:spPr/>
    </dgm:pt>
    <dgm:pt modelId="{7F76C5AC-3253-4C5A-BC6F-E9A501D4C46C}" type="pres">
      <dgm:prSet presAssocID="{FF6FE406-D964-4602-A888-7B6CC18FF222}" presName="dummy" presStyleCnt="0"/>
      <dgm:spPr/>
    </dgm:pt>
    <dgm:pt modelId="{C2BE8907-1DA1-43A5-A1C6-88D8CFE004C9}" type="pres">
      <dgm:prSet presAssocID="{DE7A5950-DB67-478E-842D-DA607FF3ACAC}" presName="sibTrans" presStyleLbl="sibTrans2D1" presStyleIdx="2" presStyleCnt="6"/>
      <dgm:spPr/>
    </dgm:pt>
    <dgm:pt modelId="{A4DCBF19-0C6A-4D67-B07F-93E07F6940F9}" type="pres">
      <dgm:prSet presAssocID="{BB2E319A-3628-45F6-BB84-C891640B4241}" presName="node" presStyleLbl="node1" presStyleIdx="3" presStyleCnt="6">
        <dgm:presLayoutVars>
          <dgm:bulletEnabled val="1"/>
        </dgm:presLayoutVars>
      </dgm:prSet>
      <dgm:spPr/>
    </dgm:pt>
    <dgm:pt modelId="{2F1810F8-F74D-4004-85DF-453E58BA276F}" type="pres">
      <dgm:prSet presAssocID="{BB2E319A-3628-45F6-BB84-C891640B4241}" presName="dummy" presStyleCnt="0"/>
      <dgm:spPr/>
    </dgm:pt>
    <dgm:pt modelId="{F48F05D3-3A42-40F7-A9D7-C626649671F0}" type="pres">
      <dgm:prSet presAssocID="{A25682F0-5635-4532-8E86-BD59C6891C32}" presName="sibTrans" presStyleLbl="sibTrans2D1" presStyleIdx="3" presStyleCnt="6"/>
      <dgm:spPr/>
    </dgm:pt>
    <dgm:pt modelId="{12A3B73B-E641-43FE-A529-EA78BD904FE5}" type="pres">
      <dgm:prSet presAssocID="{7B6B5028-7343-4426-9370-5BF3020E841E}" presName="node" presStyleLbl="node1" presStyleIdx="4" presStyleCnt="6">
        <dgm:presLayoutVars>
          <dgm:bulletEnabled val="1"/>
        </dgm:presLayoutVars>
      </dgm:prSet>
      <dgm:spPr/>
    </dgm:pt>
    <dgm:pt modelId="{7F6E8DB0-12E9-4A79-BF42-38660D1C7E27}" type="pres">
      <dgm:prSet presAssocID="{7B6B5028-7343-4426-9370-5BF3020E841E}" presName="dummy" presStyleCnt="0"/>
      <dgm:spPr/>
    </dgm:pt>
    <dgm:pt modelId="{2A367891-6B86-49E9-BE33-BB33FB3E6E0C}" type="pres">
      <dgm:prSet presAssocID="{41BEDAF2-D9D6-427A-9326-64539EA0DA8D}" presName="sibTrans" presStyleLbl="sibTrans2D1" presStyleIdx="4" presStyleCnt="6"/>
      <dgm:spPr/>
    </dgm:pt>
    <dgm:pt modelId="{6E9094A3-60D1-4B43-805D-E54039993692}" type="pres">
      <dgm:prSet presAssocID="{64393380-4F27-4AE5-A0FA-12671B1316FE}" presName="node" presStyleLbl="node1" presStyleIdx="5" presStyleCnt="6">
        <dgm:presLayoutVars>
          <dgm:bulletEnabled val="1"/>
        </dgm:presLayoutVars>
      </dgm:prSet>
      <dgm:spPr/>
    </dgm:pt>
    <dgm:pt modelId="{9D1E2A77-3621-439A-9CFE-B830B5051BA8}" type="pres">
      <dgm:prSet presAssocID="{64393380-4F27-4AE5-A0FA-12671B1316FE}" presName="dummy" presStyleCnt="0"/>
      <dgm:spPr/>
    </dgm:pt>
    <dgm:pt modelId="{1D2D9426-1DA1-4CB2-88A2-3266B58B77A0}" type="pres">
      <dgm:prSet presAssocID="{D5A48A2B-9940-44D4-AE1C-5BB411A3ED51}" presName="sibTrans" presStyleLbl="sibTrans2D1" presStyleIdx="5" presStyleCnt="6"/>
      <dgm:spPr/>
    </dgm:pt>
  </dgm:ptLst>
  <dgm:cxnLst>
    <dgm:cxn modelId="{291B9719-7FD1-41D1-89F1-BE220CEF11EA}" type="presOf" srcId="{0FD0AFA7-1724-4B11-9A9C-FB30B5DBBCBB}" destId="{CF69DA48-C145-476A-9FD4-DF23CFB7561C}" srcOrd="0" destOrd="0" presId="urn:microsoft.com/office/officeart/2005/8/layout/radial6"/>
    <dgm:cxn modelId="{70D16327-6FCD-48BB-A71E-A07B74A8CA42}" srcId="{B4D94B0D-B517-48DF-9BF5-A56B83E70B80}" destId="{FF6FE406-D964-4602-A888-7B6CC18FF222}" srcOrd="2" destOrd="0" parTransId="{FBF8EEF5-E2B6-4069-9B57-4D673E517AA7}" sibTransId="{DE7A5950-DB67-478E-842D-DA607FF3ACAC}"/>
    <dgm:cxn modelId="{E149602C-8B0A-4A2E-AF2B-6D96215B1ABC}" type="presOf" srcId="{B4D94B0D-B517-48DF-9BF5-A56B83E70B80}" destId="{30427CA7-AABD-4186-9813-5971D89D2B48}" srcOrd="0" destOrd="0" presId="urn:microsoft.com/office/officeart/2005/8/layout/radial6"/>
    <dgm:cxn modelId="{5C2A972E-41B4-4756-8A87-90632991D5F1}" srcId="{B4D94B0D-B517-48DF-9BF5-A56B83E70B80}" destId="{7B6B5028-7343-4426-9370-5BF3020E841E}" srcOrd="4" destOrd="0" parTransId="{7AB9EC22-33A8-4746-AF6C-529FEDA1E610}" sibTransId="{41BEDAF2-D9D6-427A-9326-64539EA0DA8D}"/>
    <dgm:cxn modelId="{7DE4A83B-BE11-4DD1-B1E5-1064E9B7466A}" type="presOf" srcId="{7E7FA3A9-0CFA-4D90-A546-2700AF9EEE29}" destId="{3D10BA6B-54F6-45B2-8128-ACCB3B319ED8}" srcOrd="0" destOrd="0" presId="urn:microsoft.com/office/officeart/2005/8/layout/radial6"/>
    <dgm:cxn modelId="{96589D3C-CF87-4909-994A-BC50143B63A4}" srcId="{B4D94B0D-B517-48DF-9BF5-A56B83E70B80}" destId="{64068DEE-D458-4F77-843C-E9706FB3B0AC}" srcOrd="0" destOrd="0" parTransId="{2FE29F2B-C7D4-4E6F-ACAE-2E3ADE9099CE}" sibTransId="{354A7109-272F-4914-A093-C045C068C116}"/>
    <dgm:cxn modelId="{92AF4D5C-1A00-4C38-9E99-EB1B8A4306AB}" srcId="{B4D94B0D-B517-48DF-9BF5-A56B83E70B80}" destId="{BB2E319A-3628-45F6-BB84-C891640B4241}" srcOrd="3" destOrd="0" parTransId="{164CE9B2-D594-4F50-923A-354251406BCC}" sibTransId="{A25682F0-5635-4532-8E86-BD59C6891C32}"/>
    <dgm:cxn modelId="{EE4F2B46-A94F-444D-B234-A818BB692BED}" type="presOf" srcId="{64068DEE-D458-4F77-843C-E9706FB3B0AC}" destId="{18D0C723-9F27-400E-AA21-3DA04F28D755}" srcOrd="0" destOrd="0" presId="urn:microsoft.com/office/officeart/2005/8/layout/radial6"/>
    <dgm:cxn modelId="{13240372-30FD-48DD-A7CE-0B0380871D1B}" type="presOf" srcId="{64393380-4F27-4AE5-A0FA-12671B1316FE}" destId="{6E9094A3-60D1-4B43-805D-E54039993692}" srcOrd="0" destOrd="0" presId="urn:microsoft.com/office/officeart/2005/8/layout/radial6"/>
    <dgm:cxn modelId="{6614565A-3198-4EE3-A852-5A4A34EFE768}" type="presOf" srcId="{41BEDAF2-D9D6-427A-9326-64539EA0DA8D}" destId="{2A367891-6B86-49E9-BE33-BB33FB3E6E0C}" srcOrd="0" destOrd="0" presId="urn:microsoft.com/office/officeart/2005/8/layout/radial6"/>
    <dgm:cxn modelId="{21DC7583-4A4E-4CDB-B3BF-FEA1CE2EC01F}" type="presOf" srcId="{16FFC048-2E69-43A5-83B1-38BAE2A82A8D}" destId="{0791B2FE-23E4-4DEC-95C7-795927BC3675}" srcOrd="0" destOrd="0" presId="urn:microsoft.com/office/officeart/2005/8/layout/radial6"/>
    <dgm:cxn modelId="{2005359B-DE10-483B-9F92-F3D4033F7231}" type="presOf" srcId="{354A7109-272F-4914-A093-C045C068C116}" destId="{D2E2CCC2-54D2-4E53-A0B9-C598F9808E99}" srcOrd="0" destOrd="0" presId="urn:microsoft.com/office/officeart/2005/8/layout/radial6"/>
    <dgm:cxn modelId="{F8654EAC-9FB0-4D26-B233-DD333C74BA9B}" type="presOf" srcId="{A25682F0-5635-4532-8E86-BD59C6891C32}" destId="{F48F05D3-3A42-40F7-A9D7-C626649671F0}" srcOrd="0" destOrd="0" presId="urn:microsoft.com/office/officeart/2005/8/layout/radial6"/>
    <dgm:cxn modelId="{C025B4AD-0D7D-42F5-8271-89080197C394}" type="presOf" srcId="{D5A48A2B-9940-44D4-AE1C-5BB411A3ED51}" destId="{1D2D9426-1DA1-4CB2-88A2-3266B58B77A0}" srcOrd="0" destOrd="0" presId="urn:microsoft.com/office/officeart/2005/8/layout/radial6"/>
    <dgm:cxn modelId="{AA5311B0-A65E-4CC7-B376-3478A2722ED0}" type="presOf" srcId="{BB2E319A-3628-45F6-BB84-C891640B4241}" destId="{A4DCBF19-0C6A-4D67-B07F-93E07F6940F9}" srcOrd="0" destOrd="0" presId="urn:microsoft.com/office/officeart/2005/8/layout/radial6"/>
    <dgm:cxn modelId="{454B82BC-BCEC-4D74-8300-4CE3F30686B6}" srcId="{B4D94B0D-B517-48DF-9BF5-A56B83E70B80}" destId="{16FFC048-2E69-43A5-83B1-38BAE2A82A8D}" srcOrd="1" destOrd="0" parTransId="{B75CE618-C081-4F4F-9133-907A7EC4940F}" sibTransId="{0FD0AFA7-1724-4B11-9A9C-FB30B5DBBCBB}"/>
    <dgm:cxn modelId="{2048B0C9-2F76-409F-B62B-DFFB8A9666EB}" srcId="{7E7FA3A9-0CFA-4D90-A546-2700AF9EEE29}" destId="{B4D94B0D-B517-48DF-9BF5-A56B83E70B80}" srcOrd="0" destOrd="0" parTransId="{4261EA0C-8772-4434-8A10-319CE15F74E2}" sibTransId="{4ED5C90C-A50F-45C4-A0BA-A17118FB42F6}"/>
    <dgm:cxn modelId="{0DBDDDDC-9C7C-4377-930B-9C11D0F9E2F4}" type="presOf" srcId="{FF6FE406-D964-4602-A888-7B6CC18FF222}" destId="{253A67AF-C687-4B96-A7DA-49E14A1ACE8A}" srcOrd="0" destOrd="0" presId="urn:microsoft.com/office/officeart/2005/8/layout/radial6"/>
    <dgm:cxn modelId="{519F4AE1-D043-4861-AF9F-D441E8FDA44B}" srcId="{B4D94B0D-B517-48DF-9BF5-A56B83E70B80}" destId="{64393380-4F27-4AE5-A0FA-12671B1316FE}" srcOrd="5" destOrd="0" parTransId="{867AD7BC-ABAE-45FC-BB89-F8500D868AB4}" sibTransId="{D5A48A2B-9940-44D4-AE1C-5BB411A3ED51}"/>
    <dgm:cxn modelId="{9FACC6F9-3C79-42D7-91C1-05C18603F2B9}" type="presOf" srcId="{7B6B5028-7343-4426-9370-5BF3020E841E}" destId="{12A3B73B-E641-43FE-A529-EA78BD904FE5}" srcOrd="0" destOrd="0" presId="urn:microsoft.com/office/officeart/2005/8/layout/radial6"/>
    <dgm:cxn modelId="{33E2D7FB-6D33-4379-A2D2-E462397BFFA5}" type="presOf" srcId="{DE7A5950-DB67-478E-842D-DA607FF3ACAC}" destId="{C2BE8907-1DA1-43A5-A1C6-88D8CFE004C9}" srcOrd="0" destOrd="0" presId="urn:microsoft.com/office/officeart/2005/8/layout/radial6"/>
    <dgm:cxn modelId="{4D9E9B37-E5B4-4631-843D-078206E6886E}" type="presParOf" srcId="{3D10BA6B-54F6-45B2-8128-ACCB3B319ED8}" destId="{30427CA7-AABD-4186-9813-5971D89D2B48}" srcOrd="0" destOrd="0" presId="urn:microsoft.com/office/officeart/2005/8/layout/radial6"/>
    <dgm:cxn modelId="{A8DC86BC-18DE-425B-A8B6-DEB7DD57E9F2}" type="presParOf" srcId="{3D10BA6B-54F6-45B2-8128-ACCB3B319ED8}" destId="{18D0C723-9F27-400E-AA21-3DA04F28D755}" srcOrd="1" destOrd="0" presId="urn:microsoft.com/office/officeart/2005/8/layout/radial6"/>
    <dgm:cxn modelId="{3A229D9F-0098-41F1-81A2-0BA4778B2EDB}" type="presParOf" srcId="{3D10BA6B-54F6-45B2-8128-ACCB3B319ED8}" destId="{ED12ABD1-D770-40E7-99C8-5B205D9B3194}" srcOrd="2" destOrd="0" presId="urn:microsoft.com/office/officeart/2005/8/layout/radial6"/>
    <dgm:cxn modelId="{2C5281F8-6432-4C2C-8F47-BDC1D2017C75}" type="presParOf" srcId="{3D10BA6B-54F6-45B2-8128-ACCB3B319ED8}" destId="{D2E2CCC2-54D2-4E53-A0B9-C598F9808E99}" srcOrd="3" destOrd="0" presId="urn:microsoft.com/office/officeart/2005/8/layout/radial6"/>
    <dgm:cxn modelId="{7F55B050-404E-4833-9C82-A07F92DA465F}" type="presParOf" srcId="{3D10BA6B-54F6-45B2-8128-ACCB3B319ED8}" destId="{0791B2FE-23E4-4DEC-95C7-795927BC3675}" srcOrd="4" destOrd="0" presId="urn:microsoft.com/office/officeart/2005/8/layout/radial6"/>
    <dgm:cxn modelId="{83F7CC59-D55E-4FAF-AED1-8C743C639104}" type="presParOf" srcId="{3D10BA6B-54F6-45B2-8128-ACCB3B319ED8}" destId="{52D9D1C3-8F23-4534-BD87-926313D6577F}" srcOrd="5" destOrd="0" presId="urn:microsoft.com/office/officeart/2005/8/layout/radial6"/>
    <dgm:cxn modelId="{18C4EF53-0D1B-435F-B7E9-B4ED084FE2FB}" type="presParOf" srcId="{3D10BA6B-54F6-45B2-8128-ACCB3B319ED8}" destId="{CF69DA48-C145-476A-9FD4-DF23CFB7561C}" srcOrd="6" destOrd="0" presId="urn:microsoft.com/office/officeart/2005/8/layout/radial6"/>
    <dgm:cxn modelId="{8694897D-3A54-4B0B-AF42-BE60ED36C9DD}" type="presParOf" srcId="{3D10BA6B-54F6-45B2-8128-ACCB3B319ED8}" destId="{253A67AF-C687-4B96-A7DA-49E14A1ACE8A}" srcOrd="7" destOrd="0" presId="urn:microsoft.com/office/officeart/2005/8/layout/radial6"/>
    <dgm:cxn modelId="{0F0039D1-0F2B-4F50-8044-63FD9B4E67C6}" type="presParOf" srcId="{3D10BA6B-54F6-45B2-8128-ACCB3B319ED8}" destId="{7F76C5AC-3253-4C5A-BC6F-E9A501D4C46C}" srcOrd="8" destOrd="0" presId="urn:microsoft.com/office/officeart/2005/8/layout/radial6"/>
    <dgm:cxn modelId="{2E203605-1CB4-41E3-95E3-61678E325197}" type="presParOf" srcId="{3D10BA6B-54F6-45B2-8128-ACCB3B319ED8}" destId="{C2BE8907-1DA1-43A5-A1C6-88D8CFE004C9}" srcOrd="9" destOrd="0" presId="urn:microsoft.com/office/officeart/2005/8/layout/radial6"/>
    <dgm:cxn modelId="{8FA16A68-2E38-4AF1-B6C5-72DD250177DE}" type="presParOf" srcId="{3D10BA6B-54F6-45B2-8128-ACCB3B319ED8}" destId="{A4DCBF19-0C6A-4D67-B07F-93E07F6940F9}" srcOrd="10" destOrd="0" presId="urn:microsoft.com/office/officeart/2005/8/layout/radial6"/>
    <dgm:cxn modelId="{919BC646-8897-4FBA-B800-A20D638142FE}" type="presParOf" srcId="{3D10BA6B-54F6-45B2-8128-ACCB3B319ED8}" destId="{2F1810F8-F74D-4004-85DF-453E58BA276F}" srcOrd="11" destOrd="0" presId="urn:microsoft.com/office/officeart/2005/8/layout/radial6"/>
    <dgm:cxn modelId="{DFB2697B-2F2D-40D7-A488-49EC24053DA9}" type="presParOf" srcId="{3D10BA6B-54F6-45B2-8128-ACCB3B319ED8}" destId="{F48F05D3-3A42-40F7-A9D7-C626649671F0}" srcOrd="12" destOrd="0" presId="urn:microsoft.com/office/officeart/2005/8/layout/radial6"/>
    <dgm:cxn modelId="{45EDB611-07D1-406B-8131-277DD50FFD77}" type="presParOf" srcId="{3D10BA6B-54F6-45B2-8128-ACCB3B319ED8}" destId="{12A3B73B-E641-43FE-A529-EA78BD904FE5}" srcOrd="13" destOrd="0" presId="urn:microsoft.com/office/officeart/2005/8/layout/radial6"/>
    <dgm:cxn modelId="{2A1F8A85-9A32-4117-AB48-330091E37E88}" type="presParOf" srcId="{3D10BA6B-54F6-45B2-8128-ACCB3B319ED8}" destId="{7F6E8DB0-12E9-4A79-BF42-38660D1C7E27}" srcOrd="14" destOrd="0" presId="urn:microsoft.com/office/officeart/2005/8/layout/radial6"/>
    <dgm:cxn modelId="{FA4769E7-1808-49F0-9FAF-9B49953F6C06}" type="presParOf" srcId="{3D10BA6B-54F6-45B2-8128-ACCB3B319ED8}" destId="{2A367891-6B86-49E9-BE33-BB33FB3E6E0C}" srcOrd="15" destOrd="0" presId="urn:microsoft.com/office/officeart/2005/8/layout/radial6"/>
    <dgm:cxn modelId="{72225C79-B77E-4195-8361-821ACEE45953}" type="presParOf" srcId="{3D10BA6B-54F6-45B2-8128-ACCB3B319ED8}" destId="{6E9094A3-60D1-4B43-805D-E54039993692}" srcOrd="16" destOrd="0" presId="urn:microsoft.com/office/officeart/2005/8/layout/radial6"/>
    <dgm:cxn modelId="{AAC2460F-1A0A-4FF8-8B7A-C445FD3B1672}" type="presParOf" srcId="{3D10BA6B-54F6-45B2-8128-ACCB3B319ED8}" destId="{9D1E2A77-3621-439A-9CFE-B830B5051BA8}" srcOrd="17" destOrd="0" presId="urn:microsoft.com/office/officeart/2005/8/layout/radial6"/>
    <dgm:cxn modelId="{64F6947E-8DFB-4F72-A35D-4F565A06DCA1}" type="presParOf" srcId="{3D10BA6B-54F6-45B2-8128-ACCB3B319ED8}" destId="{1D2D9426-1DA1-4CB2-88A2-3266B58B77A0}"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4B0372-8C88-4743-9B2A-5AF62E8C9A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CDB4773D-F402-4B4A-A8D6-4479EA03DAEA}">
      <dgm:prSet phldrT="[文本]"/>
      <dgm:spPr/>
      <dgm:t>
        <a:bodyPr/>
        <a:lstStyle/>
        <a:p>
          <a:r>
            <a:rPr lang="zh-CN" altLang="en-US" dirty="0"/>
            <a:t>典型预测方法</a:t>
          </a:r>
        </a:p>
      </dgm:t>
    </dgm:pt>
    <dgm:pt modelId="{D500BD2F-AECF-4501-B8BE-E4F8AEABDE8F}" type="parTrans" cxnId="{B8C4DE70-8F00-4D64-95ED-C72B744F1E2B}">
      <dgm:prSet/>
      <dgm:spPr/>
      <dgm:t>
        <a:bodyPr/>
        <a:lstStyle/>
        <a:p>
          <a:endParaRPr lang="zh-CN" altLang="en-US"/>
        </a:p>
      </dgm:t>
    </dgm:pt>
    <dgm:pt modelId="{C910C30C-9178-46D9-B15B-6D663D6C4D76}" type="sibTrans" cxnId="{B8C4DE70-8F00-4D64-95ED-C72B744F1E2B}">
      <dgm:prSet/>
      <dgm:spPr/>
      <dgm:t>
        <a:bodyPr/>
        <a:lstStyle/>
        <a:p>
          <a:endParaRPr lang="zh-CN" altLang="en-US"/>
        </a:p>
      </dgm:t>
    </dgm:pt>
    <dgm:pt modelId="{18E17835-B5EE-4C6C-ABCA-DD8AA9E654D2}">
      <dgm:prSet phldrT="[文本]"/>
      <dgm:spPr/>
      <dgm:t>
        <a:bodyPr/>
        <a:lstStyle/>
        <a:p>
          <a:r>
            <a:rPr lang="zh-CN" altLang="en-US" dirty="0"/>
            <a:t>线性回归</a:t>
          </a:r>
        </a:p>
      </dgm:t>
    </dgm:pt>
    <dgm:pt modelId="{35798F36-7B3E-464B-B5CB-7ABB87A6E0AA}" type="parTrans" cxnId="{0B972428-C8A9-46A7-8C61-DC400E2993C7}">
      <dgm:prSet/>
      <dgm:spPr/>
      <dgm:t>
        <a:bodyPr/>
        <a:lstStyle/>
        <a:p>
          <a:endParaRPr lang="zh-CN" altLang="en-US"/>
        </a:p>
      </dgm:t>
    </dgm:pt>
    <dgm:pt modelId="{1E500A12-986E-4AA9-B55D-465C34A7EA62}" type="sibTrans" cxnId="{0B972428-C8A9-46A7-8C61-DC400E2993C7}">
      <dgm:prSet/>
      <dgm:spPr/>
      <dgm:t>
        <a:bodyPr/>
        <a:lstStyle/>
        <a:p>
          <a:endParaRPr lang="zh-CN" altLang="en-US"/>
        </a:p>
      </dgm:t>
    </dgm:pt>
    <dgm:pt modelId="{CA6051D7-2E4E-4E1D-B5DB-BC9A5EF41A22}">
      <dgm:prSet phldrT="[文本]"/>
      <dgm:spPr/>
      <dgm:t>
        <a:bodyPr/>
        <a:lstStyle/>
        <a:p>
          <a:r>
            <a:rPr lang="zh-CN" altLang="en-US" dirty="0"/>
            <a:t>多元回归</a:t>
          </a:r>
        </a:p>
      </dgm:t>
    </dgm:pt>
    <dgm:pt modelId="{E4453779-2638-4B85-98D4-A73339935272}" type="parTrans" cxnId="{556EF84F-7576-49E4-8D57-2D94977BDF32}">
      <dgm:prSet/>
      <dgm:spPr/>
      <dgm:t>
        <a:bodyPr/>
        <a:lstStyle/>
        <a:p>
          <a:endParaRPr lang="zh-CN" altLang="en-US"/>
        </a:p>
      </dgm:t>
    </dgm:pt>
    <dgm:pt modelId="{B3170A47-78DF-404E-86B4-DA97DCAB76E8}" type="sibTrans" cxnId="{556EF84F-7576-49E4-8D57-2D94977BDF32}">
      <dgm:prSet/>
      <dgm:spPr/>
      <dgm:t>
        <a:bodyPr/>
        <a:lstStyle/>
        <a:p>
          <a:endParaRPr lang="zh-CN" altLang="en-US"/>
        </a:p>
      </dgm:t>
    </dgm:pt>
    <dgm:pt modelId="{3FB73838-4695-4213-9B3B-5C7E0D970D51}">
      <dgm:prSet phldrT="[文本]"/>
      <dgm:spPr/>
      <dgm:t>
        <a:bodyPr/>
        <a:lstStyle/>
        <a:p>
          <a:r>
            <a:rPr lang="zh-CN" altLang="en-US" dirty="0"/>
            <a:t>非线性回归</a:t>
          </a:r>
        </a:p>
      </dgm:t>
    </dgm:pt>
    <dgm:pt modelId="{DCFD8BED-63EA-4390-91DB-6532CF655BB1}" type="parTrans" cxnId="{9995CD02-9104-4533-A08C-6E6A89F0DD40}">
      <dgm:prSet/>
      <dgm:spPr/>
      <dgm:t>
        <a:bodyPr/>
        <a:lstStyle/>
        <a:p>
          <a:endParaRPr lang="zh-CN" altLang="en-US"/>
        </a:p>
      </dgm:t>
    </dgm:pt>
    <dgm:pt modelId="{D0C19361-F7EE-49B4-9A45-2686C9C655F6}" type="sibTrans" cxnId="{9995CD02-9104-4533-A08C-6E6A89F0DD40}">
      <dgm:prSet/>
      <dgm:spPr/>
      <dgm:t>
        <a:bodyPr/>
        <a:lstStyle/>
        <a:p>
          <a:endParaRPr lang="zh-CN" altLang="en-US"/>
        </a:p>
      </dgm:t>
    </dgm:pt>
    <dgm:pt modelId="{A14CBF4D-090A-4FB5-982B-F2299269936E}" type="pres">
      <dgm:prSet presAssocID="{444B0372-8C88-4743-9B2A-5AF62E8C9ABB}" presName="Name0" presStyleCnt="0">
        <dgm:presLayoutVars>
          <dgm:dir/>
          <dgm:animLvl val="lvl"/>
          <dgm:resizeHandles val="exact"/>
        </dgm:presLayoutVars>
      </dgm:prSet>
      <dgm:spPr/>
    </dgm:pt>
    <dgm:pt modelId="{434F91CD-C8E2-4F9D-AC57-468D8CFF5A97}" type="pres">
      <dgm:prSet presAssocID="{CDB4773D-F402-4B4A-A8D6-4479EA03DAEA}" presName="composite" presStyleCnt="0"/>
      <dgm:spPr/>
    </dgm:pt>
    <dgm:pt modelId="{1690E07D-9D79-453D-B092-B2767643E9A3}" type="pres">
      <dgm:prSet presAssocID="{CDB4773D-F402-4B4A-A8D6-4479EA03DAEA}" presName="parTx" presStyleLbl="alignNode1" presStyleIdx="0" presStyleCnt="1">
        <dgm:presLayoutVars>
          <dgm:chMax val="0"/>
          <dgm:chPref val="0"/>
          <dgm:bulletEnabled val="1"/>
        </dgm:presLayoutVars>
      </dgm:prSet>
      <dgm:spPr/>
    </dgm:pt>
    <dgm:pt modelId="{0A3BCD6E-8F5F-45DF-B392-25B6BB4287BE}" type="pres">
      <dgm:prSet presAssocID="{CDB4773D-F402-4B4A-A8D6-4479EA03DAEA}" presName="desTx" presStyleLbl="alignAccFollowNode1" presStyleIdx="0" presStyleCnt="1">
        <dgm:presLayoutVars>
          <dgm:bulletEnabled val="1"/>
        </dgm:presLayoutVars>
      </dgm:prSet>
      <dgm:spPr/>
    </dgm:pt>
  </dgm:ptLst>
  <dgm:cxnLst>
    <dgm:cxn modelId="{9995CD02-9104-4533-A08C-6E6A89F0DD40}" srcId="{CDB4773D-F402-4B4A-A8D6-4479EA03DAEA}" destId="{3FB73838-4695-4213-9B3B-5C7E0D970D51}" srcOrd="2" destOrd="0" parTransId="{DCFD8BED-63EA-4390-91DB-6532CF655BB1}" sibTransId="{D0C19361-F7EE-49B4-9A45-2686C9C655F6}"/>
    <dgm:cxn modelId="{0B972428-C8A9-46A7-8C61-DC400E2993C7}" srcId="{CDB4773D-F402-4B4A-A8D6-4479EA03DAEA}" destId="{18E17835-B5EE-4C6C-ABCA-DD8AA9E654D2}" srcOrd="0" destOrd="0" parTransId="{35798F36-7B3E-464B-B5CB-7ABB87A6E0AA}" sibTransId="{1E500A12-986E-4AA9-B55D-465C34A7EA62}"/>
    <dgm:cxn modelId="{066F2B60-26B2-44AF-A5AD-894445338157}" type="presOf" srcId="{CA6051D7-2E4E-4E1D-B5DB-BC9A5EF41A22}" destId="{0A3BCD6E-8F5F-45DF-B392-25B6BB4287BE}" srcOrd="0" destOrd="1" presId="urn:microsoft.com/office/officeart/2005/8/layout/hList1"/>
    <dgm:cxn modelId="{556EF84F-7576-49E4-8D57-2D94977BDF32}" srcId="{CDB4773D-F402-4B4A-A8D6-4479EA03DAEA}" destId="{CA6051D7-2E4E-4E1D-B5DB-BC9A5EF41A22}" srcOrd="1" destOrd="0" parTransId="{E4453779-2638-4B85-98D4-A73339935272}" sibTransId="{B3170A47-78DF-404E-86B4-DA97DCAB76E8}"/>
    <dgm:cxn modelId="{B8C4DE70-8F00-4D64-95ED-C72B744F1E2B}" srcId="{444B0372-8C88-4743-9B2A-5AF62E8C9ABB}" destId="{CDB4773D-F402-4B4A-A8D6-4479EA03DAEA}" srcOrd="0" destOrd="0" parTransId="{D500BD2F-AECF-4501-B8BE-E4F8AEABDE8F}" sibTransId="{C910C30C-9178-46D9-B15B-6D663D6C4D76}"/>
    <dgm:cxn modelId="{90D69974-59C7-4E1D-B77F-A7D7F0ADAC35}" type="presOf" srcId="{18E17835-B5EE-4C6C-ABCA-DD8AA9E654D2}" destId="{0A3BCD6E-8F5F-45DF-B392-25B6BB4287BE}" srcOrd="0" destOrd="0" presId="urn:microsoft.com/office/officeart/2005/8/layout/hList1"/>
    <dgm:cxn modelId="{6DBBEB9A-ACD7-4354-8588-68C908378BBC}" type="presOf" srcId="{CDB4773D-F402-4B4A-A8D6-4479EA03DAEA}" destId="{1690E07D-9D79-453D-B092-B2767643E9A3}" srcOrd="0" destOrd="0" presId="urn:microsoft.com/office/officeart/2005/8/layout/hList1"/>
    <dgm:cxn modelId="{6250F8BD-5D8A-4083-9598-D256C7E07C60}" type="presOf" srcId="{3FB73838-4695-4213-9B3B-5C7E0D970D51}" destId="{0A3BCD6E-8F5F-45DF-B392-25B6BB4287BE}" srcOrd="0" destOrd="2" presId="urn:microsoft.com/office/officeart/2005/8/layout/hList1"/>
    <dgm:cxn modelId="{AF92AFEF-9CE4-42B2-9661-34F97476F7CB}" type="presOf" srcId="{444B0372-8C88-4743-9B2A-5AF62E8C9ABB}" destId="{A14CBF4D-090A-4FB5-982B-F2299269936E}" srcOrd="0" destOrd="0" presId="urn:microsoft.com/office/officeart/2005/8/layout/hList1"/>
    <dgm:cxn modelId="{CECDD9B5-837F-4F07-A18A-90D936C2170C}" type="presParOf" srcId="{A14CBF4D-090A-4FB5-982B-F2299269936E}" destId="{434F91CD-C8E2-4F9D-AC57-468D8CFF5A97}" srcOrd="0" destOrd="0" presId="urn:microsoft.com/office/officeart/2005/8/layout/hList1"/>
    <dgm:cxn modelId="{BC603BE4-8EE9-4CBC-8BBC-9E0680906652}" type="presParOf" srcId="{434F91CD-C8E2-4F9D-AC57-468D8CFF5A97}" destId="{1690E07D-9D79-453D-B092-B2767643E9A3}" srcOrd="0" destOrd="0" presId="urn:microsoft.com/office/officeart/2005/8/layout/hList1"/>
    <dgm:cxn modelId="{448981C2-DC6A-497B-9C7A-374613FB6A04}" type="presParOf" srcId="{434F91CD-C8E2-4F9D-AC57-468D8CFF5A97}" destId="{0A3BCD6E-8F5F-45DF-B392-25B6BB4287B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44B0372-8C88-4743-9B2A-5AF62E8C9A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CDB4773D-F402-4B4A-A8D6-4479EA03DAEA}">
      <dgm:prSet phldrT="[文本]"/>
      <dgm:spPr/>
      <dgm:t>
        <a:bodyPr/>
        <a:lstStyle/>
        <a:p>
          <a:r>
            <a:rPr lang="zh-CN" altLang="en-US" dirty="0"/>
            <a:t>应用</a:t>
          </a:r>
        </a:p>
      </dgm:t>
    </dgm:pt>
    <dgm:pt modelId="{D500BD2F-AECF-4501-B8BE-E4F8AEABDE8F}" type="parTrans" cxnId="{B8C4DE70-8F00-4D64-95ED-C72B744F1E2B}">
      <dgm:prSet/>
      <dgm:spPr/>
      <dgm:t>
        <a:bodyPr/>
        <a:lstStyle/>
        <a:p>
          <a:endParaRPr lang="zh-CN" altLang="en-US"/>
        </a:p>
      </dgm:t>
    </dgm:pt>
    <dgm:pt modelId="{C910C30C-9178-46D9-B15B-6D663D6C4D76}" type="sibTrans" cxnId="{B8C4DE70-8F00-4D64-95ED-C72B744F1E2B}">
      <dgm:prSet/>
      <dgm:spPr/>
      <dgm:t>
        <a:bodyPr/>
        <a:lstStyle/>
        <a:p>
          <a:endParaRPr lang="zh-CN" altLang="en-US"/>
        </a:p>
      </dgm:t>
    </dgm:pt>
    <dgm:pt modelId="{18E17835-B5EE-4C6C-ABCA-DD8AA9E654D2}">
      <dgm:prSet phldrT="[文本]"/>
      <dgm:spPr/>
      <dgm:t>
        <a:bodyPr/>
        <a:lstStyle/>
        <a:p>
          <a:r>
            <a:rPr lang="zh-CN" altLang="en-US" dirty="0"/>
            <a:t>发现数据分布</a:t>
          </a:r>
        </a:p>
      </dgm:t>
    </dgm:pt>
    <dgm:pt modelId="{35798F36-7B3E-464B-B5CB-7ABB87A6E0AA}" type="parTrans" cxnId="{0B972428-C8A9-46A7-8C61-DC400E2993C7}">
      <dgm:prSet/>
      <dgm:spPr/>
      <dgm:t>
        <a:bodyPr/>
        <a:lstStyle/>
        <a:p>
          <a:endParaRPr lang="zh-CN" altLang="en-US"/>
        </a:p>
      </dgm:t>
    </dgm:pt>
    <dgm:pt modelId="{1E500A12-986E-4AA9-B55D-465C34A7EA62}" type="sibTrans" cxnId="{0B972428-C8A9-46A7-8C61-DC400E2993C7}">
      <dgm:prSet/>
      <dgm:spPr/>
      <dgm:t>
        <a:bodyPr/>
        <a:lstStyle/>
        <a:p>
          <a:endParaRPr lang="zh-CN" altLang="en-US"/>
        </a:p>
      </dgm:t>
    </dgm:pt>
    <dgm:pt modelId="{CA6051D7-2E4E-4E1D-B5DB-BC9A5EF41A22}">
      <dgm:prSet phldrT="[文本]"/>
      <dgm:spPr/>
      <dgm:t>
        <a:bodyPr/>
        <a:lstStyle/>
        <a:p>
          <a:r>
            <a:rPr lang="zh-CN" altLang="en-US" dirty="0"/>
            <a:t>模式识别</a:t>
          </a:r>
        </a:p>
      </dgm:t>
    </dgm:pt>
    <dgm:pt modelId="{E4453779-2638-4B85-98D4-A73339935272}" type="parTrans" cxnId="{556EF84F-7576-49E4-8D57-2D94977BDF32}">
      <dgm:prSet/>
      <dgm:spPr/>
      <dgm:t>
        <a:bodyPr/>
        <a:lstStyle/>
        <a:p>
          <a:endParaRPr lang="zh-CN" altLang="en-US"/>
        </a:p>
      </dgm:t>
    </dgm:pt>
    <dgm:pt modelId="{B3170A47-78DF-404E-86B4-DA97DCAB76E8}" type="sibTrans" cxnId="{556EF84F-7576-49E4-8D57-2D94977BDF32}">
      <dgm:prSet/>
      <dgm:spPr/>
      <dgm:t>
        <a:bodyPr/>
        <a:lstStyle/>
        <a:p>
          <a:endParaRPr lang="zh-CN" altLang="en-US"/>
        </a:p>
      </dgm:t>
    </dgm:pt>
    <dgm:pt modelId="{3FB73838-4695-4213-9B3B-5C7E0D970D51}">
      <dgm:prSet phldrT="[文本]"/>
      <dgm:spPr/>
      <dgm:t>
        <a:bodyPr/>
        <a:lstStyle/>
        <a:p>
          <a:r>
            <a:rPr lang="zh-CN" altLang="en-US" dirty="0"/>
            <a:t>文档聚类</a:t>
          </a:r>
        </a:p>
      </dgm:t>
    </dgm:pt>
    <dgm:pt modelId="{DCFD8BED-63EA-4390-91DB-6532CF655BB1}" type="parTrans" cxnId="{9995CD02-9104-4533-A08C-6E6A89F0DD40}">
      <dgm:prSet/>
      <dgm:spPr/>
      <dgm:t>
        <a:bodyPr/>
        <a:lstStyle/>
        <a:p>
          <a:endParaRPr lang="zh-CN" altLang="en-US"/>
        </a:p>
      </dgm:t>
    </dgm:pt>
    <dgm:pt modelId="{D0C19361-F7EE-49B4-9A45-2686C9C655F6}" type="sibTrans" cxnId="{9995CD02-9104-4533-A08C-6E6A89F0DD40}">
      <dgm:prSet/>
      <dgm:spPr/>
      <dgm:t>
        <a:bodyPr/>
        <a:lstStyle/>
        <a:p>
          <a:endParaRPr lang="zh-CN" altLang="en-US"/>
        </a:p>
      </dgm:t>
    </dgm:pt>
    <dgm:pt modelId="{A3C5CD53-0DD1-4BB9-A107-A157400ECAD7}">
      <dgm:prSet phldrT="[文本]"/>
      <dgm:spPr/>
      <dgm:t>
        <a:bodyPr/>
        <a:lstStyle/>
        <a:p>
          <a:r>
            <a:rPr lang="zh-CN" altLang="en-US" dirty="0"/>
            <a:t>空间数据分析</a:t>
          </a:r>
        </a:p>
      </dgm:t>
    </dgm:pt>
    <dgm:pt modelId="{3A22C274-4B92-4258-B962-2D07EE076A41}" type="parTrans" cxnId="{F6C7CE3A-69DA-4E46-94EB-C81552C5B794}">
      <dgm:prSet/>
      <dgm:spPr/>
      <dgm:t>
        <a:bodyPr/>
        <a:lstStyle/>
        <a:p>
          <a:endParaRPr lang="zh-CN" altLang="en-US"/>
        </a:p>
      </dgm:t>
    </dgm:pt>
    <dgm:pt modelId="{5A20F751-2D4C-4B66-9444-CF64D4F4A583}" type="sibTrans" cxnId="{F6C7CE3A-69DA-4E46-94EB-C81552C5B794}">
      <dgm:prSet/>
      <dgm:spPr/>
      <dgm:t>
        <a:bodyPr/>
        <a:lstStyle/>
        <a:p>
          <a:endParaRPr lang="zh-CN" altLang="en-US"/>
        </a:p>
      </dgm:t>
    </dgm:pt>
    <dgm:pt modelId="{33F3AEF6-2041-45FA-80EE-3814E55DF1D4}">
      <dgm:prSet phldrT="[文本]"/>
      <dgm:spPr/>
      <dgm:t>
        <a:bodyPr/>
        <a:lstStyle/>
        <a:p>
          <a:r>
            <a:rPr lang="zh-CN" altLang="en-US" dirty="0"/>
            <a:t>市场研究</a:t>
          </a:r>
        </a:p>
      </dgm:t>
    </dgm:pt>
    <dgm:pt modelId="{8B07FF9F-A9C0-461F-A41F-0B52048B7F2D}" type="parTrans" cxnId="{762897EB-0202-46A6-AD41-92377F383BF7}">
      <dgm:prSet/>
      <dgm:spPr/>
      <dgm:t>
        <a:bodyPr/>
        <a:lstStyle/>
        <a:p>
          <a:endParaRPr lang="zh-CN" altLang="en-US"/>
        </a:p>
      </dgm:t>
    </dgm:pt>
    <dgm:pt modelId="{0B963E8D-4899-4F4A-9A55-0A98DCEEF179}" type="sibTrans" cxnId="{762897EB-0202-46A6-AD41-92377F383BF7}">
      <dgm:prSet/>
      <dgm:spPr/>
      <dgm:t>
        <a:bodyPr/>
        <a:lstStyle/>
        <a:p>
          <a:endParaRPr lang="zh-CN" altLang="en-US"/>
        </a:p>
      </dgm:t>
    </dgm:pt>
    <dgm:pt modelId="{A14CBF4D-090A-4FB5-982B-F2299269936E}" type="pres">
      <dgm:prSet presAssocID="{444B0372-8C88-4743-9B2A-5AF62E8C9ABB}" presName="Name0" presStyleCnt="0">
        <dgm:presLayoutVars>
          <dgm:dir/>
          <dgm:animLvl val="lvl"/>
          <dgm:resizeHandles val="exact"/>
        </dgm:presLayoutVars>
      </dgm:prSet>
      <dgm:spPr/>
    </dgm:pt>
    <dgm:pt modelId="{434F91CD-C8E2-4F9D-AC57-468D8CFF5A97}" type="pres">
      <dgm:prSet presAssocID="{CDB4773D-F402-4B4A-A8D6-4479EA03DAEA}" presName="composite" presStyleCnt="0"/>
      <dgm:spPr/>
    </dgm:pt>
    <dgm:pt modelId="{1690E07D-9D79-453D-B092-B2767643E9A3}" type="pres">
      <dgm:prSet presAssocID="{CDB4773D-F402-4B4A-A8D6-4479EA03DAEA}" presName="parTx" presStyleLbl="alignNode1" presStyleIdx="0" presStyleCnt="1">
        <dgm:presLayoutVars>
          <dgm:chMax val="0"/>
          <dgm:chPref val="0"/>
          <dgm:bulletEnabled val="1"/>
        </dgm:presLayoutVars>
      </dgm:prSet>
      <dgm:spPr/>
    </dgm:pt>
    <dgm:pt modelId="{0A3BCD6E-8F5F-45DF-B392-25B6BB4287BE}" type="pres">
      <dgm:prSet presAssocID="{CDB4773D-F402-4B4A-A8D6-4479EA03DAEA}" presName="desTx" presStyleLbl="alignAccFollowNode1" presStyleIdx="0" presStyleCnt="1">
        <dgm:presLayoutVars>
          <dgm:bulletEnabled val="1"/>
        </dgm:presLayoutVars>
      </dgm:prSet>
      <dgm:spPr/>
    </dgm:pt>
  </dgm:ptLst>
  <dgm:cxnLst>
    <dgm:cxn modelId="{9995CD02-9104-4533-A08C-6E6A89F0DD40}" srcId="{CDB4773D-F402-4B4A-A8D6-4479EA03DAEA}" destId="{3FB73838-4695-4213-9B3B-5C7E0D970D51}" srcOrd="2" destOrd="0" parTransId="{DCFD8BED-63EA-4390-91DB-6532CF655BB1}" sibTransId="{D0C19361-F7EE-49B4-9A45-2686C9C655F6}"/>
    <dgm:cxn modelId="{0B972428-C8A9-46A7-8C61-DC400E2993C7}" srcId="{CDB4773D-F402-4B4A-A8D6-4479EA03DAEA}" destId="{18E17835-B5EE-4C6C-ABCA-DD8AA9E654D2}" srcOrd="0" destOrd="0" parTransId="{35798F36-7B3E-464B-B5CB-7ABB87A6E0AA}" sibTransId="{1E500A12-986E-4AA9-B55D-465C34A7EA62}"/>
    <dgm:cxn modelId="{F6C7CE3A-69DA-4E46-94EB-C81552C5B794}" srcId="{CDB4773D-F402-4B4A-A8D6-4479EA03DAEA}" destId="{A3C5CD53-0DD1-4BB9-A107-A157400ECAD7}" srcOrd="3" destOrd="0" parTransId="{3A22C274-4B92-4258-B962-2D07EE076A41}" sibTransId="{5A20F751-2D4C-4B66-9444-CF64D4F4A583}"/>
    <dgm:cxn modelId="{066F2B60-26B2-44AF-A5AD-894445338157}" type="presOf" srcId="{CA6051D7-2E4E-4E1D-B5DB-BC9A5EF41A22}" destId="{0A3BCD6E-8F5F-45DF-B392-25B6BB4287BE}" srcOrd="0" destOrd="1" presId="urn:microsoft.com/office/officeart/2005/8/layout/hList1"/>
    <dgm:cxn modelId="{556EF84F-7576-49E4-8D57-2D94977BDF32}" srcId="{CDB4773D-F402-4B4A-A8D6-4479EA03DAEA}" destId="{CA6051D7-2E4E-4E1D-B5DB-BC9A5EF41A22}" srcOrd="1" destOrd="0" parTransId="{E4453779-2638-4B85-98D4-A73339935272}" sibTransId="{B3170A47-78DF-404E-86B4-DA97DCAB76E8}"/>
    <dgm:cxn modelId="{B8C4DE70-8F00-4D64-95ED-C72B744F1E2B}" srcId="{444B0372-8C88-4743-9B2A-5AF62E8C9ABB}" destId="{CDB4773D-F402-4B4A-A8D6-4479EA03DAEA}" srcOrd="0" destOrd="0" parTransId="{D500BD2F-AECF-4501-B8BE-E4F8AEABDE8F}" sibTransId="{C910C30C-9178-46D9-B15B-6D663D6C4D76}"/>
    <dgm:cxn modelId="{90D69974-59C7-4E1D-B77F-A7D7F0ADAC35}" type="presOf" srcId="{18E17835-B5EE-4C6C-ABCA-DD8AA9E654D2}" destId="{0A3BCD6E-8F5F-45DF-B392-25B6BB4287BE}" srcOrd="0" destOrd="0" presId="urn:microsoft.com/office/officeart/2005/8/layout/hList1"/>
    <dgm:cxn modelId="{CFBF1897-75C4-495A-ABA5-E842B1CFDD3A}" type="presOf" srcId="{A3C5CD53-0DD1-4BB9-A107-A157400ECAD7}" destId="{0A3BCD6E-8F5F-45DF-B392-25B6BB4287BE}" srcOrd="0" destOrd="3" presId="urn:microsoft.com/office/officeart/2005/8/layout/hList1"/>
    <dgm:cxn modelId="{6DBBEB9A-ACD7-4354-8588-68C908378BBC}" type="presOf" srcId="{CDB4773D-F402-4B4A-A8D6-4479EA03DAEA}" destId="{1690E07D-9D79-453D-B092-B2767643E9A3}" srcOrd="0" destOrd="0" presId="urn:microsoft.com/office/officeart/2005/8/layout/hList1"/>
    <dgm:cxn modelId="{6250F8BD-5D8A-4083-9598-D256C7E07C60}" type="presOf" srcId="{3FB73838-4695-4213-9B3B-5C7E0D970D51}" destId="{0A3BCD6E-8F5F-45DF-B392-25B6BB4287BE}" srcOrd="0" destOrd="2" presId="urn:microsoft.com/office/officeart/2005/8/layout/hList1"/>
    <dgm:cxn modelId="{762897EB-0202-46A6-AD41-92377F383BF7}" srcId="{CDB4773D-F402-4B4A-A8D6-4479EA03DAEA}" destId="{33F3AEF6-2041-45FA-80EE-3814E55DF1D4}" srcOrd="4" destOrd="0" parTransId="{8B07FF9F-A9C0-461F-A41F-0B52048B7F2D}" sibTransId="{0B963E8D-4899-4F4A-9A55-0A98DCEEF179}"/>
    <dgm:cxn modelId="{F51EC8ED-58CC-4142-934A-1C00A21B405F}" type="presOf" srcId="{33F3AEF6-2041-45FA-80EE-3814E55DF1D4}" destId="{0A3BCD6E-8F5F-45DF-B392-25B6BB4287BE}" srcOrd="0" destOrd="4" presId="urn:microsoft.com/office/officeart/2005/8/layout/hList1"/>
    <dgm:cxn modelId="{AF92AFEF-9CE4-42B2-9661-34F97476F7CB}" type="presOf" srcId="{444B0372-8C88-4743-9B2A-5AF62E8C9ABB}" destId="{A14CBF4D-090A-4FB5-982B-F2299269936E}" srcOrd="0" destOrd="0" presId="urn:microsoft.com/office/officeart/2005/8/layout/hList1"/>
    <dgm:cxn modelId="{CECDD9B5-837F-4F07-A18A-90D936C2170C}" type="presParOf" srcId="{A14CBF4D-090A-4FB5-982B-F2299269936E}" destId="{434F91CD-C8E2-4F9D-AC57-468D8CFF5A97}" srcOrd="0" destOrd="0" presId="urn:microsoft.com/office/officeart/2005/8/layout/hList1"/>
    <dgm:cxn modelId="{BC603BE4-8EE9-4CBC-8BBC-9E0680906652}" type="presParOf" srcId="{434F91CD-C8E2-4F9D-AC57-468D8CFF5A97}" destId="{1690E07D-9D79-453D-B092-B2767643E9A3}" srcOrd="0" destOrd="0" presId="urn:microsoft.com/office/officeart/2005/8/layout/hList1"/>
    <dgm:cxn modelId="{448981C2-DC6A-497B-9C7A-374613FB6A04}" type="presParOf" srcId="{434F91CD-C8E2-4F9D-AC57-468D8CFF5A97}" destId="{0A3BCD6E-8F5F-45DF-B392-25B6BB4287B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F11DA7-94CF-4E47-B317-E904AE15F5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1E1C304-28B5-410E-834D-7358E6BC9E8C}">
      <dgm:prSet phldrT="[文本]"/>
      <dgm:spPr/>
      <dgm:t>
        <a:bodyPr/>
        <a:lstStyle/>
        <a:p>
          <a:r>
            <a:rPr lang="zh-CN" altLang="en-US" dirty="0"/>
            <a:t>关系数据库</a:t>
          </a:r>
        </a:p>
      </dgm:t>
    </dgm:pt>
    <dgm:pt modelId="{EA9BEF61-BCA9-473A-8FED-C854CFC0778A}" type="parTrans" cxnId="{825E374C-3164-4787-BA28-5A36171D8F1B}">
      <dgm:prSet/>
      <dgm:spPr/>
      <dgm:t>
        <a:bodyPr/>
        <a:lstStyle/>
        <a:p>
          <a:endParaRPr lang="zh-CN" altLang="en-US"/>
        </a:p>
      </dgm:t>
    </dgm:pt>
    <dgm:pt modelId="{BC3BF22E-FF3F-4BEE-8BD4-DB81BB890013}" type="sibTrans" cxnId="{825E374C-3164-4787-BA28-5A36171D8F1B}">
      <dgm:prSet/>
      <dgm:spPr/>
      <dgm:t>
        <a:bodyPr/>
        <a:lstStyle/>
        <a:p>
          <a:endParaRPr lang="zh-CN" altLang="en-US"/>
        </a:p>
      </dgm:t>
    </dgm:pt>
    <dgm:pt modelId="{E3A19C1A-BF96-46B5-8247-7D53E35FFB44}">
      <dgm:prSet phldrT="[文本]"/>
      <dgm:spPr/>
      <dgm:t>
        <a:bodyPr/>
        <a:lstStyle/>
        <a:p>
          <a:r>
            <a:rPr lang="zh-CN" altLang="en-US" dirty="0"/>
            <a:t>数据仓库</a:t>
          </a:r>
        </a:p>
      </dgm:t>
    </dgm:pt>
    <dgm:pt modelId="{FD0F3314-A5FF-48DF-86E7-60680B5BD8EB}" type="parTrans" cxnId="{BB1C9C42-7574-451D-9530-246C561EC262}">
      <dgm:prSet/>
      <dgm:spPr/>
      <dgm:t>
        <a:bodyPr/>
        <a:lstStyle/>
        <a:p>
          <a:endParaRPr lang="zh-CN" altLang="en-US"/>
        </a:p>
      </dgm:t>
    </dgm:pt>
    <dgm:pt modelId="{5FF0DF14-3C54-4418-826B-7D6E90E46941}" type="sibTrans" cxnId="{BB1C9C42-7574-451D-9530-246C561EC262}">
      <dgm:prSet/>
      <dgm:spPr/>
      <dgm:t>
        <a:bodyPr/>
        <a:lstStyle/>
        <a:p>
          <a:endParaRPr lang="zh-CN" altLang="en-US"/>
        </a:p>
      </dgm:t>
    </dgm:pt>
    <dgm:pt modelId="{2CDCD092-2228-4880-8147-3155DC975FD0}">
      <dgm:prSet phldrT="[文本]"/>
      <dgm:spPr/>
      <dgm:t>
        <a:bodyPr/>
        <a:lstStyle/>
        <a:p>
          <a:r>
            <a:rPr lang="zh-CN" altLang="en-US" dirty="0"/>
            <a:t>事务数据库</a:t>
          </a:r>
        </a:p>
      </dgm:t>
    </dgm:pt>
    <dgm:pt modelId="{5D03FD2B-E8F3-44A1-8D90-056D2C3A5EB7}" type="parTrans" cxnId="{42B194B4-3ADE-4693-9D44-F778EC3F0811}">
      <dgm:prSet/>
      <dgm:spPr/>
      <dgm:t>
        <a:bodyPr/>
        <a:lstStyle/>
        <a:p>
          <a:endParaRPr lang="zh-CN" altLang="en-US"/>
        </a:p>
      </dgm:t>
    </dgm:pt>
    <dgm:pt modelId="{85BC4672-D213-4679-A88D-B9E97EF119DC}" type="sibTrans" cxnId="{42B194B4-3ADE-4693-9D44-F778EC3F0811}">
      <dgm:prSet/>
      <dgm:spPr/>
      <dgm:t>
        <a:bodyPr/>
        <a:lstStyle/>
        <a:p>
          <a:endParaRPr lang="zh-CN" altLang="en-US"/>
        </a:p>
      </dgm:t>
    </dgm:pt>
    <dgm:pt modelId="{0A599B71-12C8-446E-B0DF-6BF67309C077}" type="pres">
      <dgm:prSet presAssocID="{CFF11DA7-94CF-4E47-B317-E904AE15F562}" presName="linear" presStyleCnt="0">
        <dgm:presLayoutVars>
          <dgm:animLvl val="lvl"/>
          <dgm:resizeHandles val="exact"/>
        </dgm:presLayoutVars>
      </dgm:prSet>
      <dgm:spPr/>
    </dgm:pt>
    <dgm:pt modelId="{7B81A0D1-0703-44FE-AE69-A0E40F743983}" type="pres">
      <dgm:prSet presAssocID="{51E1C304-28B5-410E-834D-7358E6BC9E8C}" presName="parentText" presStyleLbl="node1" presStyleIdx="0" presStyleCnt="3">
        <dgm:presLayoutVars>
          <dgm:chMax val="0"/>
          <dgm:bulletEnabled val="1"/>
        </dgm:presLayoutVars>
      </dgm:prSet>
      <dgm:spPr/>
    </dgm:pt>
    <dgm:pt modelId="{160AF04A-F823-4228-856D-0D8BC78C8EC9}" type="pres">
      <dgm:prSet presAssocID="{BC3BF22E-FF3F-4BEE-8BD4-DB81BB890013}" presName="spacer" presStyleCnt="0"/>
      <dgm:spPr/>
    </dgm:pt>
    <dgm:pt modelId="{A3B215DC-BD53-414B-B15F-8195D7FEE06E}" type="pres">
      <dgm:prSet presAssocID="{E3A19C1A-BF96-46B5-8247-7D53E35FFB44}" presName="parentText" presStyleLbl="node1" presStyleIdx="1" presStyleCnt="3">
        <dgm:presLayoutVars>
          <dgm:chMax val="0"/>
          <dgm:bulletEnabled val="1"/>
        </dgm:presLayoutVars>
      </dgm:prSet>
      <dgm:spPr/>
    </dgm:pt>
    <dgm:pt modelId="{B716BEEA-095B-46C7-9509-188CF12100A1}" type="pres">
      <dgm:prSet presAssocID="{5FF0DF14-3C54-4418-826B-7D6E90E46941}" presName="spacer" presStyleCnt="0"/>
      <dgm:spPr/>
    </dgm:pt>
    <dgm:pt modelId="{06CA5EEE-30AB-4E54-9511-B828AA935AE9}" type="pres">
      <dgm:prSet presAssocID="{2CDCD092-2228-4880-8147-3155DC975FD0}" presName="parentText" presStyleLbl="node1" presStyleIdx="2" presStyleCnt="3">
        <dgm:presLayoutVars>
          <dgm:chMax val="0"/>
          <dgm:bulletEnabled val="1"/>
        </dgm:presLayoutVars>
      </dgm:prSet>
      <dgm:spPr/>
    </dgm:pt>
  </dgm:ptLst>
  <dgm:cxnLst>
    <dgm:cxn modelId="{F4FEB81E-ECCA-4779-A4D8-9C89C6CF5558}" type="presOf" srcId="{E3A19C1A-BF96-46B5-8247-7D53E35FFB44}" destId="{A3B215DC-BD53-414B-B15F-8195D7FEE06E}" srcOrd="0" destOrd="0" presId="urn:microsoft.com/office/officeart/2005/8/layout/vList2"/>
    <dgm:cxn modelId="{579F5234-B732-46AA-9B25-6A04019113A3}" type="presOf" srcId="{51E1C304-28B5-410E-834D-7358E6BC9E8C}" destId="{7B81A0D1-0703-44FE-AE69-A0E40F743983}" srcOrd="0" destOrd="0" presId="urn:microsoft.com/office/officeart/2005/8/layout/vList2"/>
    <dgm:cxn modelId="{BB1C9C42-7574-451D-9530-246C561EC262}" srcId="{CFF11DA7-94CF-4E47-B317-E904AE15F562}" destId="{E3A19C1A-BF96-46B5-8247-7D53E35FFB44}" srcOrd="1" destOrd="0" parTransId="{FD0F3314-A5FF-48DF-86E7-60680B5BD8EB}" sibTransId="{5FF0DF14-3C54-4418-826B-7D6E90E46941}"/>
    <dgm:cxn modelId="{825E374C-3164-4787-BA28-5A36171D8F1B}" srcId="{CFF11DA7-94CF-4E47-B317-E904AE15F562}" destId="{51E1C304-28B5-410E-834D-7358E6BC9E8C}" srcOrd="0" destOrd="0" parTransId="{EA9BEF61-BCA9-473A-8FED-C854CFC0778A}" sibTransId="{BC3BF22E-FF3F-4BEE-8BD4-DB81BB890013}"/>
    <dgm:cxn modelId="{0480C776-39AC-4A89-AA42-39CD40263A8E}" type="presOf" srcId="{2CDCD092-2228-4880-8147-3155DC975FD0}" destId="{06CA5EEE-30AB-4E54-9511-B828AA935AE9}" srcOrd="0" destOrd="0" presId="urn:microsoft.com/office/officeart/2005/8/layout/vList2"/>
    <dgm:cxn modelId="{E7562FAA-08AD-40BB-B33C-FE3921FE8F31}" type="presOf" srcId="{CFF11DA7-94CF-4E47-B317-E904AE15F562}" destId="{0A599B71-12C8-446E-B0DF-6BF67309C077}" srcOrd="0" destOrd="0" presId="urn:microsoft.com/office/officeart/2005/8/layout/vList2"/>
    <dgm:cxn modelId="{42B194B4-3ADE-4693-9D44-F778EC3F0811}" srcId="{CFF11DA7-94CF-4E47-B317-E904AE15F562}" destId="{2CDCD092-2228-4880-8147-3155DC975FD0}" srcOrd="2" destOrd="0" parTransId="{5D03FD2B-E8F3-44A1-8D90-056D2C3A5EB7}" sibTransId="{85BC4672-D213-4679-A88D-B9E97EF119DC}"/>
    <dgm:cxn modelId="{6428C5D4-0339-43CD-8F21-354979070FC7}" type="presParOf" srcId="{0A599B71-12C8-446E-B0DF-6BF67309C077}" destId="{7B81A0D1-0703-44FE-AE69-A0E40F743983}" srcOrd="0" destOrd="0" presId="urn:microsoft.com/office/officeart/2005/8/layout/vList2"/>
    <dgm:cxn modelId="{F6EDCDB8-E180-43F7-ADC3-EC09D3DC5377}" type="presParOf" srcId="{0A599B71-12C8-446E-B0DF-6BF67309C077}" destId="{160AF04A-F823-4228-856D-0D8BC78C8EC9}" srcOrd="1" destOrd="0" presId="urn:microsoft.com/office/officeart/2005/8/layout/vList2"/>
    <dgm:cxn modelId="{06751E10-CA8F-416B-B33A-15702DFE67DC}" type="presParOf" srcId="{0A599B71-12C8-446E-B0DF-6BF67309C077}" destId="{A3B215DC-BD53-414B-B15F-8195D7FEE06E}" srcOrd="2" destOrd="0" presId="urn:microsoft.com/office/officeart/2005/8/layout/vList2"/>
    <dgm:cxn modelId="{A2C27E75-49A3-4BC5-AE01-582B0D10D345}" type="presParOf" srcId="{0A599B71-12C8-446E-B0DF-6BF67309C077}" destId="{B716BEEA-095B-46C7-9509-188CF12100A1}" srcOrd="3" destOrd="0" presId="urn:microsoft.com/office/officeart/2005/8/layout/vList2"/>
    <dgm:cxn modelId="{C09CD738-AB2C-45F4-8EEC-7A2BBB559F4B}" type="presParOf" srcId="{0A599B71-12C8-446E-B0DF-6BF67309C077}" destId="{06CA5EEE-30AB-4E54-9511-B828AA935A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F11DA7-94CF-4E47-B317-E904AE15F5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929B433-19AD-4ADB-8A4C-FF1CF3797A0D}">
      <dgm:prSet phldrT="[文本]"/>
      <dgm:spPr/>
      <dgm:t>
        <a:bodyPr/>
        <a:lstStyle/>
        <a:p>
          <a:r>
            <a:rPr lang="zh-CN" altLang="en-US"/>
            <a:t>文本数据库</a:t>
          </a:r>
          <a:endParaRPr lang="zh-CN" altLang="en-US" dirty="0"/>
        </a:p>
      </dgm:t>
    </dgm:pt>
    <dgm:pt modelId="{FD3E2397-C697-4422-B7D6-58ACDB8D8E83}" type="parTrans" cxnId="{30B43599-CDAC-4184-865B-156F78FCBD4C}">
      <dgm:prSet/>
      <dgm:spPr/>
      <dgm:t>
        <a:bodyPr/>
        <a:lstStyle/>
        <a:p>
          <a:endParaRPr lang="zh-CN" altLang="en-US"/>
        </a:p>
      </dgm:t>
    </dgm:pt>
    <dgm:pt modelId="{445EBEB4-D63B-4DCA-A03F-8FE2E6121A30}" type="sibTrans" cxnId="{30B43599-CDAC-4184-865B-156F78FCBD4C}">
      <dgm:prSet/>
      <dgm:spPr/>
      <dgm:t>
        <a:bodyPr/>
        <a:lstStyle/>
        <a:p>
          <a:endParaRPr lang="zh-CN" altLang="en-US"/>
        </a:p>
      </dgm:t>
    </dgm:pt>
    <dgm:pt modelId="{E6E5A51A-FC4C-41BE-B41E-13C814DE303E}">
      <dgm:prSet phldrT="[文本]"/>
      <dgm:spPr/>
      <dgm:t>
        <a:bodyPr/>
        <a:lstStyle/>
        <a:p>
          <a:r>
            <a:rPr lang="zh-CN" altLang="en-US" dirty="0"/>
            <a:t>高级数据库和信息库</a:t>
          </a:r>
        </a:p>
      </dgm:t>
    </dgm:pt>
    <dgm:pt modelId="{518822C7-60D4-4082-80FB-8F226A8D9477}" type="sibTrans" cxnId="{3B5E4B72-88CF-48F1-8D25-EB06299A6D02}">
      <dgm:prSet/>
      <dgm:spPr/>
      <dgm:t>
        <a:bodyPr/>
        <a:lstStyle/>
        <a:p>
          <a:endParaRPr lang="zh-CN" altLang="en-US"/>
        </a:p>
      </dgm:t>
    </dgm:pt>
    <dgm:pt modelId="{4649F2EC-692D-41D5-8B39-E913A1EA28C5}" type="parTrans" cxnId="{3B5E4B72-88CF-48F1-8D25-EB06299A6D02}">
      <dgm:prSet/>
      <dgm:spPr/>
      <dgm:t>
        <a:bodyPr/>
        <a:lstStyle/>
        <a:p>
          <a:endParaRPr lang="zh-CN" altLang="en-US"/>
        </a:p>
      </dgm:t>
    </dgm:pt>
    <dgm:pt modelId="{8625AB34-725B-4E6C-9D86-778714DF4DCE}">
      <dgm:prSet phldrT="[文本]"/>
      <dgm:spPr/>
      <dgm:t>
        <a:bodyPr/>
        <a:lstStyle/>
        <a:p>
          <a:r>
            <a:rPr lang="zh-CN" altLang="en-US" dirty="0"/>
            <a:t>面向对象数据库</a:t>
          </a:r>
        </a:p>
      </dgm:t>
    </dgm:pt>
    <dgm:pt modelId="{EEEA02DF-726F-4774-A540-3DF277F5727D}" type="sibTrans" cxnId="{BB102994-270A-415C-8EA7-3499CDAE5C5A}">
      <dgm:prSet/>
      <dgm:spPr/>
      <dgm:t>
        <a:bodyPr/>
        <a:lstStyle/>
        <a:p>
          <a:endParaRPr lang="zh-CN" altLang="en-US"/>
        </a:p>
      </dgm:t>
    </dgm:pt>
    <dgm:pt modelId="{7C342443-853E-4987-B4EB-B08DDEA6DC68}" type="parTrans" cxnId="{BB102994-270A-415C-8EA7-3499CDAE5C5A}">
      <dgm:prSet/>
      <dgm:spPr/>
      <dgm:t>
        <a:bodyPr/>
        <a:lstStyle/>
        <a:p>
          <a:endParaRPr lang="zh-CN" altLang="en-US"/>
        </a:p>
      </dgm:t>
    </dgm:pt>
    <dgm:pt modelId="{C00D0191-E723-4F1F-AB4B-C63EC9EF9223}">
      <dgm:prSet phldrT="[文本]"/>
      <dgm:spPr/>
      <dgm:t>
        <a:bodyPr/>
        <a:lstStyle/>
        <a:p>
          <a:r>
            <a:rPr lang="zh-CN" altLang="en-US" dirty="0"/>
            <a:t>空间和时态数据库</a:t>
          </a:r>
        </a:p>
      </dgm:t>
    </dgm:pt>
    <dgm:pt modelId="{7AD9F737-6746-46AF-A91C-9C3B55F735A1}" type="sibTrans" cxnId="{45CCBADC-26AF-42B0-BE1A-09FBC78B6A9F}">
      <dgm:prSet/>
      <dgm:spPr/>
      <dgm:t>
        <a:bodyPr/>
        <a:lstStyle/>
        <a:p>
          <a:endParaRPr lang="zh-CN" altLang="en-US"/>
        </a:p>
      </dgm:t>
    </dgm:pt>
    <dgm:pt modelId="{2F89AF67-8131-4DAF-B5D9-3EC4A17FA1ED}" type="parTrans" cxnId="{45CCBADC-26AF-42B0-BE1A-09FBC78B6A9F}">
      <dgm:prSet/>
      <dgm:spPr/>
      <dgm:t>
        <a:bodyPr/>
        <a:lstStyle/>
        <a:p>
          <a:endParaRPr lang="zh-CN" altLang="en-US"/>
        </a:p>
      </dgm:t>
    </dgm:pt>
    <dgm:pt modelId="{3C1E9675-3ED9-45EF-A703-385379F93B47}">
      <dgm:prSet phldrT="[文本]"/>
      <dgm:spPr/>
      <dgm:t>
        <a:bodyPr/>
        <a:lstStyle/>
        <a:p>
          <a:r>
            <a:rPr lang="zh-CN" altLang="en-US" dirty="0"/>
            <a:t>时序数据</a:t>
          </a:r>
        </a:p>
      </dgm:t>
    </dgm:pt>
    <dgm:pt modelId="{7FC7B79C-8372-4BB5-92D8-350E61DA9875}" type="sibTrans" cxnId="{4ADA3FBB-1EF9-4756-8020-6D9507B580C1}">
      <dgm:prSet/>
      <dgm:spPr/>
      <dgm:t>
        <a:bodyPr/>
        <a:lstStyle/>
        <a:p>
          <a:endParaRPr lang="zh-CN" altLang="en-US"/>
        </a:p>
      </dgm:t>
    </dgm:pt>
    <dgm:pt modelId="{6CC8BCD8-099D-4F62-87F9-4B195AE496EF}" type="parTrans" cxnId="{4ADA3FBB-1EF9-4756-8020-6D9507B580C1}">
      <dgm:prSet/>
      <dgm:spPr/>
      <dgm:t>
        <a:bodyPr/>
        <a:lstStyle/>
        <a:p>
          <a:endParaRPr lang="zh-CN" altLang="en-US"/>
        </a:p>
      </dgm:t>
    </dgm:pt>
    <dgm:pt modelId="{90A7639E-EF0A-4FFD-A8A8-166878DE1388}">
      <dgm:prSet phldrT="[文本]"/>
      <dgm:spPr/>
      <dgm:t>
        <a:bodyPr/>
        <a:lstStyle/>
        <a:p>
          <a:r>
            <a:rPr lang="zh-CN" altLang="en-US" dirty="0"/>
            <a:t>流数据</a:t>
          </a:r>
        </a:p>
      </dgm:t>
    </dgm:pt>
    <dgm:pt modelId="{405CD533-A4A0-4C71-92D2-C3352B63F0C3}" type="sibTrans" cxnId="{B8EA7B11-C89A-454D-8D11-B5ADAFA9A341}">
      <dgm:prSet/>
      <dgm:spPr/>
      <dgm:t>
        <a:bodyPr/>
        <a:lstStyle/>
        <a:p>
          <a:endParaRPr lang="zh-CN" altLang="en-US"/>
        </a:p>
      </dgm:t>
    </dgm:pt>
    <dgm:pt modelId="{33035F89-7BBA-4754-AA23-FE12F33334E8}" type="parTrans" cxnId="{B8EA7B11-C89A-454D-8D11-B5ADAFA9A341}">
      <dgm:prSet/>
      <dgm:spPr/>
      <dgm:t>
        <a:bodyPr/>
        <a:lstStyle/>
        <a:p>
          <a:endParaRPr lang="zh-CN" altLang="en-US"/>
        </a:p>
      </dgm:t>
    </dgm:pt>
    <dgm:pt modelId="{09059630-3D07-4562-91D1-E4C806D65AA2}">
      <dgm:prSet phldrT="[文本]"/>
      <dgm:spPr/>
      <dgm:t>
        <a:bodyPr/>
        <a:lstStyle/>
        <a:p>
          <a:r>
            <a:rPr lang="zh-CN" altLang="en-US" dirty="0"/>
            <a:t>多媒体数据库</a:t>
          </a:r>
        </a:p>
      </dgm:t>
    </dgm:pt>
    <dgm:pt modelId="{C963B1A8-75B0-4AA7-910C-52F0297E1497}" type="sibTrans" cxnId="{615A30EE-2742-4DD1-A798-1B15BE3C438B}">
      <dgm:prSet/>
      <dgm:spPr/>
      <dgm:t>
        <a:bodyPr/>
        <a:lstStyle/>
        <a:p>
          <a:endParaRPr lang="zh-CN" altLang="en-US"/>
        </a:p>
      </dgm:t>
    </dgm:pt>
    <dgm:pt modelId="{A38690B2-0CE9-4C0A-97B7-CB820E20F285}" type="parTrans" cxnId="{615A30EE-2742-4DD1-A798-1B15BE3C438B}">
      <dgm:prSet/>
      <dgm:spPr/>
      <dgm:t>
        <a:bodyPr/>
        <a:lstStyle/>
        <a:p>
          <a:endParaRPr lang="zh-CN" altLang="en-US"/>
        </a:p>
      </dgm:t>
    </dgm:pt>
    <dgm:pt modelId="{32EECCDA-A81E-42A8-9D63-903F5CDB11C3}">
      <dgm:prSet phldrT="[文本]"/>
      <dgm:spPr/>
      <dgm:t>
        <a:bodyPr/>
        <a:lstStyle/>
        <a:p>
          <a:r>
            <a:rPr lang="zh-CN" altLang="en-US" dirty="0"/>
            <a:t>异种数据库</a:t>
          </a:r>
        </a:p>
      </dgm:t>
    </dgm:pt>
    <dgm:pt modelId="{C1A56F8F-344A-4F2B-A285-5E22CB4347F2}" type="sibTrans" cxnId="{87D5FB1F-6AF4-42B0-B476-D94A652A5150}">
      <dgm:prSet/>
      <dgm:spPr/>
      <dgm:t>
        <a:bodyPr/>
        <a:lstStyle/>
        <a:p>
          <a:endParaRPr lang="zh-CN" altLang="en-US"/>
        </a:p>
      </dgm:t>
    </dgm:pt>
    <dgm:pt modelId="{3E8D841B-04A7-4ED4-A5A1-46227CEA9415}" type="parTrans" cxnId="{87D5FB1F-6AF4-42B0-B476-D94A652A5150}">
      <dgm:prSet/>
      <dgm:spPr/>
      <dgm:t>
        <a:bodyPr/>
        <a:lstStyle/>
        <a:p>
          <a:endParaRPr lang="zh-CN" altLang="en-US"/>
        </a:p>
      </dgm:t>
    </dgm:pt>
    <dgm:pt modelId="{0A599B71-12C8-446E-B0DF-6BF67309C077}" type="pres">
      <dgm:prSet presAssocID="{CFF11DA7-94CF-4E47-B317-E904AE15F562}" presName="linear" presStyleCnt="0">
        <dgm:presLayoutVars>
          <dgm:animLvl val="lvl"/>
          <dgm:resizeHandles val="exact"/>
        </dgm:presLayoutVars>
      </dgm:prSet>
      <dgm:spPr/>
    </dgm:pt>
    <dgm:pt modelId="{2F6CA94C-BB6C-44CA-9BAB-C4BE2D06717B}" type="pres">
      <dgm:prSet presAssocID="{E6E5A51A-FC4C-41BE-B41E-13C814DE303E}" presName="parentText" presStyleLbl="node1" presStyleIdx="0" presStyleCnt="1">
        <dgm:presLayoutVars>
          <dgm:chMax val="0"/>
          <dgm:bulletEnabled val="1"/>
        </dgm:presLayoutVars>
      </dgm:prSet>
      <dgm:spPr/>
    </dgm:pt>
    <dgm:pt modelId="{BCFC6E6D-90AA-4801-93EA-6A29CAC65B80}" type="pres">
      <dgm:prSet presAssocID="{E6E5A51A-FC4C-41BE-B41E-13C814DE303E}" presName="childText" presStyleLbl="revTx" presStyleIdx="0" presStyleCnt="1">
        <dgm:presLayoutVars>
          <dgm:bulletEnabled val="1"/>
        </dgm:presLayoutVars>
      </dgm:prSet>
      <dgm:spPr/>
    </dgm:pt>
  </dgm:ptLst>
  <dgm:cxnLst>
    <dgm:cxn modelId="{591A1D08-D932-4BB5-9338-9508EEB21CE7}" type="presOf" srcId="{32EECCDA-A81E-42A8-9D63-903F5CDB11C3}" destId="{BCFC6E6D-90AA-4801-93EA-6A29CAC65B80}" srcOrd="0" destOrd="5" presId="urn:microsoft.com/office/officeart/2005/8/layout/vList2"/>
    <dgm:cxn modelId="{58A9400E-B2E9-4AA2-AF93-0ABBDC67A713}" type="presOf" srcId="{E6E5A51A-FC4C-41BE-B41E-13C814DE303E}" destId="{2F6CA94C-BB6C-44CA-9BAB-C4BE2D06717B}" srcOrd="0" destOrd="0" presId="urn:microsoft.com/office/officeart/2005/8/layout/vList2"/>
    <dgm:cxn modelId="{B8EA7B11-C89A-454D-8D11-B5ADAFA9A341}" srcId="{E6E5A51A-FC4C-41BE-B41E-13C814DE303E}" destId="{90A7639E-EF0A-4FFD-A8A8-166878DE1388}" srcOrd="3" destOrd="0" parTransId="{33035F89-7BBA-4754-AA23-FE12F33334E8}" sibTransId="{405CD533-A4A0-4C71-92D2-C3352B63F0C3}"/>
    <dgm:cxn modelId="{87D5FB1F-6AF4-42B0-B476-D94A652A5150}" srcId="{E6E5A51A-FC4C-41BE-B41E-13C814DE303E}" destId="{32EECCDA-A81E-42A8-9D63-903F5CDB11C3}" srcOrd="5" destOrd="0" parTransId="{3E8D841B-04A7-4ED4-A5A1-46227CEA9415}" sibTransId="{C1A56F8F-344A-4F2B-A285-5E22CB4347F2}"/>
    <dgm:cxn modelId="{875E482E-0973-4FFF-916E-AF125013BB23}" type="presOf" srcId="{3C1E9675-3ED9-45EF-A703-385379F93B47}" destId="{BCFC6E6D-90AA-4801-93EA-6A29CAC65B80}" srcOrd="0" destOrd="2" presId="urn:microsoft.com/office/officeart/2005/8/layout/vList2"/>
    <dgm:cxn modelId="{F328E831-5CA6-45A8-97D3-07FFCC69F6C3}" type="presOf" srcId="{90A7639E-EF0A-4FFD-A8A8-166878DE1388}" destId="{BCFC6E6D-90AA-4801-93EA-6A29CAC65B80}" srcOrd="0" destOrd="3" presId="urn:microsoft.com/office/officeart/2005/8/layout/vList2"/>
    <dgm:cxn modelId="{5235C24F-CB2E-435A-A2F5-C04FCD11154B}" type="presOf" srcId="{8929B433-19AD-4ADB-8A4C-FF1CF3797A0D}" destId="{BCFC6E6D-90AA-4801-93EA-6A29CAC65B80}" srcOrd="0" destOrd="6" presId="urn:microsoft.com/office/officeart/2005/8/layout/vList2"/>
    <dgm:cxn modelId="{3B5E4B72-88CF-48F1-8D25-EB06299A6D02}" srcId="{CFF11DA7-94CF-4E47-B317-E904AE15F562}" destId="{E6E5A51A-FC4C-41BE-B41E-13C814DE303E}" srcOrd="0" destOrd="0" parTransId="{4649F2EC-692D-41D5-8B39-E913A1EA28C5}" sibTransId="{518822C7-60D4-4082-80FB-8F226A8D9477}"/>
    <dgm:cxn modelId="{3D6EA48C-2DC1-4B6F-A4C8-B938BEA09A51}" type="presOf" srcId="{C00D0191-E723-4F1F-AB4B-C63EC9EF9223}" destId="{BCFC6E6D-90AA-4801-93EA-6A29CAC65B80}" srcOrd="0" destOrd="1" presId="urn:microsoft.com/office/officeart/2005/8/layout/vList2"/>
    <dgm:cxn modelId="{BB102994-270A-415C-8EA7-3499CDAE5C5A}" srcId="{E6E5A51A-FC4C-41BE-B41E-13C814DE303E}" destId="{8625AB34-725B-4E6C-9D86-778714DF4DCE}" srcOrd="0" destOrd="0" parTransId="{7C342443-853E-4987-B4EB-B08DDEA6DC68}" sibTransId="{EEEA02DF-726F-4774-A540-3DF277F5727D}"/>
    <dgm:cxn modelId="{30B43599-CDAC-4184-865B-156F78FCBD4C}" srcId="{E6E5A51A-FC4C-41BE-B41E-13C814DE303E}" destId="{8929B433-19AD-4ADB-8A4C-FF1CF3797A0D}" srcOrd="6" destOrd="0" parTransId="{FD3E2397-C697-4422-B7D6-58ACDB8D8E83}" sibTransId="{445EBEB4-D63B-4DCA-A03F-8FE2E6121A30}"/>
    <dgm:cxn modelId="{E7562FAA-08AD-40BB-B33C-FE3921FE8F31}" type="presOf" srcId="{CFF11DA7-94CF-4E47-B317-E904AE15F562}" destId="{0A599B71-12C8-446E-B0DF-6BF67309C077}" srcOrd="0" destOrd="0" presId="urn:microsoft.com/office/officeart/2005/8/layout/vList2"/>
    <dgm:cxn modelId="{3104A1AF-9618-4E27-A62C-445DC131074C}" type="presOf" srcId="{8625AB34-725B-4E6C-9D86-778714DF4DCE}" destId="{BCFC6E6D-90AA-4801-93EA-6A29CAC65B80}" srcOrd="0" destOrd="0" presId="urn:microsoft.com/office/officeart/2005/8/layout/vList2"/>
    <dgm:cxn modelId="{4ADA3FBB-1EF9-4756-8020-6D9507B580C1}" srcId="{E6E5A51A-FC4C-41BE-B41E-13C814DE303E}" destId="{3C1E9675-3ED9-45EF-A703-385379F93B47}" srcOrd="2" destOrd="0" parTransId="{6CC8BCD8-099D-4F62-87F9-4B195AE496EF}" sibTransId="{7FC7B79C-8372-4BB5-92D8-350E61DA9875}"/>
    <dgm:cxn modelId="{2FE4DCD7-2C33-402B-AFDA-93E7F7F22958}" type="presOf" srcId="{09059630-3D07-4562-91D1-E4C806D65AA2}" destId="{BCFC6E6D-90AA-4801-93EA-6A29CAC65B80}" srcOrd="0" destOrd="4" presId="urn:microsoft.com/office/officeart/2005/8/layout/vList2"/>
    <dgm:cxn modelId="{45CCBADC-26AF-42B0-BE1A-09FBC78B6A9F}" srcId="{E6E5A51A-FC4C-41BE-B41E-13C814DE303E}" destId="{C00D0191-E723-4F1F-AB4B-C63EC9EF9223}" srcOrd="1" destOrd="0" parTransId="{2F89AF67-8131-4DAF-B5D9-3EC4A17FA1ED}" sibTransId="{7AD9F737-6746-46AF-A91C-9C3B55F735A1}"/>
    <dgm:cxn modelId="{615A30EE-2742-4DD1-A798-1B15BE3C438B}" srcId="{E6E5A51A-FC4C-41BE-B41E-13C814DE303E}" destId="{09059630-3D07-4562-91D1-E4C806D65AA2}" srcOrd="4" destOrd="0" parTransId="{A38690B2-0CE9-4C0A-97B7-CB820E20F285}" sibTransId="{C963B1A8-75B0-4AA7-910C-52F0297E1497}"/>
    <dgm:cxn modelId="{5241AD01-E76C-47EC-9639-89DDC05CC30B}" type="presParOf" srcId="{0A599B71-12C8-446E-B0DF-6BF67309C077}" destId="{2F6CA94C-BB6C-44CA-9BAB-C4BE2D06717B}" srcOrd="0" destOrd="0" presId="urn:microsoft.com/office/officeart/2005/8/layout/vList2"/>
    <dgm:cxn modelId="{0A11B3C8-1317-4867-B14E-0AA375D9241F}" type="presParOf" srcId="{0A599B71-12C8-446E-B0DF-6BF67309C077}" destId="{BCFC6E6D-90AA-4801-93EA-6A29CAC65B80}"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2D8369-45B3-4150-8D2C-7849C05006D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9386C4C-3168-4070-86D5-D41375241A21}">
      <dgm:prSet phldrT="[文本]"/>
      <dgm:spPr/>
      <dgm:t>
        <a:bodyPr/>
        <a:lstStyle/>
        <a:p>
          <a:r>
            <a:rPr lang="zh-CN" altLang="en-US" dirty="0"/>
            <a:t>分类</a:t>
          </a:r>
          <a:r>
            <a:rPr lang="en-US" altLang="zh-CN" dirty="0"/>
            <a:t>(Classification)</a:t>
          </a:r>
          <a:endParaRPr lang="zh-CN" altLang="en-US" dirty="0"/>
        </a:p>
      </dgm:t>
    </dgm:pt>
    <dgm:pt modelId="{8AA54509-2EED-405C-9B67-73B17CA133A2}" type="parTrans" cxnId="{5B96D779-EC1E-48D7-9838-85DD62C3A2DA}">
      <dgm:prSet/>
      <dgm:spPr/>
      <dgm:t>
        <a:bodyPr/>
        <a:lstStyle/>
        <a:p>
          <a:endParaRPr lang="zh-CN" altLang="en-US"/>
        </a:p>
      </dgm:t>
    </dgm:pt>
    <dgm:pt modelId="{A4232EBE-1A8B-4505-9427-F453ED1B7505}" type="sibTrans" cxnId="{5B96D779-EC1E-48D7-9838-85DD62C3A2DA}">
      <dgm:prSet/>
      <dgm:spPr/>
      <dgm:t>
        <a:bodyPr/>
        <a:lstStyle/>
        <a:p>
          <a:endParaRPr lang="zh-CN" altLang="en-US"/>
        </a:p>
      </dgm:t>
    </dgm:pt>
    <dgm:pt modelId="{0C0A78C9-AB15-4773-94C7-3DF47D1DB90E}">
      <dgm:prSet phldrT="[文本]"/>
      <dgm:spPr/>
      <dgm:t>
        <a:bodyPr/>
        <a:lstStyle/>
        <a:p>
          <a:r>
            <a:rPr lang="zh-CN" altLang="en-US" dirty="0"/>
            <a:t>回归分析</a:t>
          </a:r>
          <a:r>
            <a:rPr lang="en-US" altLang="zh-CN" dirty="0"/>
            <a:t>(Regression)</a:t>
          </a:r>
          <a:endParaRPr lang="zh-CN" altLang="en-US" dirty="0"/>
        </a:p>
      </dgm:t>
    </dgm:pt>
    <dgm:pt modelId="{3A25AA17-BE8A-41A9-874F-D6DD11C1E96B}" type="parTrans" cxnId="{3C894361-0C86-4515-B36F-B0B1879CFBC3}">
      <dgm:prSet/>
      <dgm:spPr/>
      <dgm:t>
        <a:bodyPr/>
        <a:lstStyle/>
        <a:p>
          <a:endParaRPr lang="zh-CN" altLang="en-US"/>
        </a:p>
      </dgm:t>
    </dgm:pt>
    <dgm:pt modelId="{E78857C9-AD1D-455B-A993-90D8943A453D}" type="sibTrans" cxnId="{3C894361-0C86-4515-B36F-B0B1879CFBC3}">
      <dgm:prSet/>
      <dgm:spPr/>
      <dgm:t>
        <a:bodyPr/>
        <a:lstStyle/>
        <a:p>
          <a:endParaRPr lang="zh-CN" altLang="en-US"/>
        </a:p>
      </dgm:t>
    </dgm:pt>
    <dgm:pt modelId="{1351BAEA-B39E-4419-A8C2-32B2AB5A69B6}">
      <dgm:prSet phldrT="[文本]"/>
      <dgm:spPr/>
      <dgm:t>
        <a:bodyPr/>
        <a:lstStyle/>
        <a:p>
          <a:r>
            <a:rPr lang="zh-CN" altLang="en-US" dirty="0"/>
            <a:t>概率估计</a:t>
          </a:r>
          <a:r>
            <a:rPr lang="en-US" altLang="zh-CN" dirty="0"/>
            <a:t>(Probability Estimation)</a:t>
          </a:r>
          <a:endParaRPr lang="zh-CN" altLang="en-US" dirty="0"/>
        </a:p>
      </dgm:t>
    </dgm:pt>
    <dgm:pt modelId="{2199E1B3-79BA-41F2-8656-36A7F2AB2098}" type="parTrans" cxnId="{32BF68F0-1571-404E-B4AC-9DD085517ACC}">
      <dgm:prSet/>
      <dgm:spPr/>
      <dgm:t>
        <a:bodyPr/>
        <a:lstStyle/>
        <a:p>
          <a:endParaRPr lang="zh-CN" altLang="en-US"/>
        </a:p>
      </dgm:t>
    </dgm:pt>
    <dgm:pt modelId="{B560A097-7EA5-4330-A8F2-38AC5FEC2555}" type="sibTrans" cxnId="{32BF68F0-1571-404E-B4AC-9DD085517ACC}">
      <dgm:prSet/>
      <dgm:spPr/>
      <dgm:t>
        <a:bodyPr/>
        <a:lstStyle/>
        <a:p>
          <a:endParaRPr lang="zh-CN" altLang="en-US"/>
        </a:p>
      </dgm:t>
    </dgm:pt>
    <dgm:pt modelId="{5619A51B-7846-4A99-990D-182A5BF758EB}">
      <dgm:prSet phldrT="[文本]"/>
      <dgm:spPr/>
      <dgm:t>
        <a:bodyPr/>
        <a:lstStyle/>
        <a:p>
          <a:r>
            <a:rPr lang="zh-CN" altLang="en-US" dirty="0"/>
            <a:t>构造模型（函数）来描述和区分各种类别或概念，用于未来的预测</a:t>
          </a:r>
        </a:p>
      </dgm:t>
    </dgm:pt>
    <dgm:pt modelId="{6C7DBA1D-8246-474A-B11E-C546F539ED16}" type="parTrans" cxnId="{1F669019-26D1-4CC9-9745-3D6F4DAC105E}">
      <dgm:prSet/>
      <dgm:spPr/>
      <dgm:t>
        <a:bodyPr/>
        <a:lstStyle/>
        <a:p>
          <a:endParaRPr lang="zh-CN" altLang="en-US"/>
        </a:p>
      </dgm:t>
    </dgm:pt>
    <dgm:pt modelId="{E17A325D-2A93-40F8-AC94-0F1CF04D74D9}" type="sibTrans" cxnId="{1F669019-26D1-4CC9-9745-3D6F4DAC105E}">
      <dgm:prSet/>
      <dgm:spPr/>
      <dgm:t>
        <a:bodyPr/>
        <a:lstStyle/>
        <a:p>
          <a:endParaRPr lang="zh-CN" altLang="en-US"/>
        </a:p>
      </dgm:t>
    </dgm:pt>
    <dgm:pt modelId="{1DD13B34-391F-486A-AB80-2FD4ED793CBA}">
      <dgm:prSet phldrT="[文本]"/>
      <dgm:spPr/>
      <dgm:t>
        <a:bodyPr/>
        <a:lstStyle/>
        <a:p>
          <a:r>
            <a:rPr lang="zh-CN" altLang="en-US" dirty="0"/>
            <a:t>决策树、分类规则、神经网络</a:t>
          </a:r>
        </a:p>
      </dgm:t>
    </dgm:pt>
    <dgm:pt modelId="{474AAA85-B388-4529-AAED-9AD3FCCDF001}" type="parTrans" cxnId="{6D06C04B-8981-4F98-B8FA-670139E6BF82}">
      <dgm:prSet/>
      <dgm:spPr/>
      <dgm:t>
        <a:bodyPr/>
        <a:lstStyle/>
        <a:p>
          <a:endParaRPr lang="zh-CN" altLang="en-US"/>
        </a:p>
      </dgm:t>
    </dgm:pt>
    <dgm:pt modelId="{2BFA130D-8EBF-4B84-9219-E6556E272053}" type="sibTrans" cxnId="{6D06C04B-8981-4F98-B8FA-670139E6BF82}">
      <dgm:prSet/>
      <dgm:spPr/>
      <dgm:t>
        <a:bodyPr/>
        <a:lstStyle/>
        <a:p>
          <a:endParaRPr lang="zh-CN" altLang="en-US"/>
        </a:p>
      </dgm:t>
    </dgm:pt>
    <dgm:pt modelId="{91C89379-3F2B-4506-9389-9130C9A5A4A0}">
      <dgm:prSet phldrT="[文本]"/>
      <dgm:spPr/>
      <dgm:t>
        <a:bodyPr/>
        <a:lstStyle/>
        <a:p>
          <a:r>
            <a:rPr lang="zh-CN" altLang="en-US" dirty="0"/>
            <a:t>确定两个或两个以上变量之间相互依赖的定量关系的一种统计分析方法</a:t>
          </a:r>
        </a:p>
      </dgm:t>
    </dgm:pt>
    <dgm:pt modelId="{9F018252-600D-41A2-A7E5-DF7EAEA24268}" type="parTrans" cxnId="{9AFBD0F0-5E1E-4CE1-8F29-D97C92683680}">
      <dgm:prSet/>
      <dgm:spPr/>
      <dgm:t>
        <a:bodyPr/>
        <a:lstStyle/>
        <a:p>
          <a:endParaRPr lang="zh-CN" altLang="en-US"/>
        </a:p>
      </dgm:t>
    </dgm:pt>
    <dgm:pt modelId="{AC9FA630-AEF2-44C3-A787-CED5D1107AAE}" type="sibTrans" cxnId="{9AFBD0F0-5E1E-4CE1-8F29-D97C92683680}">
      <dgm:prSet/>
      <dgm:spPr/>
      <dgm:t>
        <a:bodyPr/>
        <a:lstStyle/>
        <a:p>
          <a:endParaRPr lang="zh-CN" altLang="en-US"/>
        </a:p>
      </dgm:t>
    </dgm:pt>
    <dgm:pt modelId="{E0212A17-14B8-4E10-A64A-CB0395680341}" type="pres">
      <dgm:prSet presAssocID="{552D8369-45B3-4150-8D2C-7849C05006D0}" presName="linear" presStyleCnt="0">
        <dgm:presLayoutVars>
          <dgm:dir/>
          <dgm:animLvl val="lvl"/>
          <dgm:resizeHandles val="exact"/>
        </dgm:presLayoutVars>
      </dgm:prSet>
      <dgm:spPr/>
    </dgm:pt>
    <dgm:pt modelId="{2E552BCC-C594-4A23-A1CB-A90A02DE5EAC}" type="pres">
      <dgm:prSet presAssocID="{09386C4C-3168-4070-86D5-D41375241A21}" presName="parentLin" presStyleCnt="0"/>
      <dgm:spPr/>
    </dgm:pt>
    <dgm:pt modelId="{67DEA44E-04DA-471D-A29F-9246200BD215}" type="pres">
      <dgm:prSet presAssocID="{09386C4C-3168-4070-86D5-D41375241A21}" presName="parentLeftMargin" presStyleLbl="node1" presStyleIdx="0" presStyleCnt="3"/>
      <dgm:spPr/>
    </dgm:pt>
    <dgm:pt modelId="{0D447512-664A-4E1A-80BC-ADEE1ACC088E}" type="pres">
      <dgm:prSet presAssocID="{09386C4C-3168-4070-86D5-D41375241A21}" presName="parentText" presStyleLbl="node1" presStyleIdx="0" presStyleCnt="3">
        <dgm:presLayoutVars>
          <dgm:chMax val="0"/>
          <dgm:bulletEnabled val="1"/>
        </dgm:presLayoutVars>
      </dgm:prSet>
      <dgm:spPr/>
    </dgm:pt>
    <dgm:pt modelId="{4C108545-E32B-42BE-961B-15649C0ED889}" type="pres">
      <dgm:prSet presAssocID="{09386C4C-3168-4070-86D5-D41375241A21}" presName="negativeSpace" presStyleCnt="0"/>
      <dgm:spPr/>
    </dgm:pt>
    <dgm:pt modelId="{26B477F2-4FA1-40DC-A5D5-2FC81029BC24}" type="pres">
      <dgm:prSet presAssocID="{09386C4C-3168-4070-86D5-D41375241A21}" presName="childText" presStyleLbl="conFgAcc1" presStyleIdx="0" presStyleCnt="3">
        <dgm:presLayoutVars>
          <dgm:bulletEnabled val="1"/>
        </dgm:presLayoutVars>
      </dgm:prSet>
      <dgm:spPr/>
    </dgm:pt>
    <dgm:pt modelId="{8689563D-02F4-418B-924C-8B25302538DA}" type="pres">
      <dgm:prSet presAssocID="{A4232EBE-1A8B-4505-9427-F453ED1B7505}" presName="spaceBetweenRectangles" presStyleCnt="0"/>
      <dgm:spPr/>
    </dgm:pt>
    <dgm:pt modelId="{5071E8FC-00E0-4384-B005-6C0A9CDF62F6}" type="pres">
      <dgm:prSet presAssocID="{0C0A78C9-AB15-4773-94C7-3DF47D1DB90E}" presName="parentLin" presStyleCnt="0"/>
      <dgm:spPr/>
    </dgm:pt>
    <dgm:pt modelId="{2DD0865A-2609-4317-8697-C303E7BE9E30}" type="pres">
      <dgm:prSet presAssocID="{0C0A78C9-AB15-4773-94C7-3DF47D1DB90E}" presName="parentLeftMargin" presStyleLbl="node1" presStyleIdx="0" presStyleCnt="3"/>
      <dgm:spPr/>
    </dgm:pt>
    <dgm:pt modelId="{38849E62-3C1B-4937-9C28-0689165AEEE3}" type="pres">
      <dgm:prSet presAssocID="{0C0A78C9-AB15-4773-94C7-3DF47D1DB90E}" presName="parentText" presStyleLbl="node1" presStyleIdx="1" presStyleCnt="3">
        <dgm:presLayoutVars>
          <dgm:chMax val="0"/>
          <dgm:bulletEnabled val="1"/>
        </dgm:presLayoutVars>
      </dgm:prSet>
      <dgm:spPr/>
    </dgm:pt>
    <dgm:pt modelId="{531BA03B-CA89-4F44-B27A-BC3342F00166}" type="pres">
      <dgm:prSet presAssocID="{0C0A78C9-AB15-4773-94C7-3DF47D1DB90E}" presName="negativeSpace" presStyleCnt="0"/>
      <dgm:spPr/>
    </dgm:pt>
    <dgm:pt modelId="{3A4E2B68-84A0-47D5-A001-D02812BC6193}" type="pres">
      <dgm:prSet presAssocID="{0C0A78C9-AB15-4773-94C7-3DF47D1DB90E}" presName="childText" presStyleLbl="conFgAcc1" presStyleIdx="1" presStyleCnt="3">
        <dgm:presLayoutVars>
          <dgm:bulletEnabled val="1"/>
        </dgm:presLayoutVars>
      </dgm:prSet>
      <dgm:spPr/>
    </dgm:pt>
    <dgm:pt modelId="{6D2ADC87-9A79-44E0-BD1F-4C8F15CC6789}" type="pres">
      <dgm:prSet presAssocID="{E78857C9-AD1D-455B-A993-90D8943A453D}" presName="spaceBetweenRectangles" presStyleCnt="0"/>
      <dgm:spPr/>
    </dgm:pt>
    <dgm:pt modelId="{6C2488E6-97FD-4084-93AA-4C958E01DC6D}" type="pres">
      <dgm:prSet presAssocID="{1351BAEA-B39E-4419-A8C2-32B2AB5A69B6}" presName="parentLin" presStyleCnt="0"/>
      <dgm:spPr/>
    </dgm:pt>
    <dgm:pt modelId="{0CF35F1A-0326-4215-9219-28975FAD2C85}" type="pres">
      <dgm:prSet presAssocID="{1351BAEA-B39E-4419-A8C2-32B2AB5A69B6}" presName="parentLeftMargin" presStyleLbl="node1" presStyleIdx="1" presStyleCnt="3"/>
      <dgm:spPr/>
    </dgm:pt>
    <dgm:pt modelId="{09424B82-9D50-435E-B94E-E80208D7E607}" type="pres">
      <dgm:prSet presAssocID="{1351BAEA-B39E-4419-A8C2-32B2AB5A69B6}" presName="parentText" presStyleLbl="node1" presStyleIdx="2" presStyleCnt="3">
        <dgm:presLayoutVars>
          <dgm:chMax val="0"/>
          <dgm:bulletEnabled val="1"/>
        </dgm:presLayoutVars>
      </dgm:prSet>
      <dgm:spPr/>
    </dgm:pt>
    <dgm:pt modelId="{53B61DB1-C0E6-42D0-AAFA-5F5EF6B93528}" type="pres">
      <dgm:prSet presAssocID="{1351BAEA-B39E-4419-A8C2-32B2AB5A69B6}" presName="negativeSpace" presStyleCnt="0"/>
      <dgm:spPr/>
    </dgm:pt>
    <dgm:pt modelId="{5F86F670-6238-424D-838A-08CD40851ABC}" type="pres">
      <dgm:prSet presAssocID="{1351BAEA-B39E-4419-A8C2-32B2AB5A69B6}" presName="childText" presStyleLbl="conFgAcc1" presStyleIdx="2" presStyleCnt="3">
        <dgm:presLayoutVars>
          <dgm:bulletEnabled val="1"/>
        </dgm:presLayoutVars>
      </dgm:prSet>
      <dgm:spPr/>
    </dgm:pt>
  </dgm:ptLst>
  <dgm:cxnLst>
    <dgm:cxn modelId="{1F669019-26D1-4CC9-9745-3D6F4DAC105E}" srcId="{09386C4C-3168-4070-86D5-D41375241A21}" destId="{5619A51B-7846-4A99-990D-182A5BF758EB}" srcOrd="0" destOrd="0" parTransId="{6C7DBA1D-8246-474A-B11E-C546F539ED16}" sibTransId="{E17A325D-2A93-40F8-AC94-0F1CF04D74D9}"/>
    <dgm:cxn modelId="{A5BC931B-3EA3-470E-B0D0-A2DF743089A5}" type="presOf" srcId="{1351BAEA-B39E-4419-A8C2-32B2AB5A69B6}" destId="{0CF35F1A-0326-4215-9219-28975FAD2C85}" srcOrd="0" destOrd="0" presId="urn:microsoft.com/office/officeart/2005/8/layout/list1"/>
    <dgm:cxn modelId="{946D1F32-3A52-4E5C-91DF-2661E6D37E04}" type="presOf" srcId="{91C89379-3F2B-4506-9389-9130C9A5A4A0}" destId="{3A4E2B68-84A0-47D5-A001-D02812BC6193}" srcOrd="0" destOrd="0" presId="urn:microsoft.com/office/officeart/2005/8/layout/list1"/>
    <dgm:cxn modelId="{2BBBA636-A2EB-4852-9E53-9870E5C9EEF9}" type="presOf" srcId="{09386C4C-3168-4070-86D5-D41375241A21}" destId="{67DEA44E-04DA-471D-A29F-9246200BD215}" srcOrd="0" destOrd="0" presId="urn:microsoft.com/office/officeart/2005/8/layout/list1"/>
    <dgm:cxn modelId="{3C894361-0C86-4515-B36F-B0B1879CFBC3}" srcId="{552D8369-45B3-4150-8D2C-7849C05006D0}" destId="{0C0A78C9-AB15-4773-94C7-3DF47D1DB90E}" srcOrd="1" destOrd="0" parTransId="{3A25AA17-BE8A-41A9-874F-D6DD11C1E96B}" sibTransId="{E78857C9-AD1D-455B-A993-90D8943A453D}"/>
    <dgm:cxn modelId="{6D06C04B-8981-4F98-B8FA-670139E6BF82}" srcId="{09386C4C-3168-4070-86D5-D41375241A21}" destId="{1DD13B34-391F-486A-AB80-2FD4ED793CBA}" srcOrd="1" destOrd="0" parTransId="{474AAA85-B388-4529-AAED-9AD3FCCDF001}" sibTransId="{2BFA130D-8EBF-4B84-9219-E6556E272053}"/>
    <dgm:cxn modelId="{5B96D779-EC1E-48D7-9838-85DD62C3A2DA}" srcId="{552D8369-45B3-4150-8D2C-7849C05006D0}" destId="{09386C4C-3168-4070-86D5-D41375241A21}" srcOrd="0" destOrd="0" parTransId="{8AA54509-2EED-405C-9B67-73B17CA133A2}" sibTransId="{A4232EBE-1A8B-4505-9427-F453ED1B7505}"/>
    <dgm:cxn modelId="{0F6047A1-88EC-4063-91EA-4E21D7150F8E}" type="presOf" srcId="{1DD13B34-391F-486A-AB80-2FD4ED793CBA}" destId="{26B477F2-4FA1-40DC-A5D5-2FC81029BC24}" srcOrd="0" destOrd="1" presId="urn:microsoft.com/office/officeart/2005/8/layout/list1"/>
    <dgm:cxn modelId="{61FEDBBC-57AA-4433-B055-21DC1EA9B0EA}" type="presOf" srcId="{09386C4C-3168-4070-86D5-D41375241A21}" destId="{0D447512-664A-4E1A-80BC-ADEE1ACC088E}" srcOrd="1" destOrd="0" presId="urn:microsoft.com/office/officeart/2005/8/layout/list1"/>
    <dgm:cxn modelId="{25D77AC0-FD0F-4796-AA62-F10022927948}" type="presOf" srcId="{1351BAEA-B39E-4419-A8C2-32B2AB5A69B6}" destId="{09424B82-9D50-435E-B94E-E80208D7E607}" srcOrd="1" destOrd="0" presId="urn:microsoft.com/office/officeart/2005/8/layout/list1"/>
    <dgm:cxn modelId="{17D937CF-85CA-4A9B-B6E1-9E3FFC612E1C}" type="presOf" srcId="{5619A51B-7846-4A99-990D-182A5BF758EB}" destId="{26B477F2-4FA1-40DC-A5D5-2FC81029BC24}" srcOrd="0" destOrd="0" presId="urn:microsoft.com/office/officeart/2005/8/layout/list1"/>
    <dgm:cxn modelId="{651D51D2-3FB7-4BC1-860A-DFF4D8BAB776}" type="presOf" srcId="{552D8369-45B3-4150-8D2C-7849C05006D0}" destId="{E0212A17-14B8-4E10-A64A-CB0395680341}" srcOrd="0" destOrd="0" presId="urn:microsoft.com/office/officeart/2005/8/layout/list1"/>
    <dgm:cxn modelId="{A79EE5E8-7226-4BFA-9958-0207E260DD7D}" type="presOf" srcId="{0C0A78C9-AB15-4773-94C7-3DF47D1DB90E}" destId="{38849E62-3C1B-4937-9C28-0689165AEEE3}" srcOrd="1" destOrd="0" presId="urn:microsoft.com/office/officeart/2005/8/layout/list1"/>
    <dgm:cxn modelId="{32BF68F0-1571-404E-B4AC-9DD085517ACC}" srcId="{552D8369-45B3-4150-8D2C-7849C05006D0}" destId="{1351BAEA-B39E-4419-A8C2-32B2AB5A69B6}" srcOrd="2" destOrd="0" parTransId="{2199E1B3-79BA-41F2-8656-36A7F2AB2098}" sibTransId="{B560A097-7EA5-4330-A8F2-38AC5FEC2555}"/>
    <dgm:cxn modelId="{9AFBD0F0-5E1E-4CE1-8F29-D97C92683680}" srcId="{0C0A78C9-AB15-4773-94C7-3DF47D1DB90E}" destId="{91C89379-3F2B-4506-9389-9130C9A5A4A0}" srcOrd="0" destOrd="0" parTransId="{9F018252-600D-41A2-A7E5-DF7EAEA24268}" sibTransId="{AC9FA630-AEF2-44C3-A787-CED5D1107AAE}"/>
    <dgm:cxn modelId="{8CCBCDF3-48EA-48D4-B64E-62ED42550A52}" type="presOf" srcId="{0C0A78C9-AB15-4773-94C7-3DF47D1DB90E}" destId="{2DD0865A-2609-4317-8697-C303E7BE9E30}" srcOrd="0" destOrd="0" presId="urn:microsoft.com/office/officeart/2005/8/layout/list1"/>
    <dgm:cxn modelId="{A2F194D8-FD2A-41EA-BCEC-3BC7917FEC8B}" type="presParOf" srcId="{E0212A17-14B8-4E10-A64A-CB0395680341}" destId="{2E552BCC-C594-4A23-A1CB-A90A02DE5EAC}" srcOrd="0" destOrd="0" presId="urn:microsoft.com/office/officeart/2005/8/layout/list1"/>
    <dgm:cxn modelId="{0C7366C4-14E9-4901-81B7-3C215679C701}" type="presParOf" srcId="{2E552BCC-C594-4A23-A1CB-A90A02DE5EAC}" destId="{67DEA44E-04DA-471D-A29F-9246200BD215}" srcOrd="0" destOrd="0" presId="urn:microsoft.com/office/officeart/2005/8/layout/list1"/>
    <dgm:cxn modelId="{68219DB8-12ED-4C99-AB77-6E01BF9098B1}" type="presParOf" srcId="{2E552BCC-C594-4A23-A1CB-A90A02DE5EAC}" destId="{0D447512-664A-4E1A-80BC-ADEE1ACC088E}" srcOrd="1" destOrd="0" presId="urn:microsoft.com/office/officeart/2005/8/layout/list1"/>
    <dgm:cxn modelId="{5B1E2A59-969C-4912-B381-6CE91A4A3BD4}" type="presParOf" srcId="{E0212A17-14B8-4E10-A64A-CB0395680341}" destId="{4C108545-E32B-42BE-961B-15649C0ED889}" srcOrd="1" destOrd="0" presId="urn:microsoft.com/office/officeart/2005/8/layout/list1"/>
    <dgm:cxn modelId="{8C0A8C44-1079-4728-8E1F-C9472D5076BF}" type="presParOf" srcId="{E0212A17-14B8-4E10-A64A-CB0395680341}" destId="{26B477F2-4FA1-40DC-A5D5-2FC81029BC24}" srcOrd="2" destOrd="0" presId="urn:microsoft.com/office/officeart/2005/8/layout/list1"/>
    <dgm:cxn modelId="{8FAEFDF1-53B7-4B64-BA43-5DF0AB36AB96}" type="presParOf" srcId="{E0212A17-14B8-4E10-A64A-CB0395680341}" destId="{8689563D-02F4-418B-924C-8B25302538DA}" srcOrd="3" destOrd="0" presId="urn:microsoft.com/office/officeart/2005/8/layout/list1"/>
    <dgm:cxn modelId="{C3230295-A692-40DA-B75E-68FAD1F041AB}" type="presParOf" srcId="{E0212A17-14B8-4E10-A64A-CB0395680341}" destId="{5071E8FC-00E0-4384-B005-6C0A9CDF62F6}" srcOrd="4" destOrd="0" presId="urn:microsoft.com/office/officeart/2005/8/layout/list1"/>
    <dgm:cxn modelId="{BDC2725D-F369-41D0-BE62-4F5F8BE093FB}" type="presParOf" srcId="{5071E8FC-00E0-4384-B005-6C0A9CDF62F6}" destId="{2DD0865A-2609-4317-8697-C303E7BE9E30}" srcOrd="0" destOrd="0" presId="urn:microsoft.com/office/officeart/2005/8/layout/list1"/>
    <dgm:cxn modelId="{B50270BE-65BE-4C6F-95AD-59F17A31FE7F}" type="presParOf" srcId="{5071E8FC-00E0-4384-B005-6C0A9CDF62F6}" destId="{38849E62-3C1B-4937-9C28-0689165AEEE3}" srcOrd="1" destOrd="0" presId="urn:microsoft.com/office/officeart/2005/8/layout/list1"/>
    <dgm:cxn modelId="{FD48D074-BE97-40A0-AABB-F0995E9FCB81}" type="presParOf" srcId="{E0212A17-14B8-4E10-A64A-CB0395680341}" destId="{531BA03B-CA89-4F44-B27A-BC3342F00166}" srcOrd="5" destOrd="0" presId="urn:microsoft.com/office/officeart/2005/8/layout/list1"/>
    <dgm:cxn modelId="{C651A236-9C44-4CA7-B691-6E60301CCAF2}" type="presParOf" srcId="{E0212A17-14B8-4E10-A64A-CB0395680341}" destId="{3A4E2B68-84A0-47D5-A001-D02812BC6193}" srcOrd="6" destOrd="0" presId="urn:microsoft.com/office/officeart/2005/8/layout/list1"/>
    <dgm:cxn modelId="{6780CBE9-43DC-4EB4-A940-448D5B62ECFC}" type="presParOf" srcId="{E0212A17-14B8-4E10-A64A-CB0395680341}" destId="{6D2ADC87-9A79-44E0-BD1F-4C8F15CC6789}" srcOrd="7" destOrd="0" presId="urn:microsoft.com/office/officeart/2005/8/layout/list1"/>
    <dgm:cxn modelId="{7F554E24-F12B-4290-B43D-284CFCF68795}" type="presParOf" srcId="{E0212A17-14B8-4E10-A64A-CB0395680341}" destId="{6C2488E6-97FD-4084-93AA-4C958E01DC6D}" srcOrd="8" destOrd="0" presId="urn:microsoft.com/office/officeart/2005/8/layout/list1"/>
    <dgm:cxn modelId="{F1A735DA-C6A6-40C3-8583-B0EEDD008BC0}" type="presParOf" srcId="{6C2488E6-97FD-4084-93AA-4C958E01DC6D}" destId="{0CF35F1A-0326-4215-9219-28975FAD2C85}" srcOrd="0" destOrd="0" presId="urn:microsoft.com/office/officeart/2005/8/layout/list1"/>
    <dgm:cxn modelId="{A520F487-D457-4BD1-A43F-7521083BDDD6}" type="presParOf" srcId="{6C2488E6-97FD-4084-93AA-4C958E01DC6D}" destId="{09424B82-9D50-435E-B94E-E80208D7E607}" srcOrd="1" destOrd="0" presId="urn:microsoft.com/office/officeart/2005/8/layout/list1"/>
    <dgm:cxn modelId="{EE42C736-9A87-4C4B-9A1C-224A246B94BA}" type="presParOf" srcId="{E0212A17-14B8-4E10-A64A-CB0395680341}" destId="{53B61DB1-C0E6-42D0-AAFA-5F5EF6B93528}" srcOrd="9" destOrd="0" presId="urn:microsoft.com/office/officeart/2005/8/layout/list1"/>
    <dgm:cxn modelId="{8CA1CF92-3F48-4C85-9938-22CBD9C30D95}" type="presParOf" srcId="{E0212A17-14B8-4E10-A64A-CB0395680341}" destId="{5F86F670-6238-424D-838A-08CD40851A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2D8369-45B3-4150-8D2C-7849C05006D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9386C4C-3168-4070-86D5-D41375241A21}">
      <dgm:prSet phldrT="[文本]"/>
      <dgm:spPr/>
      <dgm:t>
        <a:bodyPr/>
        <a:lstStyle/>
        <a:p>
          <a:r>
            <a:rPr lang="zh-CN" altLang="en-US" dirty="0"/>
            <a:t>聚类</a:t>
          </a:r>
          <a:r>
            <a:rPr lang="en-US" altLang="zh-CN" dirty="0"/>
            <a:t>(Clustering)</a:t>
          </a:r>
          <a:endParaRPr lang="zh-CN" altLang="en-US" dirty="0"/>
        </a:p>
      </dgm:t>
    </dgm:pt>
    <dgm:pt modelId="{8AA54509-2EED-405C-9B67-73B17CA133A2}" type="parTrans" cxnId="{5B96D779-EC1E-48D7-9838-85DD62C3A2DA}">
      <dgm:prSet/>
      <dgm:spPr/>
      <dgm:t>
        <a:bodyPr/>
        <a:lstStyle/>
        <a:p>
          <a:endParaRPr lang="zh-CN" altLang="en-US"/>
        </a:p>
      </dgm:t>
    </dgm:pt>
    <dgm:pt modelId="{A4232EBE-1A8B-4505-9427-F453ED1B7505}" type="sibTrans" cxnId="{5B96D779-EC1E-48D7-9838-85DD62C3A2DA}">
      <dgm:prSet/>
      <dgm:spPr/>
      <dgm:t>
        <a:bodyPr/>
        <a:lstStyle/>
        <a:p>
          <a:endParaRPr lang="zh-CN" altLang="en-US"/>
        </a:p>
      </dgm:t>
    </dgm:pt>
    <dgm:pt modelId="{0C0A78C9-AB15-4773-94C7-3DF47D1DB90E}">
      <dgm:prSet phldrT="[文本]"/>
      <dgm:spPr/>
      <dgm:t>
        <a:bodyPr/>
        <a:lstStyle/>
        <a:p>
          <a:r>
            <a:rPr lang="zh-CN" altLang="en-US" dirty="0"/>
            <a:t>关联发现</a:t>
          </a:r>
          <a:r>
            <a:rPr lang="en-US" altLang="zh-CN" dirty="0"/>
            <a:t>(Association Detection)</a:t>
          </a:r>
          <a:endParaRPr lang="zh-CN" altLang="en-US" dirty="0"/>
        </a:p>
      </dgm:t>
    </dgm:pt>
    <dgm:pt modelId="{3A25AA17-BE8A-41A9-874F-D6DD11C1E96B}" type="parTrans" cxnId="{3C894361-0C86-4515-B36F-B0B1879CFBC3}">
      <dgm:prSet/>
      <dgm:spPr/>
      <dgm:t>
        <a:bodyPr/>
        <a:lstStyle/>
        <a:p>
          <a:endParaRPr lang="zh-CN" altLang="en-US"/>
        </a:p>
      </dgm:t>
    </dgm:pt>
    <dgm:pt modelId="{E78857C9-AD1D-455B-A993-90D8943A453D}" type="sibTrans" cxnId="{3C894361-0C86-4515-B36F-B0B1879CFBC3}">
      <dgm:prSet/>
      <dgm:spPr/>
      <dgm:t>
        <a:bodyPr/>
        <a:lstStyle/>
        <a:p>
          <a:endParaRPr lang="zh-CN" altLang="en-US"/>
        </a:p>
      </dgm:t>
    </dgm:pt>
    <dgm:pt modelId="{5619A51B-7846-4A99-990D-182A5BF758EB}">
      <dgm:prSet phldrT="[文本]"/>
      <dgm:spPr/>
      <dgm:t>
        <a:bodyPr/>
        <a:lstStyle/>
        <a:p>
          <a:r>
            <a:rPr lang="zh-CN" altLang="en-US" dirty="0"/>
            <a:t>类的标签未知</a:t>
          </a:r>
          <a:r>
            <a:rPr lang="en-US" altLang="en-US" dirty="0"/>
            <a:t>: </a:t>
          </a:r>
          <a:r>
            <a:rPr lang="zh-CN" altLang="en-US" dirty="0"/>
            <a:t>对数据分组来形成新的类</a:t>
          </a:r>
          <a:r>
            <a:rPr lang="en-US" altLang="en-US" dirty="0"/>
            <a:t>,</a:t>
          </a:r>
          <a:endParaRPr lang="zh-CN" altLang="en-US" dirty="0"/>
        </a:p>
      </dgm:t>
    </dgm:pt>
    <dgm:pt modelId="{6C7DBA1D-8246-474A-B11E-C546F539ED16}" type="parTrans" cxnId="{1F669019-26D1-4CC9-9745-3D6F4DAC105E}">
      <dgm:prSet/>
      <dgm:spPr/>
      <dgm:t>
        <a:bodyPr/>
        <a:lstStyle/>
        <a:p>
          <a:endParaRPr lang="zh-CN" altLang="en-US"/>
        </a:p>
      </dgm:t>
    </dgm:pt>
    <dgm:pt modelId="{E17A325D-2A93-40F8-AC94-0F1CF04D74D9}" type="sibTrans" cxnId="{1F669019-26D1-4CC9-9745-3D6F4DAC105E}">
      <dgm:prSet/>
      <dgm:spPr/>
      <dgm:t>
        <a:bodyPr/>
        <a:lstStyle/>
        <a:p>
          <a:endParaRPr lang="zh-CN" altLang="en-US"/>
        </a:p>
      </dgm:t>
    </dgm:pt>
    <dgm:pt modelId="{91C89379-3F2B-4506-9389-9130C9A5A4A0}">
      <dgm:prSet phldrT="[文本]"/>
      <dgm:spPr/>
      <dgm:t>
        <a:bodyPr/>
        <a:lstStyle/>
        <a:p>
          <a:r>
            <a:rPr lang="zh-CN" altLang="en-US" dirty="0"/>
            <a:t>尿布和啤酒</a:t>
          </a:r>
          <a:r>
            <a:rPr lang="en-US" altLang="zh-CN" dirty="0"/>
            <a:t>[0.5%,75%]</a:t>
          </a:r>
          <a:endParaRPr lang="zh-CN" altLang="en-US" dirty="0"/>
        </a:p>
      </dgm:t>
    </dgm:pt>
    <dgm:pt modelId="{9F018252-600D-41A2-A7E5-DF7EAEA24268}" type="parTrans" cxnId="{9AFBD0F0-5E1E-4CE1-8F29-D97C92683680}">
      <dgm:prSet/>
      <dgm:spPr/>
      <dgm:t>
        <a:bodyPr/>
        <a:lstStyle/>
        <a:p>
          <a:endParaRPr lang="zh-CN" altLang="en-US"/>
        </a:p>
      </dgm:t>
    </dgm:pt>
    <dgm:pt modelId="{AC9FA630-AEF2-44C3-A787-CED5D1107AAE}" type="sibTrans" cxnId="{9AFBD0F0-5E1E-4CE1-8F29-D97C92683680}">
      <dgm:prSet/>
      <dgm:spPr/>
      <dgm:t>
        <a:bodyPr/>
        <a:lstStyle/>
        <a:p>
          <a:endParaRPr lang="zh-CN" altLang="en-US"/>
        </a:p>
      </dgm:t>
    </dgm:pt>
    <dgm:pt modelId="{6F314849-90B0-4D52-9D45-1730D68950FA}">
      <dgm:prSet/>
      <dgm:spPr/>
      <dgm:t>
        <a:bodyPr/>
        <a:lstStyle/>
        <a:p>
          <a:r>
            <a:rPr lang="zh-CN" altLang="en-US" dirty="0"/>
            <a:t>把类内的相似性最大化 </a:t>
          </a:r>
          <a:r>
            <a:rPr lang="en-US" altLang="en-US" dirty="0"/>
            <a:t>&amp; </a:t>
          </a:r>
          <a:r>
            <a:rPr lang="zh-CN" altLang="en-US" dirty="0"/>
            <a:t>类间的相似性最小化</a:t>
          </a:r>
        </a:p>
      </dgm:t>
    </dgm:pt>
    <dgm:pt modelId="{E3354DD8-1796-4161-8BE5-DF7FE7ECCFBC}" type="parTrans" cxnId="{74C7CA2D-50F2-4AFF-AB76-2BFC95F64980}">
      <dgm:prSet/>
      <dgm:spPr/>
      <dgm:t>
        <a:bodyPr/>
        <a:lstStyle/>
        <a:p>
          <a:endParaRPr lang="zh-CN" altLang="en-US"/>
        </a:p>
      </dgm:t>
    </dgm:pt>
    <dgm:pt modelId="{00C4D0DA-BE0B-4562-A799-57309D29CF06}" type="sibTrans" cxnId="{74C7CA2D-50F2-4AFF-AB76-2BFC95F64980}">
      <dgm:prSet/>
      <dgm:spPr/>
      <dgm:t>
        <a:bodyPr/>
        <a:lstStyle/>
        <a:p>
          <a:endParaRPr lang="zh-CN" altLang="en-US"/>
        </a:p>
      </dgm:t>
    </dgm:pt>
    <dgm:pt modelId="{CD1405FA-F83D-4F8C-ADB8-F9658BB4D2AA}">
      <dgm:prSet/>
      <dgm:spPr/>
      <dgm:t>
        <a:bodyPr/>
        <a:lstStyle/>
        <a:p>
          <a:r>
            <a:rPr lang="zh-CN" altLang="en-US" dirty="0"/>
            <a:t>奇异点检测</a:t>
          </a:r>
        </a:p>
      </dgm:t>
    </dgm:pt>
    <dgm:pt modelId="{9327FD16-434C-4344-B21B-A63E3A9F8E98}" type="parTrans" cxnId="{2705DCEE-28AC-4439-8A30-32874DCA0F69}">
      <dgm:prSet/>
      <dgm:spPr/>
      <dgm:t>
        <a:bodyPr/>
        <a:lstStyle/>
        <a:p>
          <a:endParaRPr lang="zh-CN" altLang="en-US"/>
        </a:p>
      </dgm:t>
    </dgm:pt>
    <dgm:pt modelId="{9F224693-F873-48DA-BA0C-8025A4B01AEF}" type="sibTrans" cxnId="{2705DCEE-28AC-4439-8A30-32874DCA0F69}">
      <dgm:prSet/>
      <dgm:spPr/>
      <dgm:t>
        <a:bodyPr/>
        <a:lstStyle/>
        <a:p>
          <a:endParaRPr lang="zh-CN" altLang="en-US"/>
        </a:p>
      </dgm:t>
    </dgm:pt>
    <dgm:pt modelId="{3F7468A6-1B17-4B47-9A78-C6EEB3187E09}">
      <dgm:prSet phldrT="[文本]"/>
      <dgm:spPr/>
      <dgm:t>
        <a:bodyPr/>
        <a:lstStyle/>
        <a:p>
          <a:r>
            <a:rPr lang="zh-CN" altLang="en-US" dirty="0"/>
            <a:t>例如：对房子聚类来发现分布模式</a:t>
          </a:r>
        </a:p>
      </dgm:t>
    </dgm:pt>
    <dgm:pt modelId="{BF0F5F10-A998-438E-A459-7B40433646DE}" type="parTrans" cxnId="{8255BA0F-1895-4805-B457-632F82077A91}">
      <dgm:prSet/>
      <dgm:spPr/>
      <dgm:t>
        <a:bodyPr/>
        <a:lstStyle/>
        <a:p>
          <a:endParaRPr lang="zh-CN" altLang="en-US"/>
        </a:p>
      </dgm:t>
    </dgm:pt>
    <dgm:pt modelId="{C9B48088-6E0C-4BEC-A70E-829F6229ABF3}" type="sibTrans" cxnId="{8255BA0F-1895-4805-B457-632F82077A91}">
      <dgm:prSet/>
      <dgm:spPr/>
      <dgm:t>
        <a:bodyPr/>
        <a:lstStyle/>
        <a:p>
          <a:endParaRPr lang="zh-CN" altLang="en-US"/>
        </a:p>
      </dgm:t>
    </dgm:pt>
    <dgm:pt modelId="{1351BAEA-B39E-4419-A8C2-32B2AB5A69B6}">
      <dgm:prSet phldrT="[文本]"/>
      <dgm:spPr/>
      <dgm:t>
        <a:bodyPr/>
        <a:lstStyle/>
        <a:p>
          <a:r>
            <a:rPr lang="zh-CN" altLang="en-US" dirty="0"/>
            <a:t>总结 </a:t>
          </a:r>
          <a:r>
            <a:rPr lang="en-US" altLang="zh-CN" dirty="0"/>
            <a:t>(Summarization)</a:t>
          </a:r>
          <a:endParaRPr lang="zh-CN" altLang="en-US" dirty="0"/>
        </a:p>
      </dgm:t>
    </dgm:pt>
    <dgm:pt modelId="{B560A097-7EA5-4330-A8F2-38AC5FEC2555}" type="sibTrans" cxnId="{32BF68F0-1571-404E-B4AC-9DD085517ACC}">
      <dgm:prSet/>
      <dgm:spPr/>
      <dgm:t>
        <a:bodyPr/>
        <a:lstStyle/>
        <a:p>
          <a:endParaRPr lang="zh-CN" altLang="en-US"/>
        </a:p>
      </dgm:t>
    </dgm:pt>
    <dgm:pt modelId="{2199E1B3-79BA-41F2-8656-36A7F2AB2098}" type="parTrans" cxnId="{32BF68F0-1571-404E-B4AC-9DD085517ACC}">
      <dgm:prSet/>
      <dgm:spPr/>
      <dgm:t>
        <a:bodyPr/>
        <a:lstStyle/>
        <a:p>
          <a:endParaRPr lang="zh-CN" altLang="en-US"/>
        </a:p>
      </dgm:t>
    </dgm:pt>
    <dgm:pt modelId="{0BD1D45A-B6B8-436C-9FE0-84560A1244AF}">
      <dgm:prSet phldrT="[文本]"/>
      <dgm:spPr/>
      <dgm:t>
        <a:bodyPr/>
        <a:lstStyle/>
        <a:p>
          <a:r>
            <a:rPr lang="zh-CN" altLang="en-US" dirty="0"/>
            <a:t>趋势和偏差检测</a:t>
          </a:r>
          <a:r>
            <a:rPr lang="en-US" altLang="zh-CN" dirty="0"/>
            <a:t>(Trend and deviation detection)</a:t>
          </a:r>
          <a:endParaRPr lang="zh-CN" altLang="en-US" dirty="0"/>
        </a:p>
      </dgm:t>
    </dgm:pt>
    <dgm:pt modelId="{427BFF1F-C96F-49DB-8B85-3A23D7BC13BA}" type="parTrans" cxnId="{F6CD8D9A-8582-413D-BEEC-818CD58F0C44}">
      <dgm:prSet/>
      <dgm:spPr/>
      <dgm:t>
        <a:bodyPr/>
        <a:lstStyle/>
        <a:p>
          <a:endParaRPr lang="zh-CN" altLang="en-US"/>
        </a:p>
      </dgm:t>
    </dgm:pt>
    <dgm:pt modelId="{B2BF9251-079A-48F1-819F-BFB29EBEC607}" type="sibTrans" cxnId="{F6CD8D9A-8582-413D-BEEC-818CD58F0C44}">
      <dgm:prSet/>
      <dgm:spPr/>
      <dgm:t>
        <a:bodyPr/>
        <a:lstStyle/>
        <a:p>
          <a:endParaRPr lang="zh-CN" altLang="en-US"/>
        </a:p>
      </dgm:t>
    </dgm:pt>
    <dgm:pt modelId="{E0212A17-14B8-4E10-A64A-CB0395680341}" type="pres">
      <dgm:prSet presAssocID="{552D8369-45B3-4150-8D2C-7849C05006D0}" presName="linear" presStyleCnt="0">
        <dgm:presLayoutVars>
          <dgm:dir/>
          <dgm:animLvl val="lvl"/>
          <dgm:resizeHandles val="exact"/>
        </dgm:presLayoutVars>
      </dgm:prSet>
      <dgm:spPr/>
    </dgm:pt>
    <dgm:pt modelId="{2E552BCC-C594-4A23-A1CB-A90A02DE5EAC}" type="pres">
      <dgm:prSet presAssocID="{09386C4C-3168-4070-86D5-D41375241A21}" presName="parentLin" presStyleCnt="0"/>
      <dgm:spPr/>
    </dgm:pt>
    <dgm:pt modelId="{67DEA44E-04DA-471D-A29F-9246200BD215}" type="pres">
      <dgm:prSet presAssocID="{09386C4C-3168-4070-86D5-D41375241A21}" presName="parentLeftMargin" presStyleLbl="node1" presStyleIdx="0" presStyleCnt="4"/>
      <dgm:spPr/>
    </dgm:pt>
    <dgm:pt modelId="{0D447512-664A-4E1A-80BC-ADEE1ACC088E}" type="pres">
      <dgm:prSet presAssocID="{09386C4C-3168-4070-86D5-D41375241A21}" presName="parentText" presStyleLbl="node1" presStyleIdx="0" presStyleCnt="4">
        <dgm:presLayoutVars>
          <dgm:chMax val="0"/>
          <dgm:bulletEnabled val="1"/>
        </dgm:presLayoutVars>
      </dgm:prSet>
      <dgm:spPr/>
    </dgm:pt>
    <dgm:pt modelId="{4C108545-E32B-42BE-961B-15649C0ED889}" type="pres">
      <dgm:prSet presAssocID="{09386C4C-3168-4070-86D5-D41375241A21}" presName="negativeSpace" presStyleCnt="0"/>
      <dgm:spPr/>
    </dgm:pt>
    <dgm:pt modelId="{26B477F2-4FA1-40DC-A5D5-2FC81029BC24}" type="pres">
      <dgm:prSet presAssocID="{09386C4C-3168-4070-86D5-D41375241A21}" presName="childText" presStyleLbl="conFgAcc1" presStyleIdx="0" presStyleCnt="4">
        <dgm:presLayoutVars>
          <dgm:bulletEnabled val="1"/>
        </dgm:presLayoutVars>
      </dgm:prSet>
      <dgm:spPr/>
    </dgm:pt>
    <dgm:pt modelId="{8689563D-02F4-418B-924C-8B25302538DA}" type="pres">
      <dgm:prSet presAssocID="{A4232EBE-1A8B-4505-9427-F453ED1B7505}" presName="spaceBetweenRectangles" presStyleCnt="0"/>
      <dgm:spPr/>
    </dgm:pt>
    <dgm:pt modelId="{5071E8FC-00E0-4384-B005-6C0A9CDF62F6}" type="pres">
      <dgm:prSet presAssocID="{0C0A78C9-AB15-4773-94C7-3DF47D1DB90E}" presName="parentLin" presStyleCnt="0"/>
      <dgm:spPr/>
    </dgm:pt>
    <dgm:pt modelId="{2DD0865A-2609-4317-8697-C303E7BE9E30}" type="pres">
      <dgm:prSet presAssocID="{0C0A78C9-AB15-4773-94C7-3DF47D1DB90E}" presName="parentLeftMargin" presStyleLbl="node1" presStyleIdx="0" presStyleCnt="4"/>
      <dgm:spPr/>
    </dgm:pt>
    <dgm:pt modelId="{38849E62-3C1B-4937-9C28-0689165AEEE3}" type="pres">
      <dgm:prSet presAssocID="{0C0A78C9-AB15-4773-94C7-3DF47D1DB90E}" presName="parentText" presStyleLbl="node1" presStyleIdx="1" presStyleCnt="4">
        <dgm:presLayoutVars>
          <dgm:chMax val="0"/>
          <dgm:bulletEnabled val="1"/>
        </dgm:presLayoutVars>
      </dgm:prSet>
      <dgm:spPr/>
    </dgm:pt>
    <dgm:pt modelId="{531BA03B-CA89-4F44-B27A-BC3342F00166}" type="pres">
      <dgm:prSet presAssocID="{0C0A78C9-AB15-4773-94C7-3DF47D1DB90E}" presName="negativeSpace" presStyleCnt="0"/>
      <dgm:spPr/>
    </dgm:pt>
    <dgm:pt modelId="{3A4E2B68-84A0-47D5-A001-D02812BC6193}" type="pres">
      <dgm:prSet presAssocID="{0C0A78C9-AB15-4773-94C7-3DF47D1DB90E}" presName="childText" presStyleLbl="conFgAcc1" presStyleIdx="1" presStyleCnt="4">
        <dgm:presLayoutVars>
          <dgm:bulletEnabled val="1"/>
        </dgm:presLayoutVars>
      </dgm:prSet>
      <dgm:spPr/>
    </dgm:pt>
    <dgm:pt modelId="{6D2ADC87-9A79-44E0-BD1F-4C8F15CC6789}" type="pres">
      <dgm:prSet presAssocID="{E78857C9-AD1D-455B-A993-90D8943A453D}" presName="spaceBetweenRectangles" presStyleCnt="0"/>
      <dgm:spPr/>
    </dgm:pt>
    <dgm:pt modelId="{6C2488E6-97FD-4084-93AA-4C958E01DC6D}" type="pres">
      <dgm:prSet presAssocID="{1351BAEA-B39E-4419-A8C2-32B2AB5A69B6}" presName="parentLin" presStyleCnt="0"/>
      <dgm:spPr/>
    </dgm:pt>
    <dgm:pt modelId="{0CF35F1A-0326-4215-9219-28975FAD2C85}" type="pres">
      <dgm:prSet presAssocID="{1351BAEA-B39E-4419-A8C2-32B2AB5A69B6}" presName="parentLeftMargin" presStyleLbl="node1" presStyleIdx="1" presStyleCnt="4"/>
      <dgm:spPr/>
    </dgm:pt>
    <dgm:pt modelId="{09424B82-9D50-435E-B94E-E80208D7E607}" type="pres">
      <dgm:prSet presAssocID="{1351BAEA-B39E-4419-A8C2-32B2AB5A69B6}" presName="parentText" presStyleLbl="node1" presStyleIdx="2" presStyleCnt="4">
        <dgm:presLayoutVars>
          <dgm:chMax val="0"/>
          <dgm:bulletEnabled val="1"/>
        </dgm:presLayoutVars>
      </dgm:prSet>
      <dgm:spPr/>
    </dgm:pt>
    <dgm:pt modelId="{53B61DB1-C0E6-42D0-AAFA-5F5EF6B93528}" type="pres">
      <dgm:prSet presAssocID="{1351BAEA-B39E-4419-A8C2-32B2AB5A69B6}" presName="negativeSpace" presStyleCnt="0"/>
      <dgm:spPr/>
    </dgm:pt>
    <dgm:pt modelId="{5F86F670-6238-424D-838A-08CD40851ABC}" type="pres">
      <dgm:prSet presAssocID="{1351BAEA-B39E-4419-A8C2-32B2AB5A69B6}" presName="childText" presStyleLbl="conFgAcc1" presStyleIdx="2" presStyleCnt="4">
        <dgm:presLayoutVars>
          <dgm:bulletEnabled val="1"/>
        </dgm:presLayoutVars>
      </dgm:prSet>
      <dgm:spPr/>
    </dgm:pt>
    <dgm:pt modelId="{2993DE5B-BB79-491C-8818-36DB91015CB4}" type="pres">
      <dgm:prSet presAssocID="{B560A097-7EA5-4330-A8F2-38AC5FEC2555}" presName="spaceBetweenRectangles" presStyleCnt="0"/>
      <dgm:spPr/>
    </dgm:pt>
    <dgm:pt modelId="{5189E439-0CA6-4B53-A4CC-85B8F50E022B}" type="pres">
      <dgm:prSet presAssocID="{0BD1D45A-B6B8-436C-9FE0-84560A1244AF}" presName="parentLin" presStyleCnt="0"/>
      <dgm:spPr/>
    </dgm:pt>
    <dgm:pt modelId="{D5DB3F70-B7FC-490E-8A04-988A2AD1E0B1}" type="pres">
      <dgm:prSet presAssocID="{0BD1D45A-B6B8-436C-9FE0-84560A1244AF}" presName="parentLeftMargin" presStyleLbl="node1" presStyleIdx="2" presStyleCnt="4"/>
      <dgm:spPr/>
    </dgm:pt>
    <dgm:pt modelId="{CCE44F99-8F96-4A93-9B9F-4B8C378CE706}" type="pres">
      <dgm:prSet presAssocID="{0BD1D45A-B6B8-436C-9FE0-84560A1244AF}" presName="parentText" presStyleLbl="node1" presStyleIdx="3" presStyleCnt="4">
        <dgm:presLayoutVars>
          <dgm:chMax val="0"/>
          <dgm:bulletEnabled val="1"/>
        </dgm:presLayoutVars>
      </dgm:prSet>
      <dgm:spPr/>
    </dgm:pt>
    <dgm:pt modelId="{54FCF609-BB0E-4662-A0F5-47BCACAA9AB9}" type="pres">
      <dgm:prSet presAssocID="{0BD1D45A-B6B8-436C-9FE0-84560A1244AF}" presName="negativeSpace" presStyleCnt="0"/>
      <dgm:spPr/>
    </dgm:pt>
    <dgm:pt modelId="{385248AF-FDB9-477F-BC26-9423B5B40AB3}" type="pres">
      <dgm:prSet presAssocID="{0BD1D45A-B6B8-436C-9FE0-84560A1244AF}" presName="childText" presStyleLbl="conFgAcc1" presStyleIdx="3" presStyleCnt="4">
        <dgm:presLayoutVars>
          <dgm:bulletEnabled val="1"/>
        </dgm:presLayoutVars>
      </dgm:prSet>
      <dgm:spPr/>
    </dgm:pt>
  </dgm:ptLst>
  <dgm:cxnLst>
    <dgm:cxn modelId="{8255BA0F-1895-4805-B457-632F82077A91}" srcId="{5619A51B-7846-4A99-990D-182A5BF758EB}" destId="{3F7468A6-1B17-4B47-9A78-C6EEB3187E09}" srcOrd="0" destOrd="0" parTransId="{BF0F5F10-A998-438E-A459-7B40433646DE}" sibTransId="{C9B48088-6E0C-4BEC-A70E-829F6229ABF3}"/>
    <dgm:cxn modelId="{1F669019-26D1-4CC9-9745-3D6F4DAC105E}" srcId="{09386C4C-3168-4070-86D5-D41375241A21}" destId="{5619A51B-7846-4A99-990D-182A5BF758EB}" srcOrd="0" destOrd="0" parTransId="{6C7DBA1D-8246-474A-B11E-C546F539ED16}" sibTransId="{E17A325D-2A93-40F8-AC94-0F1CF04D74D9}"/>
    <dgm:cxn modelId="{A5BC931B-3EA3-470E-B0D0-A2DF743089A5}" type="presOf" srcId="{1351BAEA-B39E-4419-A8C2-32B2AB5A69B6}" destId="{0CF35F1A-0326-4215-9219-28975FAD2C85}" srcOrd="0" destOrd="0" presId="urn:microsoft.com/office/officeart/2005/8/layout/list1"/>
    <dgm:cxn modelId="{74C7CA2D-50F2-4AFF-AB76-2BFC95F64980}" srcId="{09386C4C-3168-4070-86D5-D41375241A21}" destId="{6F314849-90B0-4D52-9D45-1730D68950FA}" srcOrd="1" destOrd="0" parTransId="{E3354DD8-1796-4161-8BE5-DF7FE7ECCFBC}" sibTransId="{00C4D0DA-BE0B-4562-A799-57309D29CF06}"/>
    <dgm:cxn modelId="{946D1F32-3A52-4E5C-91DF-2661E6D37E04}" type="presOf" srcId="{91C89379-3F2B-4506-9389-9130C9A5A4A0}" destId="{3A4E2B68-84A0-47D5-A001-D02812BC6193}" srcOrd="0" destOrd="0" presId="urn:microsoft.com/office/officeart/2005/8/layout/list1"/>
    <dgm:cxn modelId="{2BBBA636-A2EB-4852-9E53-9870E5C9EEF9}" type="presOf" srcId="{09386C4C-3168-4070-86D5-D41375241A21}" destId="{67DEA44E-04DA-471D-A29F-9246200BD215}" srcOrd="0" destOrd="0" presId="urn:microsoft.com/office/officeart/2005/8/layout/list1"/>
    <dgm:cxn modelId="{3C894361-0C86-4515-B36F-B0B1879CFBC3}" srcId="{552D8369-45B3-4150-8D2C-7849C05006D0}" destId="{0C0A78C9-AB15-4773-94C7-3DF47D1DB90E}" srcOrd="1" destOrd="0" parTransId="{3A25AA17-BE8A-41A9-874F-D6DD11C1E96B}" sibTransId="{E78857C9-AD1D-455B-A993-90D8943A453D}"/>
    <dgm:cxn modelId="{E9000B64-6B69-4D48-9B45-758BADD3AE6E}" type="presOf" srcId="{6F314849-90B0-4D52-9D45-1730D68950FA}" destId="{26B477F2-4FA1-40DC-A5D5-2FC81029BC24}" srcOrd="0" destOrd="2" presId="urn:microsoft.com/office/officeart/2005/8/layout/list1"/>
    <dgm:cxn modelId="{5B96D779-EC1E-48D7-9838-85DD62C3A2DA}" srcId="{552D8369-45B3-4150-8D2C-7849C05006D0}" destId="{09386C4C-3168-4070-86D5-D41375241A21}" srcOrd="0" destOrd="0" parTransId="{8AA54509-2EED-405C-9B67-73B17CA133A2}" sibTransId="{A4232EBE-1A8B-4505-9427-F453ED1B7505}"/>
    <dgm:cxn modelId="{FB428499-8A30-40F8-98A8-3EAD0E92C93C}" type="presOf" srcId="{CD1405FA-F83D-4F8C-ADB8-F9658BB4D2AA}" destId="{26B477F2-4FA1-40DC-A5D5-2FC81029BC24}" srcOrd="0" destOrd="3" presId="urn:microsoft.com/office/officeart/2005/8/layout/list1"/>
    <dgm:cxn modelId="{F6CD8D9A-8582-413D-BEEC-818CD58F0C44}" srcId="{552D8369-45B3-4150-8D2C-7849C05006D0}" destId="{0BD1D45A-B6B8-436C-9FE0-84560A1244AF}" srcOrd="3" destOrd="0" parTransId="{427BFF1F-C96F-49DB-8B85-3A23D7BC13BA}" sibTransId="{B2BF9251-079A-48F1-819F-BFB29EBEC607}"/>
    <dgm:cxn modelId="{61FEDBBC-57AA-4433-B055-21DC1EA9B0EA}" type="presOf" srcId="{09386C4C-3168-4070-86D5-D41375241A21}" destId="{0D447512-664A-4E1A-80BC-ADEE1ACC088E}" srcOrd="1" destOrd="0" presId="urn:microsoft.com/office/officeart/2005/8/layout/list1"/>
    <dgm:cxn modelId="{25D77AC0-FD0F-4796-AA62-F10022927948}" type="presOf" srcId="{1351BAEA-B39E-4419-A8C2-32B2AB5A69B6}" destId="{09424B82-9D50-435E-B94E-E80208D7E607}" srcOrd="1" destOrd="0" presId="urn:microsoft.com/office/officeart/2005/8/layout/list1"/>
    <dgm:cxn modelId="{7BAB6EC3-620B-4506-B9D5-139458DCD20D}" type="presOf" srcId="{3F7468A6-1B17-4B47-9A78-C6EEB3187E09}" destId="{26B477F2-4FA1-40DC-A5D5-2FC81029BC24}" srcOrd="0" destOrd="1" presId="urn:microsoft.com/office/officeart/2005/8/layout/list1"/>
    <dgm:cxn modelId="{9C6B32C5-BF61-49D4-86E5-270A081D025A}" type="presOf" srcId="{0BD1D45A-B6B8-436C-9FE0-84560A1244AF}" destId="{D5DB3F70-B7FC-490E-8A04-988A2AD1E0B1}" srcOrd="0" destOrd="0" presId="urn:microsoft.com/office/officeart/2005/8/layout/list1"/>
    <dgm:cxn modelId="{17D937CF-85CA-4A9B-B6E1-9E3FFC612E1C}" type="presOf" srcId="{5619A51B-7846-4A99-990D-182A5BF758EB}" destId="{26B477F2-4FA1-40DC-A5D5-2FC81029BC24}" srcOrd="0" destOrd="0" presId="urn:microsoft.com/office/officeart/2005/8/layout/list1"/>
    <dgm:cxn modelId="{651D51D2-3FB7-4BC1-860A-DFF4D8BAB776}" type="presOf" srcId="{552D8369-45B3-4150-8D2C-7849C05006D0}" destId="{E0212A17-14B8-4E10-A64A-CB0395680341}" srcOrd="0" destOrd="0" presId="urn:microsoft.com/office/officeart/2005/8/layout/list1"/>
    <dgm:cxn modelId="{18D9AAE8-3B72-48F3-8742-17316AD38227}" type="presOf" srcId="{0BD1D45A-B6B8-436C-9FE0-84560A1244AF}" destId="{CCE44F99-8F96-4A93-9B9F-4B8C378CE706}" srcOrd="1" destOrd="0" presId="urn:microsoft.com/office/officeart/2005/8/layout/list1"/>
    <dgm:cxn modelId="{A79EE5E8-7226-4BFA-9958-0207E260DD7D}" type="presOf" srcId="{0C0A78C9-AB15-4773-94C7-3DF47D1DB90E}" destId="{38849E62-3C1B-4937-9C28-0689165AEEE3}" srcOrd="1" destOrd="0" presId="urn:microsoft.com/office/officeart/2005/8/layout/list1"/>
    <dgm:cxn modelId="{2705DCEE-28AC-4439-8A30-32874DCA0F69}" srcId="{09386C4C-3168-4070-86D5-D41375241A21}" destId="{CD1405FA-F83D-4F8C-ADB8-F9658BB4D2AA}" srcOrd="2" destOrd="0" parTransId="{9327FD16-434C-4344-B21B-A63E3A9F8E98}" sibTransId="{9F224693-F873-48DA-BA0C-8025A4B01AEF}"/>
    <dgm:cxn modelId="{32BF68F0-1571-404E-B4AC-9DD085517ACC}" srcId="{552D8369-45B3-4150-8D2C-7849C05006D0}" destId="{1351BAEA-B39E-4419-A8C2-32B2AB5A69B6}" srcOrd="2" destOrd="0" parTransId="{2199E1B3-79BA-41F2-8656-36A7F2AB2098}" sibTransId="{B560A097-7EA5-4330-A8F2-38AC5FEC2555}"/>
    <dgm:cxn modelId="{9AFBD0F0-5E1E-4CE1-8F29-D97C92683680}" srcId="{0C0A78C9-AB15-4773-94C7-3DF47D1DB90E}" destId="{91C89379-3F2B-4506-9389-9130C9A5A4A0}" srcOrd="0" destOrd="0" parTransId="{9F018252-600D-41A2-A7E5-DF7EAEA24268}" sibTransId="{AC9FA630-AEF2-44C3-A787-CED5D1107AAE}"/>
    <dgm:cxn modelId="{8CCBCDF3-48EA-48D4-B64E-62ED42550A52}" type="presOf" srcId="{0C0A78C9-AB15-4773-94C7-3DF47D1DB90E}" destId="{2DD0865A-2609-4317-8697-C303E7BE9E30}" srcOrd="0" destOrd="0" presId="urn:microsoft.com/office/officeart/2005/8/layout/list1"/>
    <dgm:cxn modelId="{A2F194D8-FD2A-41EA-BCEC-3BC7917FEC8B}" type="presParOf" srcId="{E0212A17-14B8-4E10-A64A-CB0395680341}" destId="{2E552BCC-C594-4A23-A1CB-A90A02DE5EAC}" srcOrd="0" destOrd="0" presId="urn:microsoft.com/office/officeart/2005/8/layout/list1"/>
    <dgm:cxn modelId="{0C7366C4-14E9-4901-81B7-3C215679C701}" type="presParOf" srcId="{2E552BCC-C594-4A23-A1CB-A90A02DE5EAC}" destId="{67DEA44E-04DA-471D-A29F-9246200BD215}" srcOrd="0" destOrd="0" presId="urn:microsoft.com/office/officeart/2005/8/layout/list1"/>
    <dgm:cxn modelId="{68219DB8-12ED-4C99-AB77-6E01BF9098B1}" type="presParOf" srcId="{2E552BCC-C594-4A23-A1CB-A90A02DE5EAC}" destId="{0D447512-664A-4E1A-80BC-ADEE1ACC088E}" srcOrd="1" destOrd="0" presId="urn:microsoft.com/office/officeart/2005/8/layout/list1"/>
    <dgm:cxn modelId="{5B1E2A59-969C-4912-B381-6CE91A4A3BD4}" type="presParOf" srcId="{E0212A17-14B8-4E10-A64A-CB0395680341}" destId="{4C108545-E32B-42BE-961B-15649C0ED889}" srcOrd="1" destOrd="0" presId="urn:microsoft.com/office/officeart/2005/8/layout/list1"/>
    <dgm:cxn modelId="{8C0A8C44-1079-4728-8E1F-C9472D5076BF}" type="presParOf" srcId="{E0212A17-14B8-4E10-A64A-CB0395680341}" destId="{26B477F2-4FA1-40DC-A5D5-2FC81029BC24}" srcOrd="2" destOrd="0" presId="urn:microsoft.com/office/officeart/2005/8/layout/list1"/>
    <dgm:cxn modelId="{8FAEFDF1-53B7-4B64-BA43-5DF0AB36AB96}" type="presParOf" srcId="{E0212A17-14B8-4E10-A64A-CB0395680341}" destId="{8689563D-02F4-418B-924C-8B25302538DA}" srcOrd="3" destOrd="0" presId="urn:microsoft.com/office/officeart/2005/8/layout/list1"/>
    <dgm:cxn modelId="{C3230295-A692-40DA-B75E-68FAD1F041AB}" type="presParOf" srcId="{E0212A17-14B8-4E10-A64A-CB0395680341}" destId="{5071E8FC-00E0-4384-B005-6C0A9CDF62F6}" srcOrd="4" destOrd="0" presId="urn:microsoft.com/office/officeart/2005/8/layout/list1"/>
    <dgm:cxn modelId="{BDC2725D-F369-41D0-BE62-4F5F8BE093FB}" type="presParOf" srcId="{5071E8FC-00E0-4384-B005-6C0A9CDF62F6}" destId="{2DD0865A-2609-4317-8697-C303E7BE9E30}" srcOrd="0" destOrd="0" presId="urn:microsoft.com/office/officeart/2005/8/layout/list1"/>
    <dgm:cxn modelId="{B50270BE-65BE-4C6F-95AD-59F17A31FE7F}" type="presParOf" srcId="{5071E8FC-00E0-4384-B005-6C0A9CDF62F6}" destId="{38849E62-3C1B-4937-9C28-0689165AEEE3}" srcOrd="1" destOrd="0" presId="urn:microsoft.com/office/officeart/2005/8/layout/list1"/>
    <dgm:cxn modelId="{FD48D074-BE97-40A0-AABB-F0995E9FCB81}" type="presParOf" srcId="{E0212A17-14B8-4E10-A64A-CB0395680341}" destId="{531BA03B-CA89-4F44-B27A-BC3342F00166}" srcOrd="5" destOrd="0" presId="urn:microsoft.com/office/officeart/2005/8/layout/list1"/>
    <dgm:cxn modelId="{C651A236-9C44-4CA7-B691-6E60301CCAF2}" type="presParOf" srcId="{E0212A17-14B8-4E10-A64A-CB0395680341}" destId="{3A4E2B68-84A0-47D5-A001-D02812BC6193}" srcOrd="6" destOrd="0" presId="urn:microsoft.com/office/officeart/2005/8/layout/list1"/>
    <dgm:cxn modelId="{6780CBE9-43DC-4EB4-A940-448D5B62ECFC}" type="presParOf" srcId="{E0212A17-14B8-4E10-A64A-CB0395680341}" destId="{6D2ADC87-9A79-44E0-BD1F-4C8F15CC6789}" srcOrd="7" destOrd="0" presId="urn:microsoft.com/office/officeart/2005/8/layout/list1"/>
    <dgm:cxn modelId="{7F554E24-F12B-4290-B43D-284CFCF68795}" type="presParOf" srcId="{E0212A17-14B8-4E10-A64A-CB0395680341}" destId="{6C2488E6-97FD-4084-93AA-4C958E01DC6D}" srcOrd="8" destOrd="0" presId="urn:microsoft.com/office/officeart/2005/8/layout/list1"/>
    <dgm:cxn modelId="{F1A735DA-C6A6-40C3-8583-B0EEDD008BC0}" type="presParOf" srcId="{6C2488E6-97FD-4084-93AA-4C958E01DC6D}" destId="{0CF35F1A-0326-4215-9219-28975FAD2C85}" srcOrd="0" destOrd="0" presId="urn:microsoft.com/office/officeart/2005/8/layout/list1"/>
    <dgm:cxn modelId="{A520F487-D457-4BD1-A43F-7521083BDDD6}" type="presParOf" srcId="{6C2488E6-97FD-4084-93AA-4C958E01DC6D}" destId="{09424B82-9D50-435E-B94E-E80208D7E607}" srcOrd="1" destOrd="0" presId="urn:microsoft.com/office/officeart/2005/8/layout/list1"/>
    <dgm:cxn modelId="{EE42C736-9A87-4C4B-9A1C-224A246B94BA}" type="presParOf" srcId="{E0212A17-14B8-4E10-A64A-CB0395680341}" destId="{53B61DB1-C0E6-42D0-AAFA-5F5EF6B93528}" srcOrd="9" destOrd="0" presId="urn:microsoft.com/office/officeart/2005/8/layout/list1"/>
    <dgm:cxn modelId="{8CA1CF92-3F48-4C85-9938-22CBD9C30D95}" type="presParOf" srcId="{E0212A17-14B8-4E10-A64A-CB0395680341}" destId="{5F86F670-6238-424D-838A-08CD40851ABC}" srcOrd="10" destOrd="0" presId="urn:microsoft.com/office/officeart/2005/8/layout/list1"/>
    <dgm:cxn modelId="{8EDFD345-9B7D-4863-9DCB-00EEF6DA3ED8}" type="presParOf" srcId="{E0212A17-14B8-4E10-A64A-CB0395680341}" destId="{2993DE5B-BB79-491C-8818-36DB91015CB4}" srcOrd="11" destOrd="0" presId="urn:microsoft.com/office/officeart/2005/8/layout/list1"/>
    <dgm:cxn modelId="{6CB9A1F7-BA2E-483B-8ED2-BE97CCE36945}" type="presParOf" srcId="{E0212A17-14B8-4E10-A64A-CB0395680341}" destId="{5189E439-0CA6-4B53-A4CC-85B8F50E022B}" srcOrd="12" destOrd="0" presId="urn:microsoft.com/office/officeart/2005/8/layout/list1"/>
    <dgm:cxn modelId="{E3E9C68F-8434-43EC-AC31-EB863211AF5C}" type="presParOf" srcId="{5189E439-0CA6-4B53-A4CC-85B8F50E022B}" destId="{D5DB3F70-B7FC-490E-8A04-988A2AD1E0B1}" srcOrd="0" destOrd="0" presId="urn:microsoft.com/office/officeart/2005/8/layout/list1"/>
    <dgm:cxn modelId="{D334E92B-3F9F-4E4C-BC34-8F58A5106494}" type="presParOf" srcId="{5189E439-0CA6-4B53-A4CC-85B8F50E022B}" destId="{CCE44F99-8F96-4A93-9B9F-4B8C378CE706}" srcOrd="1" destOrd="0" presId="urn:microsoft.com/office/officeart/2005/8/layout/list1"/>
    <dgm:cxn modelId="{5E8DA909-B69D-47C1-B54A-2EDE1E911A8A}" type="presParOf" srcId="{E0212A17-14B8-4E10-A64A-CB0395680341}" destId="{54FCF609-BB0E-4662-A0F5-47BCACAA9AB9}" srcOrd="13" destOrd="0" presId="urn:microsoft.com/office/officeart/2005/8/layout/list1"/>
    <dgm:cxn modelId="{FFFFEC89-330C-427A-B6AC-6BA93FAEAE43}" type="presParOf" srcId="{E0212A17-14B8-4E10-A64A-CB0395680341}" destId="{385248AF-FDB9-477F-BC26-9423B5B40AB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4080E-59BE-4984-AE19-8C7044774211}"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zh-CN" altLang="en-US"/>
        </a:p>
      </dgm:t>
    </dgm:pt>
    <dgm:pt modelId="{C82C17C5-F3DC-4CC9-B90C-AEF23FCB5D13}">
      <dgm:prSet phldrT="[文本]"/>
      <dgm:spPr/>
      <dgm:t>
        <a:bodyPr/>
        <a:lstStyle/>
        <a:p>
          <a:r>
            <a:rPr lang="zh-CN" altLang="en-US" dirty="0"/>
            <a:t>商业理解</a:t>
          </a:r>
        </a:p>
      </dgm:t>
    </dgm:pt>
    <dgm:pt modelId="{DCA9C450-423D-482F-B33C-0D10E4AE0DA3}" type="parTrans" cxnId="{FAAFF665-F59D-4507-A447-D85615E95E84}">
      <dgm:prSet/>
      <dgm:spPr/>
      <dgm:t>
        <a:bodyPr/>
        <a:lstStyle/>
        <a:p>
          <a:endParaRPr lang="zh-CN" altLang="en-US"/>
        </a:p>
      </dgm:t>
    </dgm:pt>
    <dgm:pt modelId="{F147EC77-008A-4FF8-AA46-7984FFAB348A}" type="sibTrans" cxnId="{FAAFF665-F59D-4507-A447-D85615E95E84}">
      <dgm:prSet/>
      <dgm:spPr/>
      <dgm:t>
        <a:bodyPr/>
        <a:lstStyle/>
        <a:p>
          <a:endParaRPr lang="zh-CN" altLang="en-US"/>
        </a:p>
      </dgm:t>
    </dgm:pt>
    <dgm:pt modelId="{08EABC5A-AF68-46E8-AD17-316C76013775}">
      <dgm:prSet phldrT="[文本]"/>
      <dgm:spPr/>
      <dgm:t>
        <a:bodyPr/>
        <a:lstStyle/>
        <a:p>
          <a:r>
            <a:rPr lang="zh-CN" altLang="en-US" dirty="0"/>
            <a:t>数据理解</a:t>
          </a:r>
        </a:p>
      </dgm:t>
    </dgm:pt>
    <dgm:pt modelId="{D7BA5055-E2B4-4817-BCDF-8C82250CDA30}" type="parTrans" cxnId="{C16A358F-A0D8-4618-A86C-8DDDD691E8AC}">
      <dgm:prSet/>
      <dgm:spPr/>
      <dgm:t>
        <a:bodyPr/>
        <a:lstStyle/>
        <a:p>
          <a:endParaRPr lang="zh-CN" altLang="en-US"/>
        </a:p>
      </dgm:t>
    </dgm:pt>
    <dgm:pt modelId="{0A156A8F-E47A-4F7C-9523-900B89DF147D}" type="sibTrans" cxnId="{C16A358F-A0D8-4618-A86C-8DDDD691E8AC}">
      <dgm:prSet/>
      <dgm:spPr/>
      <dgm:t>
        <a:bodyPr/>
        <a:lstStyle/>
        <a:p>
          <a:endParaRPr lang="zh-CN" altLang="en-US"/>
        </a:p>
      </dgm:t>
    </dgm:pt>
    <dgm:pt modelId="{D5605F81-52B2-482B-B491-8AAB8010E37F}">
      <dgm:prSet phldrT="[文本]"/>
      <dgm:spPr/>
      <dgm:t>
        <a:bodyPr/>
        <a:lstStyle/>
        <a:p>
          <a:r>
            <a:rPr lang="zh-CN" altLang="en-US" dirty="0"/>
            <a:t>数据准备</a:t>
          </a:r>
        </a:p>
      </dgm:t>
    </dgm:pt>
    <dgm:pt modelId="{E33A017D-54FD-41DD-82D5-117F93107C3A}" type="parTrans" cxnId="{4703B181-F0E5-4BD0-BE46-8691B336D04F}">
      <dgm:prSet/>
      <dgm:spPr/>
      <dgm:t>
        <a:bodyPr/>
        <a:lstStyle/>
        <a:p>
          <a:endParaRPr lang="zh-CN" altLang="en-US"/>
        </a:p>
      </dgm:t>
    </dgm:pt>
    <dgm:pt modelId="{D689314C-F40C-4368-ACBA-DB14554716A7}" type="sibTrans" cxnId="{4703B181-F0E5-4BD0-BE46-8691B336D04F}">
      <dgm:prSet/>
      <dgm:spPr/>
      <dgm:t>
        <a:bodyPr/>
        <a:lstStyle/>
        <a:p>
          <a:endParaRPr lang="zh-CN" altLang="en-US"/>
        </a:p>
      </dgm:t>
    </dgm:pt>
    <dgm:pt modelId="{6C35D538-204D-4CA0-825D-E69513E6BB42}">
      <dgm:prSet phldrT="[文本]"/>
      <dgm:spPr/>
      <dgm:t>
        <a:bodyPr/>
        <a:lstStyle/>
        <a:p>
          <a:r>
            <a:rPr lang="zh-CN" altLang="en-US" dirty="0"/>
            <a:t>建立模型</a:t>
          </a:r>
        </a:p>
      </dgm:t>
    </dgm:pt>
    <dgm:pt modelId="{250EF6BA-1FDF-4730-A455-2647A0ADE3CC}" type="parTrans" cxnId="{289DA9F5-2904-44D6-8CDB-0774BDB24CE8}">
      <dgm:prSet/>
      <dgm:spPr/>
      <dgm:t>
        <a:bodyPr/>
        <a:lstStyle/>
        <a:p>
          <a:endParaRPr lang="zh-CN" altLang="en-US"/>
        </a:p>
      </dgm:t>
    </dgm:pt>
    <dgm:pt modelId="{B6F529F8-A7D8-40E2-8554-AEEC8D3EF55C}" type="sibTrans" cxnId="{289DA9F5-2904-44D6-8CDB-0774BDB24CE8}">
      <dgm:prSet/>
      <dgm:spPr/>
      <dgm:t>
        <a:bodyPr/>
        <a:lstStyle/>
        <a:p>
          <a:endParaRPr lang="zh-CN" altLang="en-US"/>
        </a:p>
      </dgm:t>
    </dgm:pt>
    <dgm:pt modelId="{E271E989-A43F-4E76-9D51-F896C1BB44F3}">
      <dgm:prSet phldrT="[文本]"/>
      <dgm:spPr/>
      <dgm:t>
        <a:bodyPr/>
        <a:lstStyle/>
        <a:p>
          <a:r>
            <a:rPr lang="zh-CN" altLang="en-US" dirty="0"/>
            <a:t>模型评估</a:t>
          </a:r>
        </a:p>
      </dgm:t>
    </dgm:pt>
    <dgm:pt modelId="{7CE6D657-4C0D-41AE-9F7C-344F46690AEC}" type="parTrans" cxnId="{DF3548D6-74F9-4CE3-9631-2D5CFF7E542C}">
      <dgm:prSet/>
      <dgm:spPr/>
      <dgm:t>
        <a:bodyPr/>
        <a:lstStyle/>
        <a:p>
          <a:endParaRPr lang="zh-CN" altLang="en-US"/>
        </a:p>
      </dgm:t>
    </dgm:pt>
    <dgm:pt modelId="{978AD38C-278A-442F-A363-2E095BB7AD9D}" type="sibTrans" cxnId="{DF3548D6-74F9-4CE3-9631-2D5CFF7E542C}">
      <dgm:prSet/>
      <dgm:spPr/>
      <dgm:t>
        <a:bodyPr/>
        <a:lstStyle/>
        <a:p>
          <a:endParaRPr lang="zh-CN" altLang="en-US"/>
        </a:p>
      </dgm:t>
    </dgm:pt>
    <dgm:pt modelId="{962C1230-0E95-4203-B928-1C1B5C6BC18B}">
      <dgm:prSet phldrT="[文本]"/>
      <dgm:spPr/>
      <dgm:t>
        <a:bodyPr/>
        <a:lstStyle/>
        <a:p>
          <a:r>
            <a:rPr lang="zh-CN" altLang="en-US" dirty="0"/>
            <a:t>模型发布</a:t>
          </a:r>
        </a:p>
      </dgm:t>
    </dgm:pt>
    <dgm:pt modelId="{2205A2C7-CE3D-4AE8-9DE3-228ACFE74B41}" type="parTrans" cxnId="{B5DC46E3-6589-4CC6-B304-5E274DE54F53}">
      <dgm:prSet/>
      <dgm:spPr/>
      <dgm:t>
        <a:bodyPr/>
        <a:lstStyle/>
        <a:p>
          <a:endParaRPr lang="zh-CN" altLang="en-US"/>
        </a:p>
      </dgm:t>
    </dgm:pt>
    <dgm:pt modelId="{435D1577-6A8C-457C-86F4-EC9E22CBBF52}" type="sibTrans" cxnId="{B5DC46E3-6589-4CC6-B304-5E274DE54F53}">
      <dgm:prSet/>
      <dgm:spPr/>
      <dgm:t>
        <a:bodyPr/>
        <a:lstStyle/>
        <a:p>
          <a:endParaRPr lang="zh-CN" altLang="en-US"/>
        </a:p>
      </dgm:t>
    </dgm:pt>
    <dgm:pt modelId="{1A89DBE1-AD50-451C-ADB7-E39AD37EA0D7}" type="pres">
      <dgm:prSet presAssocID="{E084080E-59BE-4984-AE19-8C7044774211}" presName="diagram" presStyleCnt="0">
        <dgm:presLayoutVars>
          <dgm:dir/>
          <dgm:resizeHandles val="exact"/>
        </dgm:presLayoutVars>
      </dgm:prSet>
      <dgm:spPr/>
    </dgm:pt>
    <dgm:pt modelId="{16011812-B55C-4A3E-8069-6562D8505C37}" type="pres">
      <dgm:prSet presAssocID="{C82C17C5-F3DC-4CC9-B90C-AEF23FCB5D13}" presName="node" presStyleLbl="node1" presStyleIdx="0" presStyleCnt="6">
        <dgm:presLayoutVars>
          <dgm:bulletEnabled val="1"/>
        </dgm:presLayoutVars>
      </dgm:prSet>
      <dgm:spPr/>
    </dgm:pt>
    <dgm:pt modelId="{4A0F8917-DD5B-441C-930C-A41696BDE6B0}" type="pres">
      <dgm:prSet presAssocID="{F147EC77-008A-4FF8-AA46-7984FFAB348A}" presName="sibTrans" presStyleCnt="0"/>
      <dgm:spPr/>
    </dgm:pt>
    <dgm:pt modelId="{9BCA3B66-58E6-455A-8CF8-61DDA11CD989}" type="pres">
      <dgm:prSet presAssocID="{08EABC5A-AF68-46E8-AD17-316C76013775}" presName="node" presStyleLbl="node1" presStyleIdx="1" presStyleCnt="6">
        <dgm:presLayoutVars>
          <dgm:bulletEnabled val="1"/>
        </dgm:presLayoutVars>
      </dgm:prSet>
      <dgm:spPr/>
    </dgm:pt>
    <dgm:pt modelId="{35ED3EE9-DDB4-4A02-9D1A-E76A3EBC3E0D}" type="pres">
      <dgm:prSet presAssocID="{0A156A8F-E47A-4F7C-9523-900B89DF147D}" presName="sibTrans" presStyleCnt="0"/>
      <dgm:spPr/>
    </dgm:pt>
    <dgm:pt modelId="{8737B030-B565-4CE9-B0EF-667E77286274}" type="pres">
      <dgm:prSet presAssocID="{D5605F81-52B2-482B-B491-8AAB8010E37F}" presName="node" presStyleLbl="node1" presStyleIdx="2" presStyleCnt="6">
        <dgm:presLayoutVars>
          <dgm:bulletEnabled val="1"/>
        </dgm:presLayoutVars>
      </dgm:prSet>
      <dgm:spPr/>
    </dgm:pt>
    <dgm:pt modelId="{F664A34B-9919-4AA1-866D-E707C44494F2}" type="pres">
      <dgm:prSet presAssocID="{D689314C-F40C-4368-ACBA-DB14554716A7}" presName="sibTrans" presStyleCnt="0"/>
      <dgm:spPr/>
    </dgm:pt>
    <dgm:pt modelId="{42B51C7A-3553-46BA-8C86-6FC637077733}" type="pres">
      <dgm:prSet presAssocID="{6C35D538-204D-4CA0-825D-E69513E6BB42}" presName="node" presStyleLbl="node1" presStyleIdx="3" presStyleCnt="6">
        <dgm:presLayoutVars>
          <dgm:bulletEnabled val="1"/>
        </dgm:presLayoutVars>
      </dgm:prSet>
      <dgm:spPr/>
    </dgm:pt>
    <dgm:pt modelId="{EAC5D9F8-C30B-455C-A179-A81E9116AC69}" type="pres">
      <dgm:prSet presAssocID="{B6F529F8-A7D8-40E2-8554-AEEC8D3EF55C}" presName="sibTrans" presStyleCnt="0"/>
      <dgm:spPr/>
    </dgm:pt>
    <dgm:pt modelId="{29B53A53-E10E-4861-9AE2-77C387C43263}" type="pres">
      <dgm:prSet presAssocID="{E271E989-A43F-4E76-9D51-F896C1BB44F3}" presName="node" presStyleLbl="node1" presStyleIdx="4" presStyleCnt="6">
        <dgm:presLayoutVars>
          <dgm:bulletEnabled val="1"/>
        </dgm:presLayoutVars>
      </dgm:prSet>
      <dgm:spPr/>
    </dgm:pt>
    <dgm:pt modelId="{4487D5AC-5977-4979-BEA6-7C050A0E46FC}" type="pres">
      <dgm:prSet presAssocID="{978AD38C-278A-442F-A363-2E095BB7AD9D}" presName="sibTrans" presStyleCnt="0"/>
      <dgm:spPr/>
    </dgm:pt>
    <dgm:pt modelId="{34C3B161-CE6D-4C91-BEB4-DD0D53E298D4}" type="pres">
      <dgm:prSet presAssocID="{962C1230-0E95-4203-B928-1C1B5C6BC18B}" presName="node" presStyleLbl="node1" presStyleIdx="5" presStyleCnt="6">
        <dgm:presLayoutVars>
          <dgm:bulletEnabled val="1"/>
        </dgm:presLayoutVars>
      </dgm:prSet>
      <dgm:spPr/>
    </dgm:pt>
  </dgm:ptLst>
  <dgm:cxnLst>
    <dgm:cxn modelId="{89887018-7413-4ED7-A77B-88CF57578E0F}" type="presOf" srcId="{E084080E-59BE-4984-AE19-8C7044774211}" destId="{1A89DBE1-AD50-451C-ADB7-E39AD37EA0D7}" srcOrd="0" destOrd="0" presId="urn:microsoft.com/office/officeart/2005/8/layout/default"/>
    <dgm:cxn modelId="{FBDC3D64-EC87-40E6-9BB6-29F1D7126889}" type="presOf" srcId="{E271E989-A43F-4E76-9D51-F896C1BB44F3}" destId="{29B53A53-E10E-4861-9AE2-77C387C43263}" srcOrd="0" destOrd="0" presId="urn:microsoft.com/office/officeart/2005/8/layout/default"/>
    <dgm:cxn modelId="{FAAFF665-F59D-4507-A447-D85615E95E84}" srcId="{E084080E-59BE-4984-AE19-8C7044774211}" destId="{C82C17C5-F3DC-4CC9-B90C-AEF23FCB5D13}" srcOrd="0" destOrd="0" parTransId="{DCA9C450-423D-482F-B33C-0D10E4AE0DA3}" sibTransId="{F147EC77-008A-4FF8-AA46-7984FFAB348A}"/>
    <dgm:cxn modelId="{C8118A48-11B1-4A00-80AF-25EE3656A963}" type="presOf" srcId="{962C1230-0E95-4203-B928-1C1B5C6BC18B}" destId="{34C3B161-CE6D-4C91-BEB4-DD0D53E298D4}" srcOrd="0" destOrd="0" presId="urn:microsoft.com/office/officeart/2005/8/layout/default"/>
    <dgm:cxn modelId="{C7D73669-CBB4-471D-A44E-772EFA0EE8AB}" type="presOf" srcId="{D5605F81-52B2-482B-B491-8AAB8010E37F}" destId="{8737B030-B565-4CE9-B0EF-667E77286274}" srcOrd="0" destOrd="0" presId="urn:microsoft.com/office/officeart/2005/8/layout/default"/>
    <dgm:cxn modelId="{43779B7F-425D-4B0E-93B2-DE411E77063B}" type="presOf" srcId="{C82C17C5-F3DC-4CC9-B90C-AEF23FCB5D13}" destId="{16011812-B55C-4A3E-8069-6562D8505C37}" srcOrd="0" destOrd="0" presId="urn:microsoft.com/office/officeart/2005/8/layout/default"/>
    <dgm:cxn modelId="{4703B181-F0E5-4BD0-BE46-8691B336D04F}" srcId="{E084080E-59BE-4984-AE19-8C7044774211}" destId="{D5605F81-52B2-482B-B491-8AAB8010E37F}" srcOrd="2" destOrd="0" parTransId="{E33A017D-54FD-41DD-82D5-117F93107C3A}" sibTransId="{D689314C-F40C-4368-ACBA-DB14554716A7}"/>
    <dgm:cxn modelId="{63916D84-B263-40BD-8EE6-F05D04697401}" type="presOf" srcId="{08EABC5A-AF68-46E8-AD17-316C76013775}" destId="{9BCA3B66-58E6-455A-8CF8-61DDA11CD989}" srcOrd="0" destOrd="0" presId="urn:microsoft.com/office/officeart/2005/8/layout/default"/>
    <dgm:cxn modelId="{C16A358F-A0D8-4618-A86C-8DDDD691E8AC}" srcId="{E084080E-59BE-4984-AE19-8C7044774211}" destId="{08EABC5A-AF68-46E8-AD17-316C76013775}" srcOrd="1" destOrd="0" parTransId="{D7BA5055-E2B4-4817-BCDF-8C82250CDA30}" sibTransId="{0A156A8F-E47A-4F7C-9523-900B89DF147D}"/>
    <dgm:cxn modelId="{DF3548D6-74F9-4CE3-9631-2D5CFF7E542C}" srcId="{E084080E-59BE-4984-AE19-8C7044774211}" destId="{E271E989-A43F-4E76-9D51-F896C1BB44F3}" srcOrd="4" destOrd="0" parTransId="{7CE6D657-4C0D-41AE-9F7C-344F46690AEC}" sibTransId="{978AD38C-278A-442F-A363-2E095BB7AD9D}"/>
    <dgm:cxn modelId="{B5DC46E3-6589-4CC6-B304-5E274DE54F53}" srcId="{E084080E-59BE-4984-AE19-8C7044774211}" destId="{962C1230-0E95-4203-B928-1C1B5C6BC18B}" srcOrd="5" destOrd="0" parTransId="{2205A2C7-CE3D-4AE8-9DE3-228ACFE74B41}" sibTransId="{435D1577-6A8C-457C-86F4-EC9E22CBBF52}"/>
    <dgm:cxn modelId="{75852CE5-E1E0-49EB-839D-A4C95A52E3E2}" type="presOf" srcId="{6C35D538-204D-4CA0-825D-E69513E6BB42}" destId="{42B51C7A-3553-46BA-8C86-6FC637077733}" srcOrd="0" destOrd="0" presId="urn:microsoft.com/office/officeart/2005/8/layout/default"/>
    <dgm:cxn modelId="{289DA9F5-2904-44D6-8CDB-0774BDB24CE8}" srcId="{E084080E-59BE-4984-AE19-8C7044774211}" destId="{6C35D538-204D-4CA0-825D-E69513E6BB42}" srcOrd="3" destOrd="0" parTransId="{250EF6BA-1FDF-4730-A455-2647A0ADE3CC}" sibTransId="{B6F529F8-A7D8-40E2-8554-AEEC8D3EF55C}"/>
    <dgm:cxn modelId="{750D83E1-7339-4267-AC72-99D0AF2B797F}" type="presParOf" srcId="{1A89DBE1-AD50-451C-ADB7-E39AD37EA0D7}" destId="{16011812-B55C-4A3E-8069-6562D8505C37}" srcOrd="0" destOrd="0" presId="urn:microsoft.com/office/officeart/2005/8/layout/default"/>
    <dgm:cxn modelId="{478EB1EA-ACB0-4709-AAF4-5022A50646EE}" type="presParOf" srcId="{1A89DBE1-AD50-451C-ADB7-E39AD37EA0D7}" destId="{4A0F8917-DD5B-441C-930C-A41696BDE6B0}" srcOrd="1" destOrd="0" presId="urn:microsoft.com/office/officeart/2005/8/layout/default"/>
    <dgm:cxn modelId="{FF0858E4-958D-491C-AF18-A5E5BB06C39A}" type="presParOf" srcId="{1A89DBE1-AD50-451C-ADB7-E39AD37EA0D7}" destId="{9BCA3B66-58E6-455A-8CF8-61DDA11CD989}" srcOrd="2" destOrd="0" presId="urn:microsoft.com/office/officeart/2005/8/layout/default"/>
    <dgm:cxn modelId="{4D793C95-427E-45A5-A282-9882A98F4406}" type="presParOf" srcId="{1A89DBE1-AD50-451C-ADB7-E39AD37EA0D7}" destId="{35ED3EE9-DDB4-4A02-9D1A-E76A3EBC3E0D}" srcOrd="3" destOrd="0" presId="urn:microsoft.com/office/officeart/2005/8/layout/default"/>
    <dgm:cxn modelId="{47CCDC33-FF9D-4EBF-B32B-AE4A031722F5}" type="presParOf" srcId="{1A89DBE1-AD50-451C-ADB7-E39AD37EA0D7}" destId="{8737B030-B565-4CE9-B0EF-667E77286274}" srcOrd="4" destOrd="0" presId="urn:microsoft.com/office/officeart/2005/8/layout/default"/>
    <dgm:cxn modelId="{6B6ED56B-AB9A-429D-ADF0-98FF375AF321}" type="presParOf" srcId="{1A89DBE1-AD50-451C-ADB7-E39AD37EA0D7}" destId="{F664A34B-9919-4AA1-866D-E707C44494F2}" srcOrd="5" destOrd="0" presId="urn:microsoft.com/office/officeart/2005/8/layout/default"/>
    <dgm:cxn modelId="{EC259461-07DC-4D35-B550-419629992C42}" type="presParOf" srcId="{1A89DBE1-AD50-451C-ADB7-E39AD37EA0D7}" destId="{42B51C7A-3553-46BA-8C86-6FC637077733}" srcOrd="6" destOrd="0" presId="urn:microsoft.com/office/officeart/2005/8/layout/default"/>
    <dgm:cxn modelId="{1A8AB513-F27A-466D-BA11-16DE47348381}" type="presParOf" srcId="{1A89DBE1-AD50-451C-ADB7-E39AD37EA0D7}" destId="{EAC5D9F8-C30B-455C-A179-A81E9116AC69}" srcOrd="7" destOrd="0" presId="urn:microsoft.com/office/officeart/2005/8/layout/default"/>
    <dgm:cxn modelId="{F0999103-9012-4D7A-8C7A-57D8D29F9AB8}" type="presParOf" srcId="{1A89DBE1-AD50-451C-ADB7-E39AD37EA0D7}" destId="{29B53A53-E10E-4861-9AE2-77C387C43263}" srcOrd="8" destOrd="0" presId="urn:microsoft.com/office/officeart/2005/8/layout/default"/>
    <dgm:cxn modelId="{146D907A-A464-4DB2-B73A-FE27C4ABBB22}" type="presParOf" srcId="{1A89DBE1-AD50-451C-ADB7-E39AD37EA0D7}" destId="{4487D5AC-5977-4979-BEA6-7C050A0E46FC}" srcOrd="9" destOrd="0" presId="urn:microsoft.com/office/officeart/2005/8/layout/default"/>
    <dgm:cxn modelId="{8A6FCE5B-0A0C-415A-BAF5-81069876826E}" type="presParOf" srcId="{1A89DBE1-AD50-451C-ADB7-E39AD37EA0D7}" destId="{34C3B161-CE6D-4C91-BEB4-DD0D53E298D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F834E3E-F8DE-4C10-B970-DC7638E1A8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B5219135-D17F-4A46-AD63-2B730AE6DF35}">
      <dgm:prSet phldrT="[文本]"/>
      <dgm:spPr/>
      <dgm:t>
        <a:bodyPr/>
        <a:lstStyle/>
        <a:p>
          <a:r>
            <a:rPr lang="zh-CN" altLang="en-US" dirty="0"/>
            <a:t>分类</a:t>
          </a:r>
        </a:p>
      </dgm:t>
    </dgm:pt>
    <dgm:pt modelId="{A96039C6-81A6-4D4E-A5C3-AAA40176B43B}" type="parTrans" cxnId="{4DA1C6DC-AD9A-4AB9-9C44-EFC0D26FFB36}">
      <dgm:prSet/>
      <dgm:spPr/>
      <dgm:t>
        <a:bodyPr/>
        <a:lstStyle/>
        <a:p>
          <a:endParaRPr lang="zh-CN" altLang="en-US"/>
        </a:p>
      </dgm:t>
    </dgm:pt>
    <dgm:pt modelId="{6090EBAE-3440-4BE9-A24F-EAB13DC1EBB6}" type="sibTrans" cxnId="{4DA1C6DC-AD9A-4AB9-9C44-EFC0D26FFB36}">
      <dgm:prSet/>
      <dgm:spPr/>
      <dgm:t>
        <a:bodyPr/>
        <a:lstStyle/>
        <a:p>
          <a:endParaRPr lang="zh-CN" altLang="en-US"/>
        </a:p>
      </dgm:t>
    </dgm:pt>
    <dgm:pt modelId="{69E745F3-324B-4E04-A106-F68E01982441}">
      <dgm:prSet phldrT="[文本]"/>
      <dgm:spPr/>
      <dgm:t>
        <a:bodyPr/>
        <a:lstStyle/>
        <a:p>
          <a:r>
            <a:rPr lang="zh-CN" altLang="en-US" dirty="0"/>
            <a:t>预测分类标号（或离散值）</a:t>
          </a:r>
        </a:p>
      </dgm:t>
    </dgm:pt>
    <dgm:pt modelId="{3FEF4972-399F-46E9-8E71-C4E695BA6D70}" type="parTrans" cxnId="{E606A557-BDB5-45FF-A2BC-EAB7F97EA519}">
      <dgm:prSet/>
      <dgm:spPr/>
      <dgm:t>
        <a:bodyPr/>
        <a:lstStyle/>
        <a:p>
          <a:endParaRPr lang="zh-CN" altLang="en-US"/>
        </a:p>
      </dgm:t>
    </dgm:pt>
    <dgm:pt modelId="{90CAB8B4-79D6-4446-9B61-BACF634DF658}" type="sibTrans" cxnId="{E606A557-BDB5-45FF-A2BC-EAB7F97EA519}">
      <dgm:prSet/>
      <dgm:spPr/>
      <dgm:t>
        <a:bodyPr/>
        <a:lstStyle/>
        <a:p>
          <a:endParaRPr lang="zh-CN" altLang="en-US"/>
        </a:p>
      </dgm:t>
    </dgm:pt>
    <dgm:pt modelId="{6D8AEC48-DA07-465F-BD10-81042CC59309}">
      <dgm:prSet phldrT="[文本]"/>
      <dgm:spPr/>
      <dgm:t>
        <a:bodyPr/>
        <a:lstStyle/>
        <a:p>
          <a:r>
            <a:rPr lang="zh-CN" altLang="en-US" dirty="0"/>
            <a:t>根据训练数据集和类标号属性，构建模型来分类现有数据，并用来分类新数据</a:t>
          </a:r>
        </a:p>
      </dgm:t>
    </dgm:pt>
    <dgm:pt modelId="{B70BC0CE-98B0-42BC-AE01-A5324C7EBB57}" type="parTrans" cxnId="{6D4951AC-E4BB-4DDC-B402-001DC9BB7796}">
      <dgm:prSet/>
      <dgm:spPr/>
      <dgm:t>
        <a:bodyPr/>
        <a:lstStyle/>
        <a:p>
          <a:endParaRPr lang="zh-CN" altLang="en-US"/>
        </a:p>
      </dgm:t>
    </dgm:pt>
    <dgm:pt modelId="{19ABC849-9DE8-41B6-80B6-9608D53EB0F4}" type="sibTrans" cxnId="{6D4951AC-E4BB-4DDC-B402-001DC9BB7796}">
      <dgm:prSet/>
      <dgm:spPr/>
      <dgm:t>
        <a:bodyPr/>
        <a:lstStyle/>
        <a:p>
          <a:endParaRPr lang="zh-CN" altLang="en-US"/>
        </a:p>
      </dgm:t>
    </dgm:pt>
    <dgm:pt modelId="{215F17EB-EFB0-470C-BBAA-E28B3E69001C}">
      <dgm:prSet phldrT="[文本]"/>
      <dgm:spPr/>
      <dgm:t>
        <a:bodyPr/>
        <a:lstStyle/>
        <a:p>
          <a:r>
            <a:rPr lang="zh-CN" altLang="en-US" dirty="0"/>
            <a:t>预测</a:t>
          </a:r>
        </a:p>
      </dgm:t>
    </dgm:pt>
    <dgm:pt modelId="{84F6CFD1-8823-4442-8D63-7407490E6244}" type="parTrans" cxnId="{23F2420C-9377-49D4-8A24-8C5FAF075B8D}">
      <dgm:prSet/>
      <dgm:spPr/>
      <dgm:t>
        <a:bodyPr/>
        <a:lstStyle/>
        <a:p>
          <a:endParaRPr lang="zh-CN" altLang="en-US"/>
        </a:p>
      </dgm:t>
    </dgm:pt>
    <dgm:pt modelId="{07895343-DB84-4F6C-8DCB-97A05718AA12}" type="sibTrans" cxnId="{23F2420C-9377-49D4-8A24-8C5FAF075B8D}">
      <dgm:prSet/>
      <dgm:spPr/>
      <dgm:t>
        <a:bodyPr/>
        <a:lstStyle/>
        <a:p>
          <a:endParaRPr lang="zh-CN" altLang="en-US"/>
        </a:p>
      </dgm:t>
    </dgm:pt>
    <dgm:pt modelId="{D69FC28C-7AB9-4E53-A1C3-3DBAE0C7FCBD}">
      <dgm:prSet phldrT="[文本]"/>
      <dgm:spPr/>
      <dgm:t>
        <a:bodyPr/>
        <a:lstStyle/>
        <a:p>
          <a:r>
            <a:rPr lang="zh-CN" altLang="en-US" dirty="0"/>
            <a:t>建立连续函数值模型</a:t>
          </a:r>
        </a:p>
      </dgm:t>
    </dgm:pt>
    <dgm:pt modelId="{36B0E275-79F5-408E-B080-543DE3BB034D}" type="parTrans" cxnId="{2732C9ED-1556-4A83-9FD6-8BA80F277AAB}">
      <dgm:prSet/>
      <dgm:spPr/>
      <dgm:t>
        <a:bodyPr/>
        <a:lstStyle/>
        <a:p>
          <a:endParaRPr lang="zh-CN" altLang="en-US"/>
        </a:p>
      </dgm:t>
    </dgm:pt>
    <dgm:pt modelId="{2828B3FB-DE43-4A12-86F2-9F522875E218}" type="sibTrans" cxnId="{2732C9ED-1556-4A83-9FD6-8BA80F277AAB}">
      <dgm:prSet/>
      <dgm:spPr/>
      <dgm:t>
        <a:bodyPr/>
        <a:lstStyle/>
        <a:p>
          <a:endParaRPr lang="zh-CN" altLang="en-US"/>
        </a:p>
      </dgm:t>
    </dgm:pt>
    <dgm:pt modelId="{0173C069-C95E-4D62-BEB3-5D99DCC2297D}">
      <dgm:prSet phldrT="[文本]"/>
      <dgm:spPr/>
      <dgm:t>
        <a:bodyPr/>
        <a:lstStyle/>
        <a:p>
          <a:r>
            <a:rPr lang="zh-CN" altLang="en-US" dirty="0"/>
            <a:t>例如预测空缺值</a:t>
          </a:r>
        </a:p>
      </dgm:t>
    </dgm:pt>
    <dgm:pt modelId="{44BD1DC4-6FD9-4E9D-AE02-E825DA8E4DEE}" type="parTrans" cxnId="{BACFC4F8-C91B-41E6-B1D4-AAD671EBA621}">
      <dgm:prSet/>
      <dgm:spPr/>
      <dgm:t>
        <a:bodyPr/>
        <a:lstStyle/>
        <a:p>
          <a:endParaRPr lang="zh-CN" altLang="en-US"/>
        </a:p>
      </dgm:t>
    </dgm:pt>
    <dgm:pt modelId="{6DA20433-1AC1-4B3B-825A-FCCF5F7E0EC1}" type="sibTrans" cxnId="{BACFC4F8-C91B-41E6-B1D4-AAD671EBA621}">
      <dgm:prSet/>
      <dgm:spPr/>
      <dgm:t>
        <a:bodyPr/>
        <a:lstStyle/>
        <a:p>
          <a:endParaRPr lang="zh-CN" altLang="en-US"/>
        </a:p>
      </dgm:t>
    </dgm:pt>
    <dgm:pt modelId="{B667BD94-BA63-41C3-ACF9-05A0F15FF54B}" type="pres">
      <dgm:prSet presAssocID="{5F834E3E-F8DE-4C10-B970-DC7638E1A88B}" presName="Name0" presStyleCnt="0">
        <dgm:presLayoutVars>
          <dgm:dir/>
          <dgm:animLvl val="lvl"/>
          <dgm:resizeHandles val="exact"/>
        </dgm:presLayoutVars>
      </dgm:prSet>
      <dgm:spPr/>
    </dgm:pt>
    <dgm:pt modelId="{E23EDB56-EDE3-469C-985B-3EA116212988}" type="pres">
      <dgm:prSet presAssocID="{B5219135-D17F-4A46-AD63-2B730AE6DF35}" presName="composite" presStyleCnt="0"/>
      <dgm:spPr/>
    </dgm:pt>
    <dgm:pt modelId="{610D6A5D-0CD4-41D0-AE39-F29A8DBFEFDD}" type="pres">
      <dgm:prSet presAssocID="{B5219135-D17F-4A46-AD63-2B730AE6DF35}" presName="parTx" presStyleLbl="alignNode1" presStyleIdx="0" presStyleCnt="2">
        <dgm:presLayoutVars>
          <dgm:chMax val="0"/>
          <dgm:chPref val="0"/>
          <dgm:bulletEnabled val="1"/>
        </dgm:presLayoutVars>
      </dgm:prSet>
      <dgm:spPr/>
    </dgm:pt>
    <dgm:pt modelId="{B99A3E72-3BF6-4FB6-B996-4C081A81F0DE}" type="pres">
      <dgm:prSet presAssocID="{B5219135-D17F-4A46-AD63-2B730AE6DF35}" presName="desTx" presStyleLbl="alignAccFollowNode1" presStyleIdx="0" presStyleCnt="2">
        <dgm:presLayoutVars>
          <dgm:bulletEnabled val="1"/>
        </dgm:presLayoutVars>
      </dgm:prSet>
      <dgm:spPr/>
    </dgm:pt>
    <dgm:pt modelId="{97DD5195-8D33-4AB2-AC71-C530FDBD548A}" type="pres">
      <dgm:prSet presAssocID="{6090EBAE-3440-4BE9-A24F-EAB13DC1EBB6}" presName="space" presStyleCnt="0"/>
      <dgm:spPr/>
    </dgm:pt>
    <dgm:pt modelId="{13CB5EBC-7588-4E78-978E-544E8B7E3859}" type="pres">
      <dgm:prSet presAssocID="{215F17EB-EFB0-470C-BBAA-E28B3E69001C}" presName="composite" presStyleCnt="0"/>
      <dgm:spPr/>
    </dgm:pt>
    <dgm:pt modelId="{AE4AC633-B16A-492F-A231-2907A044A868}" type="pres">
      <dgm:prSet presAssocID="{215F17EB-EFB0-470C-BBAA-E28B3E69001C}" presName="parTx" presStyleLbl="alignNode1" presStyleIdx="1" presStyleCnt="2">
        <dgm:presLayoutVars>
          <dgm:chMax val="0"/>
          <dgm:chPref val="0"/>
          <dgm:bulletEnabled val="1"/>
        </dgm:presLayoutVars>
      </dgm:prSet>
      <dgm:spPr/>
    </dgm:pt>
    <dgm:pt modelId="{4250630A-0FAA-42AD-A9A7-06728B382BEB}" type="pres">
      <dgm:prSet presAssocID="{215F17EB-EFB0-470C-BBAA-E28B3E69001C}" presName="desTx" presStyleLbl="alignAccFollowNode1" presStyleIdx="1" presStyleCnt="2">
        <dgm:presLayoutVars>
          <dgm:bulletEnabled val="1"/>
        </dgm:presLayoutVars>
      </dgm:prSet>
      <dgm:spPr/>
    </dgm:pt>
  </dgm:ptLst>
  <dgm:cxnLst>
    <dgm:cxn modelId="{FD3E2106-8413-4673-B9E5-99EB00A163E7}" type="presOf" srcId="{69E745F3-324B-4E04-A106-F68E01982441}" destId="{B99A3E72-3BF6-4FB6-B996-4C081A81F0DE}" srcOrd="0" destOrd="0" presId="urn:microsoft.com/office/officeart/2005/8/layout/hList1"/>
    <dgm:cxn modelId="{88F99806-9380-479C-BD45-9E506AB401D8}" type="presOf" srcId="{5F834E3E-F8DE-4C10-B970-DC7638E1A88B}" destId="{B667BD94-BA63-41C3-ACF9-05A0F15FF54B}" srcOrd="0" destOrd="0" presId="urn:microsoft.com/office/officeart/2005/8/layout/hList1"/>
    <dgm:cxn modelId="{23F2420C-9377-49D4-8A24-8C5FAF075B8D}" srcId="{5F834E3E-F8DE-4C10-B970-DC7638E1A88B}" destId="{215F17EB-EFB0-470C-BBAA-E28B3E69001C}" srcOrd="1" destOrd="0" parTransId="{84F6CFD1-8823-4442-8D63-7407490E6244}" sibTransId="{07895343-DB84-4F6C-8DCB-97A05718AA12}"/>
    <dgm:cxn modelId="{C5159B21-ED0A-4E04-8D8E-0290C2C5000A}" type="presOf" srcId="{0173C069-C95E-4D62-BEB3-5D99DCC2297D}" destId="{4250630A-0FAA-42AD-A9A7-06728B382BEB}" srcOrd="0" destOrd="1" presId="urn:microsoft.com/office/officeart/2005/8/layout/hList1"/>
    <dgm:cxn modelId="{5A37D53B-56B5-4039-8F25-7CC2118D4CA5}" type="presOf" srcId="{215F17EB-EFB0-470C-BBAA-E28B3E69001C}" destId="{AE4AC633-B16A-492F-A231-2907A044A868}" srcOrd="0" destOrd="0" presId="urn:microsoft.com/office/officeart/2005/8/layout/hList1"/>
    <dgm:cxn modelId="{E635953F-BB61-4CE6-AFF2-62180655E255}" type="presOf" srcId="{D69FC28C-7AB9-4E53-A1C3-3DBAE0C7FCBD}" destId="{4250630A-0FAA-42AD-A9A7-06728B382BEB}" srcOrd="0" destOrd="0" presId="urn:microsoft.com/office/officeart/2005/8/layout/hList1"/>
    <dgm:cxn modelId="{4241A863-A2AA-4720-A92F-8A472C9EFB16}" type="presOf" srcId="{6D8AEC48-DA07-465F-BD10-81042CC59309}" destId="{B99A3E72-3BF6-4FB6-B996-4C081A81F0DE}" srcOrd="0" destOrd="1" presId="urn:microsoft.com/office/officeart/2005/8/layout/hList1"/>
    <dgm:cxn modelId="{E606A557-BDB5-45FF-A2BC-EAB7F97EA519}" srcId="{B5219135-D17F-4A46-AD63-2B730AE6DF35}" destId="{69E745F3-324B-4E04-A106-F68E01982441}" srcOrd="0" destOrd="0" parTransId="{3FEF4972-399F-46E9-8E71-C4E695BA6D70}" sibTransId="{90CAB8B4-79D6-4446-9B61-BACF634DF658}"/>
    <dgm:cxn modelId="{6D4951AC-E4BB-4DDC-B402-001DC9BB7796}" srcId="{B5219135-D17F-4A46-AD63-2B730AE6DF35}" destId="{6D8AEC48-DA07-465F-BD10-81042CC59309}" srcOrd="1" destOrd="0" parTransId="{B70BC0CE-98B0-42BC-AE01-A5324C7EBB57}" sibTransId="{19ABC849-9DE8-41B6-80B6-9608D53EB0F4}"/>
    <dgm:cxn modelId="{74E4ADB7-0151-4355-9F4B-F419D7B20CFF}" type="presOf" srcId="{B5219135-D17F-4A46-AD63-2B730AE6DF35}" destId="{610D6A5D-0CD4-41D0-AE39-F29A8DBFEFDD}" srcOrd="0" destOrd="0" presId="urn:microsoft.com/office/officeart/2005/8/layout/hList1"/>
    <dgm:cxn modelId="{4DA1C6DC-AD9A-4AB9-9C44-EFC0D26FFB36}" srcId="{5F834E3E-F8DE-4C10-B970-DC7638E1A88B}" destId="{B5219135-D17F-4A46-AD63-2B730AE6DF35}" srcOrd="0" destOrd="0" parTransId="{A96039C6-81A6-4D4E-A5C3-AAA40176B43B}" sibTransId="{6090EBAE-3440-4BE9-A24F-EAB13DC1EBB6}"/>
    <dgm:cxn modelId="{2732C9ED-1556-4A83-9FD6-8BA80F277AAB}" srcId="{215F17EB-EFB0-470C-BBAA-E28B3E69001C}" destId="{D69FC28C-7AB9-4E53-A1C3-3DBAE0C7FCBD}" srcOrd="0" destOrd="0" parTransId="{36B0E275-79F5-408E-B080-543DE3BB034D}" sibTransId="{2828B3FB-DE43-4A12-86F2-9F522875E218}"/>
    <dgm:cxn modelId="{BACFC4F8-C91B-41E6-B1D4-AAD671EBA621}" srcId="{215F17EB-EFB0-470C-BBAA-E28B3E69001C}" destId="{0173C069-C95E-4D62-BEB3-5D99DCC2297D}" srcOrd="1" destOrd="0" parTransId="{44BD1DC4-6FD9-4E9D-AE02-E825DA8E4DEE}" sibTransId="{6DA20433-1AC1-4B3B-825A-FCCF5F7E0EC1}"/>
    <dgm:cxn modelId="{19DC179B-1E2C-4A4C-A953-6D7D0A914989}" type="presParOf" srcId="{B667BD94-BA63-41C3-ACF9-05A0F15FF54B}" destId="{E23EDB56-EDE3-469C-985B-3EA116212988}" srcOrd="0" destOrd="0" presId="urn:microsoft.com/office/officeart/2005/8/layout/hList1"/>
    <dgm:cxn modelId="{30B9039C-390C-4C97-AF8D-E6C479516774}" type="presParOf" srcId="{E23EDB56-EDE3-469C-985B-3EA116212988}" destId="{610D6A5D-0CD4-41D0-AE39-F29A8DBFEFDD}" srcOrd="0" destOrd="0" presId="urn:microsoft.com/office/officeart/2005/8/layout/hList1"/>
    <dgm:cxn modelId="{0A1877AF-A086-4BCA-B6D1-56C93AA9D356}" type="presParOf" srcId="{E23EDB56-EDE3-469C-985B-3EA116212988}" destId="{B99A3E72-3BF6-4FB6-B996-4C081A81F0DE}" srcOrd="1" destOrd="0" presId="urn:microsoft.com/office/officeart/2005/8/layout/hList1"/>
    <dgm:cxn modelId="{EAE70B33-4BAD-4B91-B2F1-7B38545979F2}" type="presParOf" srcId="{B667BD94-BA63-41C3-ACF9-05A0F15FF54B}" destId="{97DD5195-8D33-4AB2-AC71-C530FDBD548A}" srcOrd="1" destOrd="0" presId="urn:microsoft.com/office/officeart/2005/8/layout/hList1"/>
    <dgm:cxn modelId="{B1E2EBE7-12DE-414B-B93A-B63AFA612736}" type="presParOf" srcId="{B667BD94-BA63-41C3-ACF9-05A0F15FF54B}" destId="{13CB5EBC-7588-4E78-978E-544E8B7E3859}" srcOrd="2" destOrd="0" presId="urn:microsoft.com/office/officeart/2005/8/layout/hList1"/>
    <dgm:cxn modelId="{1FBE2303-5FA0-45A0-A848-572D574878AA}" type="presParOf" srcId="{13CB5EBC-7588-4E78-978E-544E8B7E3859}" destId="{AE4AC633-B16A-492F-A231-2907A044A868}" srcOrd="0" destOrd="0" presId="urn:microsoft.com/office/officeart/2005/8/layout/hList1"/>
    <dgm:cxn modelId="{A6E757F2-1CBD-4A15-BF20-408054C67A33}" type="presParOf" srcId="{13CB5EBC-7588-4E78-978E-544E8B7E3859}" destId="{4250630A-0FAA-42AD-A9A7-06728B382BE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601A3-78D8-48BC-B706-8E805263C455}" type="doc">
      <dgm:prSet loTypeId="urn:microsoft.com/office/officeart/2005/8/layout/hList1" loCatId="list" qsTypeId="urn:microsoft.com/office/officeart/2005/8/quickstyle/simple1" qsCatId="simple" csTypeId="urn:microsoft.com/office/officeart/2005/8/colors/accent5_3" csCatId="accent5" phldr="1"/>
      <dgm:spPr/>
      <dgm:t>
        <a:bodyPr/>
        <a:lstStyle/>
        <a:p>
          <a:endParaRPr lang="zh-CN" altLang="en-US"/>
        </a:p>
      </dgm:t>
    </dgm:pt>
    <dgm:pt modelId="{D695B3BF-5E36-4422-883E-C0155E0C2473}">
      <dgm:prSet phldrT="[文本]"/>
      <dgm:spPr/>
      <dgm:t>
        <a:bodyPr/>
        <a:lstStyle/>
        <a:p>
          <a:r>
            <a:rPr lang="zh-CN" altLang="en-US" dirty="0"/>
            <a:t>典型应用</a:t>
          </a:r>
        </a:p>
      </dgm:t>
    </dgm:pt>
    <dgm:pt modelId="{21D0B20D-0029-4F56-A4A8-CD1EA97027F9}" type="parTrans" cxnId="{98E5EC5C-B012-4397-A8A4-F86BF9770E0D}">
      <dgm:prSet/>
      <dgm:spPr/>
      <dgm:t>
        <a:bodyPr/>
        <a:lstStyle/>
        <a:p>
          <a:endParaRPr lang="zh-CN" altLang="en-US"/>
        </a:p>
      </dgm:t>
    </dgm:pt>
    <dgm:pt modelId="{9D9D927B-9E54-4A28-8688-86F9A17DD050}" type="sibTrans" cxnId="{98E5EC5C-B012-4397-A8A4-F86BF9770E0D}">
      <dgm:prSet/>
      <dgm:spPr/>
      <dgm:t>
        <a:bodyPr/>
        <a:lstStyle/>
        <a:p>
          <a:endParaRPr lang="zh-CN" altLang="en-US"/>
        </a:p>
      </dgm:t>
    </dgm:pt>
    <dgm:pt modelId="{96370271-FF1F-4B6F-B388-6C82F85FC510}">
      <dgm:prSet phldrT="[文本]"/>
      <dgm:spPr/>
      <dgm:t>
        <a:bodyPr/>
        <a:lstStyle/>
        <a:p>
          <a:r>
            <a:rPr lang="zh-CN" altLang="en-US" dirty="0"/>
            <a:t>信誉证实</a:t>
          </a:r>
        </a:p>
      </dgm:t>
    </dgm:pt>
    <dgm:pt modelId="{E9679617-7558-495F-8179-A947E2DDC13D}" type="parTrans" cxnId="{A024991F-4757-4B8C-9F5C-11092403EF60}">
      <dgm:prSet/>
      <dgm:spPr/>
      <dgm:t>
        <a:bodyPr/>
        <a:lstStyle/>
        <a:p>
          <a:endParaRPr lang="zh-CN" altLang="en-US"/>
        </a:p>
      </dgm:t>
    </dgm:pt>
    <dgm:pt modelId="{623B0C13-0B10-4096-97D9-39F73D29522A}" type="sibTrans" cxnId="{A024991F-4757-4B8C-9F5C-11092403EF60}">
      <dgm:prSet/>
      <dgm:spPr/>
      <dgm:t>
        <a:bodyPr/>
        <a:lstStyle/>
        <a:p>
          <a:endParaRPr lang="zh-CN" altLang="en-US"/>
        </a:p>
      </dgm:t>
    </dgm:pt>
    <dgm:pt modelId="{70A5F2C3-AE95-466F-A7E0-0F86AD314DC1}">
      <dgm:prSet phldrT="[文本]"/>
      <dgm:spPr/>
      <dgm:t>
        <a:bodyPr/>
        <a:lstStyle/>
        <a:p>
          <a:r>
            <a:rPr lang="zh-CN" altLang="en-US" dirty="0"/>
            <a:t>性能预测</a:t>
          </a:r>
        </a:p>
      </dgm:t>
    </dgm:pt>
    <dgm:pt modelId="{70579BE2-EB23-4D94-A89F-55C577F48340}" type="parTrans" cxnId="{80448411-760D-4AFD-B76F-E6D246C19651}">
      <dgm:prSet/>
      <dgm:spPr/>
      <dgm:t>
        <a:bodyPr/>
        <a:lstStyle/>
        <a:p>
          <a:endParaRPr lang="zh-CN" altLang="en-US"/>
        </a:p>
      </dgm:t>
    </dgm:pt>
    <dgm:pt modelId="{CCF46138-E1CD-40B8-A943-74B1D06275D2}" type="sibTrans" cxnId="{80448411-760D-4AFD-B76F-E6D246C19651}">
      <dgm:prSet/>
      <dgm:spPr/>
      <dgm:t>
        <a:bodyPr/>
        <a:lstStyle/>
        <a:p>
          <a:endParaRPr lang="zh-CN" altLang="en-US"/>
        </a:p>
      </dgm:t>
    </dgm:pt>
    <dgm:pt modelId="{F332AC15-0FCA-46FC-8D0B-1977DC8F0DA9}">
      <dgm:prSet phldrT="[文本]"/>
      <dgm:spPr/>
      <dgm:t>
        <a:bodyPr/>
        <a:lstStyle/>
        <a:p>
          <a:r>
            <a:rPr lang="zh-CN" altLang="en-US" dirty="0"/>
            <a:t>目标市场</a:t>
          </a:r>
        </a:p>
      </dgm:t>
    </dgm:pt>
    <dgm:pt modelId="{71257E7E-B259-4D1B-92C2-F220FCB2138F}" type="parTrans" cxnId="{B0DB0826-6CFF-4B41-8BE2-69E52873421C}">
      <dgm:prSet/>
      <dgm:spPr/>
      <dgm:t>
        <a:bodyPr/>
        <a:lstStyle/>
        <a:p>
          <a:endParaRPr lang="zh-CN" altLang="en-US"/>
        </a:p>
      </dgm:t>
    </dgm:pt>
    <dgm:pt modelId="{283C98AA-4D75-4272-927A-2EB8B3CA247F}" type="sibTrans" cxnId="{B0DB0826-6CFF-4B41-8BE2-69E52873421C}">
      <dgm:prSet/>
      <dgm:spPr/>
      <dgm:t>
        <a:bodyPr/>
        <a:lstStyle/>
        <a:p>
          <a:endParaRPr lang="zh-CN" altLang="en-US"/>
        </a:p>
      </dgm:t>
    </dgm:pt>
    <dgm:pt modelId="{58B4743E-19D3-4724-8D5D-DA89BB2F7C7B}">
      <dgm:prSet phldrT="[文本]"/>
      <dgm:spPr/>
      <dgm:t>
        <a:bodyPr/>
        <a:lstStyle/>
        <a:p>
          <a:r>
            <a:rPr lang="zh-CN" altLang="en-US" dirty="0"/>
            <a:t>医疗诊断</a:t>
          </a:r>
        </a:p>
      </dgm:t>
    </dgm:pt>
    <dgm:pt modelId="{21FBED37-8C58-4D09-BE05-437739132CD1}" type="parTrans" cxnId="{521E7073-3C64-4D38-8CFF-6F8F5ABC3126}">
      <dgm:prSet/>
      <dgm:spPr/>
      <dgm:t>
        <a:bodyPr/>
        <a:lstStyle/>
        <a:p>
          <a:endParaRPr lang="zh-CN" altLang="en-US"/>
        </a:p>
      </dgm:t>
    </dgm:pt>
    <dgm:pt modelId="{39A14597-2E06-4E7B-89B3-7FF94AA9D39C}" type="sibTrans" cxnId="{521E7073-3C64-4D38-8CFF-6F8F5ABC3126}">
      <dgm:prSet/>
      <dgm:spPr/>
      <dgm:t>
        <a:bodyPr/>
        <a:lstStyle/>
        <a:p>
          <a:endParaRPr lang="zh-CN" altLang="en-US"/>
        </a:p>
      </dgm:t>
    </dgm:pt>
    <dgm:pt modelId="{ED403E43-BF3F-4C04-B35E-3C9814CB91D6}" type="pres">
      <dgm:prSet presAssocID="{D80601A3-78D8-48BC-B706-8E805263C455}" presName="Name0" presStyleCnt="0">
        <dgm:presLayoutVars>
          <dgm:dir/>
          <dgm:animLvl val="lvl"/>
          <dgm:resizeHandles val="exact"/>
        </dgm:presLayoutVars>
      </dgm:prSet>
      <dgm:spPr/>
    </dgm:pt>
    <dgm:pt modelId="{D028715D-AA61-4F73-9E51-8CBB5DD63BE2}" type="pres">
      <dgm:prSet presAssocID="{D695B3BF-5E36-4422-883E-C0155E0C2473}" presName="composite" presStyleCnt="0"/>
      <dgm:spPr/>
    </dgm:pt>
    <dgm:pt modelId="{BF5A57E9-6799-4F35-B1EF-05D210F37D22}" type="pres">
      <dgm:prSet presAssocID="{D695B3BF-5E36-4422-883E-C0155E0C2473}" presName="parTx" presStyleLbl="alignNode1" presStyleIdx="0" presStyleCnt="1">
        <dgm:presLayoutVars>
          <dgm:chMax val="0"/>
          <dgm:chPref val="0"/>
          <dgm:bulletEnabled val="1"/>
        </dgm:presLayoutVars>
      </dgm:prSet>
      <dgm:spPr/>
    </dgm:pt>
    <dgm:pt modelId="{C0519A03-A6E6-423A-9F30-70B8920528D0}" type="pres">
      <dgm:prSet presAssocID="{D695B3BF-5E36-4422-883E-C0155E0C2473}" presName="desTx" presStyleLbl="alignAccFollowNode1" presStyleIdx="0" presStyleCnt="1">
        <dgm:presLayoutVars>
          <dgm:bulletEnabled val="1"/>
        </dgm:presLayoutVars>
      </dgm:prSet>
      <dgm:spPr/>
    </dgm:pt>
  </dgm:ptLst>
  <dgm:cxnLst>
    <dgm:cxn modelId="{F2BF240D-4264-4DE9-838B-448137808492}" type="presOf" srcId="{58B4743E-19D3-4724-8D5D-DA89BB2F7C7B}" destId="{C0519A03-A6E6-423A-9F30-70B8920528D0}" srcOrd="0" destOrd="2" presId="urn:microsoft.com/office/officeart/2005/8/layout/hList1"/>
    <dgm:cxn modelId="{80448411-760D-4AFD-B76F-E6D246C19651}" srcId="{D695B3BF-5E36-4422-883E-C0155E0C2473}" destId="{70A5F2C3-AE95-466F-A7E0-0F86AD314DC1}" srcOrd="3" destOrd="0" parTransId="{70579BE2-EB23-4D94-A89F-55C577F48340}" sibTransId="{CCF46138-E1CD-40B8-A943-74B1D06275D2}"/>
    <dgm:cxn modelId="{8F85F518-33B0-4C98-ACBE-3DA2AE95C770}" type="presOf" srcId="{96370271-FF1F-4B6F-B388-6C82F85FC510}" destId="{C0519A03-A6E6-423A-9F30-70B8920528D0}" srcOrd="0" destOrd="0" presId="urn:microsoft.com/office/officeart/2005/8/layout/hList1"/>
    <dgm:cxn modelId="{A024991F-4757-4B8C-9F5C-11092403EF60}" srcId="{D695B3BF-5E36-4422-883E-C0155E0C2473}" destId="{96370271-FF1F-4B6F-B388-6C82F85FC510}" srcOrd="0" destOrd="0" parTransId="{E9679617-7558-495F-8179-A947E2DDC13D}" sibTransId="{623B0C13-0B10-4096-97D9-39F73D29522A}"/>
    <dgm:cxn modelId="{B0DB0826-6CFF-4B41-8BE2-69E52873421C}" srcId="{D695B3BF-5E36-4422-883E-C0155E0C2473}" destId="{F332AC15-0FCA-46FC-8D0B-1977DC8F0DA9}" srcOrd="1" destOrd="0" parTransId="{71257E7E-B259-4D1B-92C2-F220FCB2138F}" sibTransId="{283C98AA-4D75-4272-927A-2EB8B3CA247F}"/>
    <dgm:cxn modelId="{98E5EC5C-B012-4397-A8A4-F86BF9770E0D}" srcId="{D80601A3-78D8-48BC-B706-8E805263C455}" destId="{D695B3BF-5E36-4422-883E-C0155E0C2473}" srcOrd="0" destOrd="0" parTransId="{21D0B20D-0029-4F56-A4A8-CD1EA97027F9}" sibTransId="{9D9D927B-9E54-4A28-8688-86F9A17DD050}"/>
    <dgm:cxn modelId="{AFBDBB66-867D-4595-A92F-81D520B040EA}" type="presOf" srcId="{D695B3BF-5E36-4422-883E-C0155E0C2473}" destId="{BF5A57E9-6799-4F35-B1EF-05D210F37D22}" srcOrd="0" destOrd="0" presId="urn:microsoft.com/office/officeart/2005/8/layout/hList1"/>
    <dgm:cxn modelId="{30491E6A-C78C-42E5-85EA-4F6DF033890B}" type="presOf" srcId="{D80601A3-78D8-48BC-B706-8E805263C455}" destId="{ED403E43-BF3F-4C04-B35E-3C9814CB91D6}" srcOrd="0" destOrd="0" presId="urn:microsoft.com/office/officeart/2005/8/layout/hList1"/>
    <dgm:cxn modelId="{521E7073-3C64-4D38-8CFF-6F8F5ABC3126}" srcId="{D695B3BF-5E36-4422-883E-C0155E0C2473}" destId="{58B4743E-19D3-4724-8D5D-DA89BB2F7C7B}" srcOrd="2" destOrd="0" parTransId="{21FBED37-8C58-4D09-BE05-437739132CD1}" sibTransId="{39A14597-2E06-4E7B-89B3-7FF94AA9D39C}"/>
    <dgm:cxn modelId="{4584CA93-2A03-4BEE-80BB-0F839ACB1C8A}" type="presOf" srcId="{70A5F2C3-AE95-466F-A7E0-0F86AD314DC1}" destId="{C0519A03-A6E6-423A-9F30-70B8920528D0}" srcOrd="0" destOrd="3" presId="urn:microsoft.com/office/officeart/2005/8/layout/hList1"/>
    <dgm:cxn modelId="{112136D1-E8F1-4F5F-98D6-1F113E86E9B9}" type="presOf" srcId="{F332AC15-0FCA-46FC-8D0B-1977DC8F0DA9}" destId="{C0519A03-A6E6-423A-9F30-70B8920528D0}" srcOrd="0" destOrd="1" presId="urn:microsoft.com/office/officeart/2005/8/layout/hList1"/>
    <dgm:cxn modelId="{4B9A28ED-FEC4-4216-A2C3-DFF4537F06B9}" type="presParOf" srcId="{ED403E43-BF3F-4C04-B35E-3C9814CB91D6}" destId="{D028715D-AA61-4F73-9E51-8CBB5DD63BE2}" srcOrd="0" destOrd="0" presId="urn:microsoft.com/office/officeart/2005/8/layout/hList1"/>
    <dgm:cxn modelId="{F04AC7E1-50C4-4476-91A0-3295CCCBEAA9}" type="presParOf" srcId="{D028715D-AA61-4F73-9E51-8CBB5DD63BE2}" destId="{BF5A57E9-6799-4F35-B1EF-05D210F37D22}" srcOrd="0" destOrd="0" presId="urn:microsoft.com/office/officeart/2005/8/layout/hList1"/>
    <dgm:cxn modelId="{41DC6006-4D64-49E4-8074-1E82FF0E47AD}" type="presParOf" srcId="{D028715D-AA61-4F73-9E51-8CBB5DD63BE2}" destId="{C0519A03-A6E6-423A-9F30-70B8920528D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A0E057-EF37-422C-A5BE-B3175E7B137B}"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zh-CN" altLang="en-US"/>
        </a:p>
      </dgm:t>
    </dgm:pt>
    <dgm:pt modelId="{63D4245B-0E1D-49E4-B47A-EE558451E9B1}">
      <dgm:prSet phldrT="[文本]"/>
      <dgm:spPr/>
      <dgm:t>
        <a:bodyPr/>
        <a:lstStyle/>
        <a:p>
          <a:r>
            <a:rPr lang="zh-CN" altLang="en-US" dirty="0"/>
            <a:t>决策树</a:t>
          </a:r>
        </a:p>
      </dgm:t>
    </dgm:pt>
    <dgm:pt modelId="{53239FD4-8A63-4289-A557-44119F5F0833}" type="parTrans" cxnId="{5205A47D-1B12-466D-A026-FB587F0B07C4}">
      <dgm:prSet/>
      <dgm:spPr/>
      <dgm:t>
        <a:bodyPr/>
        <a:lstStyle/>
        <a:p>
          <a:endParaRPr lang="zh-CN" altLang="en-US"/>
        </a:p>
      </dgm:t>
    </dgm:pt>
    <dgm:pt modelId="{C6162DD6-BC0C-4CC3-82F4-66BA7F9D80A6}" type="sibTrans" cxnId="{5205A47D-1B12-466D-A026-FB587F0B07C4}">
      <dgm:prSet/>
      <dgm:spPr/>
      <dgm:t>
        <a:bodyPr/>
        <a:lstStyle/>
        <a:p>
          <a:endParaRPr lang="zh-CN" altLang="en-US"/>
        </a:p>
      </dgm:t>
    </dgm:pt>
    <dgm:pt modelId="{A2D1EE22-644D-44DC-BE5A-04E3476771D0}">
      <dgm:prSet phldrT="[文本]"/>
      <dgm:spPr/>
      <dgm:t>
        <a:bodyPr/>
        <a:lstStyle/>
        <a:p>
          <a:r>
            <a:rPr lang="zh-CN" altLang="en-US" dirty="0"/>
            <a:t>神经网络</a:t>
          </a:r>
        </a:p>
      </dgm:t>
    </dgm:pt>
    <dgm:pt modelId="{ADE062E2-F2D0-45FC-B388-0344B5337ED6}" type="parTrans" cxnId="{78D85162-2D15-48C6-ABE2-446DB4101BC5}">
      <dgm:prSet/>
      <dgm:spPr/>
      <dgm:t>
        <a:bodyPr/>
        <a:lstStyle/>
        <a:p>
          <a:endParaRPr lang="zh-CN" altLang="en-US"/>
        </a:p>
      </dgm:t>
    </dgm:pt>
    <dgm:pt modelId="{56A7DF3B-1E3B-4E65-AF53-8ABC2B490850}" type="sibTrans" cxnId="{78D85162-2D15-48C6-ABE2-446DB4101BC5}">
      <dgm:prSet/>
      <dgm:spPr/>
      <dgm:t>
        <a:bodyPr/>
        <a:lstStyle/>
        <a:p>
          <a:endParaRPr lang="zh-CN" altLang="en-US"/>
        </a:p>
      </dgm:t>
    </dgm:pt>
    <dgm:pt modelId="{09E512DB-8B96-4985-83D7-21C69EDBECD3}">
      <dgm:prSet phldrT="[文本]"/>
      <dgm:spPr/>
      <dgm:t>
        <a:bodyPr/>
        <a:lstStyle/>
        <a:p>
          <a:r>
            <a:rPr lang="zh-CN" altLang="en-US" dirty="0"/>
            <a:t>规则归纳</a:t>
          </a:r>
        </a:p>
      </dgm:t>
    </dgm:pt>
    <dgm:pt modelId="{67FD5A97-9D73-4601-9147-9219634B3AE4}" type="parTrans" cxnId="{176549D5-AED9-4071-A12C-03FE3C2A6600}">
      <dgm:prSet/>
      <dgm:spPr/>
      <dgm:t>
        <a:bodyPr/>
        <a:lstStyle/>
        <a:p>
          <a:endParaRPr lang="zh-CN" altLang="en-US"/>
        </a:p>
      </dgm:t>
    </dgm:pt>
    <dgm:pt modelId="{856D74DD-E304-4EC7-BD73-7F281620F83A}" type="sibTrans" cxnId="{176549D5-AED9-4071-A12C-03FE3C2A6600}">
      <dgm:prSet/>
      <dgm:spPr/>
      <dgm:t>
        <a:bodyPr/>
        <a:lstStyle/>
        <a:p>
          <a:endParaRPr lang="zh-CN" altLang="en-US"/>
        </a:p>
      </dgm:t>
    </dgm:pt>
    <dgm:pt modelId="{38BFE8D5-0B68-4A75-91DF-447C1E079A90}">
      <dgm:prSet phldrT="[文本]"/>
      <dgm:spPr/>
      <dgm:t>
        <a:bodyPr/>
        <a:lstStyle/>
        <a:p>
          <a:r>
            <a:rPr lang="zh-CN" altLang="en-US" dirty="0"/>
            <a:t>支持向量机</a:t>
          </a:r>
        </a:p>
      </dgm:t>
    </dgm:pt>
    <dgm:pt modelId="{C4497DAA-57E3-4E01-A4E5-2E6CF90AFA26}" type="parTrans" cxnId="{9001A174-6109-45F0-A561-FCCEC06CF72A}">
      <dgm:prSet/>
      <dgm:spPr/>
      <dgm:t>
        <a:bodyPr/>
        <a:lstStyle/>
        <a:p>
          <a:endParaRPr lang="zh-CN" altLang="en-US"/>
        </a:p>
      </dgm:t>
    </dgm:pt>
    <dgm:pt modelId="{C9305862-DBF4-4E86-8FF5-E73BBDA1D42D}" type="sibTrans" cxnId="{9001A174-6109-45F0-A561-FCCEC06CF72A}">
      <dgm:prSet/>
      <dgm:spPr/>
      <dgm:t>
        <a:bodyPr/>
        <a:lstStyle/>
        <a:p>
          <a:endParaRPr lang="zh-CN" altLang="en-US"/>
        </a:p>
      </dgm:t>
    </dgm:pt>
    <dgm:pt modelId="{5EE917C9-D5B4-49D1-888D-C4B6F548FB6B}">
      <dgm:prSet phldrT="[文本]"/>
      <dgm:spPr/>
      <dgm:t>
        <a:bodyPr/>
        <a:lstStyle/>
        <a:p>
          <a:r>
            <a:rPr lang="zh-CN" altLang="en-US" dirty="0"/>
            <a:t>贝叶斯学习</a:t>
          </a:r>
        </a:p>
      </dgm:t>
    </dgm:pt>
    <dgm:pt modelId="{251C84FD-7059-4CAE-BCC1-ADCE0ECB70BA}" type="parTrans" cxnId="{912D9C1E-179D-4A44-96B3-741A00294674}">
      <dgm:prSet/>
      <dgm:spPr/>
      <dgm:t>
        <a:bodyPr/>
        <a:lstStyle/>
        <a:p>
          <a:endParaRPr lang="zh-CN" altLang="en-US"/>
        </a:p>
      </dgm:t>
    </dgm:pt>
    <dgm:pt modelId="{F9660206-0C7E-4D67-A090-C0520D8F3C4C}" type="sibTrans" cxnId="{912D9C1E-179D-4A44-96B3-741A00294674}">
      <dgm:prSet/>
      <dgm:spPr/>
      <dgm:t>
        <a:bodyPr/>
        <a:lstStyle/>
        <a:p>
          <a:endParaRPr lang="zh-CN" altLang="en-US"/>
        </a:p>
      </dgm:t>
    </dgm:pt>
    <dgm:pt modelId="{7270A8E8-DBE9-4A12-878F-DAEC9362961B}">
      <dgm:prSet phldrT="[文本]"/>
      <dgm:spPr/>
      <dgm:t>
        <a:bodyPr/>
        <a:lstStyle/>
        <a:p>
          <a:r>
            <a:rPr lang="en-US" altLang="zh-CN" dirty="0"/>
            <a:t>Ensemble</a:t>
          </a:r>
          <a:r>
            <a:rPr lang="zh-CN" altLang="en-US" dirty="0"/>
            <a:t>方法</a:t>
          </a:r>
        </a:p>
      </dgm:t>
    </dgm:pt>
    <dgm:pt modelId="{DCEB7714-B3C9-4D50-A958-A4AB35CAD891}" type="parTrans" cxnId="{5285C1A9-23A4-4DFF-92AA-9314FA4E266E}">
      <dgm:prSet/>
      <dgm:spPr/>
      <dgm:t>
        <a:bodyPr/>
        <a:lstStyle/>
        <a:p>
          <a:endParaRPr lang="zh-CN" altLang="en-US"/>
        </a:p>
      </dgm:t>
    </dgm:pt>
    <dgm:pt modelId="{D1D71E63-6917-4CE6-ACAD-BE295384ADD1}" type="sibTrans" cxnId="{5285C1A9-23A4-4DFF-92AA-9314FA4E266E}">
      <dgm:prSet/>
      <dgm:spPr/>
      <dgm:t>
        <a:bodyPr/>
        <a:lstStyle/>
        <a:p>
          <a:endParaRPr lang="zh-CN" altLang="en-US"/>
        </a:p>
      </dgm:t>
    </dgm:pt>
    <dgm:pt modelId="{720B998B-E89B-44FE-A94D-981CECD815BF}">
      <dgm:prSet phldrT="[文本]"/>
      <dgm:spPr/>
      <dgm:t>
        <a:bodyPr/>
        <a:lstStyle/>
        <a:p>
          <a:r>
            <a:rPr lang="en-US" altLang="zh-CN" dirty="0"/>
            <a:t>Decision Tree</a:t>
          </a:r>
          <a:endParaRPr lang="zh-CN" altLang="en-US" dirty="0"/>
        </a:p>
      </dgm:t>
    </dgm:pt>
    <dgm:pt modelId="{529FB8B6-0385-4168-A3EE-BD177C31F347}" type="parTrans" cxnId="{7E80E8A8-6BE6-43A5-936E-8685F99A847B}">
      <dgm:prSet/>
      <dgm:spPr/>
      <dgm:t>
        <a:bodyPr/>
        <a:lstStyle/>
        <a:p>
          <a:endParaRPr lang="zh-CN" altLang="en-US"/>
        </a:p>
      </dgm:t>
    </dgm:pt>
    <dgm:pt modelId="{D202468D-8B7E-45AB-BFCC-7AB74372BA93}" type="sibTrans" cxnId="{7E80E8A8-6BE6-43A5-936E-8685F99A847B}">
      <dgm:prSet/>
      <dgm:spPr/>
      <dgm:t>
        <a:bodyPr/>
        <a:lstStyle/>
        <a:p>
          <a:endParaRPr lang="zh-CN" altLang="en-US"/>
        </a:p>
      </dgm:t>
    </dgm:pt>
    <dgm:pt modelId="{CFD260FB-CF73-4CD5-A707-9D0D6349E956}">
      <dgm:prSet phldrT="[文本]"/>
      <dgm:spPr/>
      <dgm:t>
        <a:bodyPr/>
        <a:lstStyle/>
        <a:p>
          <a:r>
            <a:rPr lang="en-US" altLang="zh-CN" dirty="0"/>
            <a:t>Neural Networks</a:t>
          </a:r>
          <a:endParaRPr lang="zh-CN" altLang="en-US" dirty="0"/>
        </a:p>
      </dgm:t>
    </dgm:pt>
    <dgm:pt modelId="{A05BEE00-FF1C-4390-83E8-09D2C8721AEB}" type="parTrans" cxnId="{69D0DFFF-A5F3-4278-BCDD-ED7E856F3268}">
      <dgm:prSet/>
      <dgm:spPr/>
      <dgm:t>
        <a:bodyPr/>
        <a:lstStyle/>
        <a:p>
          <a:endParaRPr lang="zh-CN" altLang="en-US"/>
        </a:p>
      </dgm:t>
    </dgm:pt>
    <dgm:pt modelId="{C06BFD68-0F74-463F-91AC-B4D606D6C5D5}" type="sibTrans" cxnId="{69D0DFFF-A5F3-4278-BCDD-ED7E856F3268}">
      <dgm:prSet/>
      <dgm:spPr/>
      <dgm:t>
        <a:bodyPr/>
        <a:lstStyle/>
        <a:p>
          <a:endParaRPr lang="zh-CN" altLang="en-US"/>
        </a:p>
      </dgm:t>
    </dgm:pt>
    <dgm:pt modelId="{11E1A7AD-BC9A-48E0-AA70-DF6341BBCF21}">
      <dgm:prSet phldrT="[文本]"/>
      <dgm:spPr/>
      <dgm:t>
        <a:bodyPr/>
        <a:lstStyle/>
        <a:p>
          <a:r>
            <a:rPr lang="en-US" altLang="zh-CN" dirty="0"/>
            <a:t>Rule Induction</a:t>
          </a:r>
          <a:endParaRPr lang="zh-CN" altLang="en-US" dirty="0"/>
        </a:p>
      </dgm:t>
    </dgm:pt>
    <dgm:pt modelId="{72EACB03-E6EE-4A16-818B-D85C158372EA}" type="parTrans" cxnId="{BAA4535A-D571-40DA-99E6-E41DF8AB7EFF}">
      <dgm:prSet/>
      <dgm:spPr/>
      <dgm:t>
        <a:bodyPr/>
        <a:lstStyle/>
        <a:p>
          <a:endParaRPr lang="zh-CN" altLang="en-US"/>
        </a:p>
      </dgm:t>
    </dgm:pt>
    <dgm:pt modelId="{25066E4E-E9EE-478B-893D-35AB241CF0CA}" type="sibTrans" cxnId="{BAA4535A-D571-40DA-99E6-E41DF8AB7EFF}">
      <dgm:prSet/>
      <dgm:spPr/>
      <dgm:t>
        <a:bodyPr/>
        <a:lstStyle/>
        <a:p>
          <a:endParaRPr lang="zh-CN" altLang="en-US"/>
        </a:p>
      </dgm:t>
    </dgm:pt>
    <dgm:pt modelId="{E9CF6546-686F-42F3-8160-6B0FA98248C4}">
      <dgm:prSet phldrT="[文本]"/>
      <dgm:spPr/>
      <dgm:t>
        <a:bodyPr/>
        <a:lstStyle/>
        <a:p>
          <a:r>
            <a:rPr lang="en-US" altLang="zh-CN" dirty="0"/>
            <a:t>Support Vector Machine</a:t>
          </a:r>
          <a:endParaRPr lang="zh-CN" altLang="en-US" dirty="0"/>
        </a:p>
      </dgm:t>
    </dgm:pt>
    <dgm:pt modelId="{C1FC8FE9-8B55-4384-96F6-DC4B4EF84FC6}" type="parTrans" cxnId="{594FD2B8-8197-42A0-AB92-97C72113415D}">
      <dgm:prSet/>
      <dgm:spPr/>
      <dgm:t>
        <a:bodyPr/>
        <a:lstStyle/>
        <a:p>
          <a:endParaRPr lang="zh-CN" altLang="en-US"/>
        </a:p>
      </dgm:t>
    </dgm:pt>
    <dgm:pt modelId="{8E0763BA-6A02-407C-A553-82FC3F58D558}" type="sibTrans" cxnId="{594FD2B8-8197-42A0-AB92-97C72113415D}">
      <dgm:prSet/>
      <dgm:spPr/>
      <dgm:t>
        <a:bodyPr/>
        <a:lstStyle/>
        <a:p>
          <a:endParaRPr lang="zh-CN" altLang="en-US"/>
        </a:p>
      </dgm:t>
    </dgm:pt>
    <dgm:pt modelId="{0133ACD4-7968-4587-A63B-71E2A48EA51E}">
      <dgm:prSet phldrT="[文本]"/>
      <dgm:spPr/>
      <dgm:t>
        <a:bodyPr/>
        <a:lstStyle/>
        <a:p>
          <a:r>
            <a:rPr lang="en-US" altLang="zh-CN" dirty="0"/>
            <a:t>Bayesian Learning</a:t>
          </a:r>
          <a:endParaRPr lang="zh-CN" altLang="en-US" dirty="0"/>
        </a:p>
      </dgm:t>
    </dgm:pt>
    <dgm:pt modelId="{9FA9E87C-18F8-41AC-991D-682FD63ED19F}" type="parTrans" cxnId="{8E00EB9F-57E5-4E7D-BF11-37CE6076DDDE}">
      <dgm:prSet/>
      <dgm:spPr/>
      <dgm:t>
        <a:bodyPr/>
        <a:lstStyle/>
        <a:p>
          <a:endParaRPr lang="zh-CN" altLang="en-US"/>
        </a:p>
      </dgm:t>
    </dgm:pt>
    <dgm:pt modelId="{318EB10F-2865-40CD-AD06-52FEF596E673}" type="sibTrans" cxnId="{8E00EB9F-57E5-4E7D-BF11-37CE6076DDDE}">
      <dgm:prSet/>
      <dgm:spPr/>
      <dgm:t>
        <a:bodyPr/>
        <a:lstStyle/>
        <a:p>
          <a:endParaRPr lang="zh-CN" altLang="en-US"/>
        </a:p>
      </dgm:t>
    </dgm:pt>
    <dgm:pt modelId="{DB322104-9F61-4182-AC42-D883547326A9}">
      <dgm:prSet phldrT="[文本]"/>
      <dgm:spPr/>
      <dgm:t>
        <a:bodyPr/>
        <a:lstStyle/>
        <a:p>
          <a:r>
            <a:rPr lang="en-US" altLang="zh-CN" dirty="0"/>
            <a:t>AdaBoost</a:t>
          </a:r>
          <a:endParaRPr lang="zh-CN" altLang="en-US" dirty="0"/>
        </a:p>
      </dgm:t>
    </dgm:pt>
    <dgm:pt modelId="{EC91B48E-5525-46BB-A43A-8AC048E63790}" type="parTrans" cxnId="{814B06D5-6FFC-4A4C-BF78-3492BED09390}">
      <dgm:prSet/>
      <dgm:spPr/>
      <dgm:t>
        <a:bodyPr/>
        <a:lstStyle/>
        <a:p>
          <a:endParaRPr lang="zh-CN" altLang="en-US"/>
        </a:p>
      </dgm:t>
    </dgm:pt>
    <dgm:pt modelId="{C287E840-BD87-4EC1-A41F-17692411DC9B}" type="sibTrans" cxnId="{814B06D5-6FFC-4A4C-BF78-3492BED09390}">
      <dgm:prSet/>
      <dgm:spPr/>
      <dgm:t>
        <a:bodyPr/>
        <a:lstStyle/>
        <a:p>
          <a:endParaRPr lang="zh-CN" altLang="en-US"/>
        </a:p>
      </dgm:t>
    </dgm:pt>
    <dgm:pt modelId="{120811A5-5C40-4213-9056-23692C012E52}">
      <dgm:prSet phldrT="[文本]"/>
      <dgm:spPr/>
      <dgm:t>
        <a:bodyPr/>
        <a:lstStyle/>
        <a:p>
          <a:r>
            <a:rPr lang="en-US" altLang="zh-CN" dirty="0"/>
            <a:t>Bagging</a:t>
          </a:r>
          <a:endParaRPr lang="zh-CN" altLang="en-US" dirty="0"/>
        </a:p>
      </dgm:t>
    </dgm:pt>
    <dgm:pt modelId="{5CC4B262-D81C-4427-9136-3E605E25197C}" type="parTrans" cxnId="{6A9122EB-4576-4988-9CEF-3C037DED0DCB}">
      <dgm:prSet/>
      <dgm:spPr/>
      <dgm:t>
        <a:bodyPr/>
        <a:lstStyle/>
        <a:p>
          <a:endParaRPr lang="zh-CN" altLang="en-US"/>
        </a:p>
      </dgm:t>
    </dgm:pt>
    <dgm:pt modelId="{88D9B0AB-2D13-4E49-813F-6C2D4D3FE871}" type="sibTrans" cxnId="{6A9122EB-4576-4988-9CEF-3C037DED0DCB}">
      <dgm:prSet/>
      <dgm:spPr/>
      <dgm:t>
        <a:bodyPr/>
        <a:lstStyle/>
        <a:p>
          <a:endParaRPr lang="zh-CN" altLang="en-US"/>
        </a:p>
      </dgm:t>
    </dgm:pt>
    <dgm:pt modelId="{5A5AE8E7-32CE-41B4-A6BA-9C31028CDB20}" type="pres">
      <dgm:prSet presAssocID="{4DA0E057-EF37-422C-A5BE-B3175E7B137B}" presName="diagram" presStyleCnt="0">
        <dgm:presLayoutVars>
          <dgm:dir/>
          <dgm:resizeHandles val="exact"/>
        </dgm:presLayoutVars>
      </dgm:prSet>
      <dgm:spPr/>
    </dgm:pt>
    <dgm:pt modelId="{B53D704B-5A34-4D1B-AD7A-C90EAAD207F1}" type="pres">
      <dgm:prSet presAssocID="{63D4245B-0E1D-49E4-B47A-EE558451E9B1}" presName="node" presStyleLbl="node1" presStyleIdx="0" presStyleCnt="6">
        <dgm:presLayoutVars>
          <dgm:bulletEnabled val="1"/>
        </dgm:presLayoutVars>
      </dgm:prSet>
      <dgm:spPr/>
    </dgm:pt>
    <dgm:pt modelId="{152F10F3-D65E-4037-997C-002B873686FA}" type="pres">
      <dgm:prSet presAssocID="{C6162DD6-BC0C-4CC3-82F4-66BA7F9D80A6}" presName="sibTrans" presStyleCnt="0"/>
      <dgm:spPr/>
    </dgm:pt>
    <dgm:pt modelId="{FF66F772-8E46-4D8F-A637-4835BA84CC8B}" type="pres">
      <dgm:prSet presAssocID="{A2D1EE22-644D-44DC-BE5A-04E3476771D0}" presName="node" presStyleLbl="node1" presStyleIdx="1" presStyleCnt="6">
        <dgm:presLayoutVars>
          <dgm:bulletEnabled val="1"/>
        </dgm:presLayoutVars>
      </dgm:prSet>
      <dgm:spPr/>
    </dgm:pt>
    <dgm:pt modelId="{BC1F6F94-86B2-47E3-A4F7-D6A0E1C27A14}" type="pres">
      <dgm:prSet presAssocID="{56A7DF3B-1E3B-4E65-AF53-8ABC2B490850}" presName="sibTrans" presStyleCnt="0"/>
      <dgm:spPr/>
    </dgm:pt>
    <dgm:pt modelId="{1AA28C46-EF4F-478D-8FDF-F1906CC7CB38}" type="pres">
      <dgm:prSet presAssocID="{09E512DB-8B96-4985-83D7-21C69EDBECD3}" presName="node" presStyleLbl="node1" presStyleIdx="2" presStyleCnt="6">
        <dgm:presLayoutVars>
          <dgm:bulletEnabled val="1"/>
        </dgm:presLayoutVars>
      </dgm:prSet>
      <dgm:spPr/>
    </dgm:pt>
    <dgm:pt modelId="{F65D89BF-FD23-46A6-B2EB-2585E34237BB}" type="pres">
      <dgm:prSet presAssocID="{856D74DD-E304-4EC7-BD73-7F281620F83A}" presName="sibTrans" presStyleCnt="0"/>
      <dgm:spPr/>
    </dgm:pt>
    <dgm:pt modelId="{A1DAD7EF-B251-47F0-8C53-93B29ECDFB58}" type="pres">
      <dgm:prSet presAssocID="{38BFE8D5-0B68-4A75-91DF-447C1E079A90}" presName="node" presStyleLbl="node1" presStyleIdx="3" presStyleCnt="6">
        <dgm:presLayoutVars>
          <dgm:bulletEnabled val="1"/>
        </dgm:presLayoutVars>
      </dgm:prSet>
      <dgm:spPr/>
    </dgm:pt>
    <dgm:pt modelId="{022BED4D-00E7-4550-9BF2-8E1714588FB1}" type="pres">
      <dgm:prSet presAssocID="{C9305862-DBF4-4E86-8FF5-E73BBDA1D42D}" presName="sibTrans" presStyleCnt="0"/>
      <dgm:spPr/>
    </dgm:pt>
    <dgm:pt modelId="{33017929-2E69-4240-B5D1-1BB33F4EF83D}" type="pres">
      <dgm:prSet presAssocID="{5EE917C9-D5B4-49D1-888D-C4B6F548FB6B}" presName="node" presStyleLbl="node1" presStyleIdx="4" presStyleCnt="6">
        <dgm:presLayoutVars>
          <dgm:bulletEnabled val="1"/>
        </dgm:presLayoutVars>
      </dgm:prSet>
      <dgm:spPr/>
    </dgm:pt>
    <dgm:pt modelId="{A499E45A-75FD-45F6-B915-7B2BE592A861}" type="pres">
      <dgm:prSet presAssocID="{F9660206-0C7E-4D67-A090-C0520D8F3C4C}" presName="sibTrans" presStyleCnt="0"/>
      <dgm:spPr/>
    </dgm:pt>
    <dgm:pt modelId="{176F9EB2-D795-496B-8562-17C8CF80EA5F}" type="pres">
      <dgm:prSet presAssocID="{7270A8E8-DBE9-4A12-878F-DAEC9362961B}" presName="node" presStyleLbl="node1" presStyleIdx="5" presStyleCnt="6">
        <dgm:presLayoutVars>
          <dgm:bulletEnabled val="1"/>
        </dgm:presLayoutVars>
      </dgm:prSet>
      <dgm:spPr/>
    </dgm:pt>
  </dgm:ptLst>
  <dgm:cxnLst>
    <dgm:cxn modelId="{55BCBC0C-E1B0-476E-91A2-1A3301BF6DD9}" type="presOf" srcId="{5EE917C9-D5B4-49D1-888D-C4B6F548FB6B}" destId="{33017929-2E69-4240-B5D1-1BB33F4EF83D}" srcOrd="0" destOrd="0" presId="urn:microsoft.com/office/officeart/2005/8/layout/default"/>
    <dgm:cxn modelId="{F7066814-A8A4-4C87-85D0-88ED94CDA1DC}" type="presOf" srcId="{38BFE8D5-0B68-4A75-91DF-447C1E079A90}" destId="{A1DAD7EF-B251-47F0-8C53-93B29ECDFB58}" srcOrd="0" destOrd="0" presId="urn:microsoft.com/office/officeart/2005/8/layout/default"/>
    <dgm:cxn modelId="{912D9C1E-179D-4A44-96B3-741A00294674}" srcId="{4DA0E057-EF37-422C-A5BE-B3175E7B137B}" destId="{5EE917C9-D5B4-49D1-888D-C4B6F548FB6B}" srcOrd="4" destOrd="0" parTransId="{251C84FD-7059-4CAE-BCC1-ADCE0ECB70BA}" sibTransId="{F9660206-0C7E-4D67-A090-C0520D8F3C4C}"/>
    <dgm:cxn modelId="{3547FE29-89F3-4DE6-A1C0-F592C8141B64}" type="presOf" srcId="{09E512DB-8B96-4985-83D7-21C69EDBECD3}" destId="{1AA28C46-EF4F-478D-8FDF-F1906CC7CB38}" srcOrd="0" destOrd="0" presId="urn:microsoft.com/office/officeart/2005/8/layout/default"/>
    <dgm:cxn modelId="{78D85162-2D15-48C6-ABE2-446DB4101BC5}" srcId="{4DA0E057-EF37-422C-A5BE-B3175E7B137B}" destId="{A2D1EE22-644D-44DC-BE5A-04E3476771D0}" srcOrd="1" destOrd="0" parTransId="{ADE062E2-F2D0-45FC-B388-0344B5337ED6}" sibTransId="{56A7DF3B-1E3B-4E65-AF53-8ABC2B490850}"/>
    <dgm:cxn modelId="{283C0665-EB62-4DC0-B453-221B1A684F92}" type="presOf" srcId="{4DA0E057-EF37-422C-A5BE-B3175E7B137B}" destId="{5A5AE8E7-32CE-41B4-A6BA-9C31028CDB20}" srcOrd="0" destOrd="0" presId="urn:microsoft.com/office/officeart/2005/8/layout/default"/>
    <dgm:cxn modelId="{194FBE69-EAB3-4989-ADAF-74DED0A055BE}" type="presOf" srcId="{720B998B-E89B-44FE-A94D-981CECD815BF}" destId="{B53D704B-5A34-4D1B-AD7A-C90EAAD207F1}" srcOrd="0" destOrd="1" presId="urn:microsoft.com/office/officeart/2005/8/layout/default"/>
    <dgm:cxn modelId="{847C014D-67DC-4C04-A865-9D9A5AE132E6}" type="presOf" srcId="{63D4245B-0E1D-49E4-B47A-EE558451E9B1}" destId="{B53D704B-5A34-4D1B-AD7A-C90EAAD207F1}" srcOrd="0" destOrd="0" presId="urn:microsoft.com/office/officeart/2005/8/layout/default"/>
    <dgm:cxn modelId="{9001A174-6109-45F0-A561-FCCEC06CF72A}" srcId="{4DA0E057-EF37-422C-A5BE-B3175E7B137B}" destId="{38BFE8D5-0B68-4A75-91DF-447C1E079A90}" srcOrd="3" destOrd="0" parTransId="{C4497DAA-57E3-4E01-A4E5-2E6CF90AFA26}" sibTransId="{C9305862-DBF4-4E86-8FF5-E73BBDA1D42D}"/>
    <dgm:cxn modelId="{BAA4535A-D571-40DA-99E6-E41DF8AB7EFF}" srcId="{09E512DB-8B96-4985-83D7-21C69EDBECD3}" destId="{11E1A7AD-BC9A-48E0-AA70-DF6341BBCF21}" srcOrd="0" destOrd="0" parTransId="{72EACB03-E6EE-4A16-818B-D85C158372EA}" sibTransId="{25066E4E-E9EE-478B-893D-35AB241CF0CA}"/>
    <dgm:cxn modelId="{5205A47D-1B12-466D-A026-FB587F0B07C4}" srcId="{4DA0E057-EF37-422C-A5BE-B3175E7B137B}" destId="{63D4245B-0E1D-49E4-B47A-EE558451E9B1}" srcOrd="0" destOrd="0" parTransId="{53239FD4-8A63-4289-A557-44119F5F0833}" sibTransId="{C6162DD6-BC0C-4CC3-82F4-66BA7F9D80A6}"/>
    <dgm:cxn modelId="{F7532D7E-676A-4EF8-94FA-8BD9567E0F1F}" type="presOf" srcId="{E9CF6546-686F-42F3-8160-6B0FA98248C4}" destId="{A1DAD7EF-B251-47F0-8C53-93B29ECDFB58}" srcOrd="0" destOrd="1" presId="urn:microsoft.com/office/officeart/2005/8/layout/default"/>
    <dgm:cxn modelId="{ACBD337F-FE6F-43B9-BD2A-0AF6CF55C009}" type="presOf" srcId="{7270A8E8-DBE9-4A12-878F-DAEC9362961B}" destId="{176F9EB2-D795-496B-8562-17C8CF80EA5F}" srcOrd="0" destOrd="0" presId="urn:microsoft.com/office/officeart/2005/8/layout/default"/>
    <dgm:cxn modelId="{182CFD82-C5A8-44E2-93B7-67AA9075BCBD}" type="presOf" srcId="{11E1A7AD-BC9A-48E0-AA70-DF6341BBCF21}" destId="{1AA28C46-EF4F-478D-8FDF-F1906CC7CB38}" srcOrd="0" destOrd="1" presId="urn:microsoft.com/office/officeart/2005/8/layout/default"/>
    <dgm:cxn modelId="{8E00EB9F-57E5-4E7D-BF11-37CE6076DDDE}" srcId="{5EE917C9-D5B4-49D1-888D-C4B6F548FB6B}" destId="{0133ACD4-7968-4587-A63B-71E2A48EA51E}" srcOrd="0" destOrd="0" parTransId="{9FA9E87C-18F8-41AC-991D-682FD63ED19F}" sibTransId="{318EB10F-2865-40CD-AD06-52FEF596E673}"/>
    <dgm:cxn modelId="{C09DF6A0-2D42-4C14-B656-420EF5F3B233}" type="presOf" srcId="{CFD260FB-CF73-4CD5-A707-9D0D6349E956}" destId="{FF66F772-8E46-4D8F-A637-4835BA84CC8B}" srcOrd="0" destOrd="1" presId="urn:microsoft.com/office/officeart/2005/8/layout/default"/>
    <dgm:cxn modelId="{7E80E8A8-6BE6-43A5-936E-8685F99A847B}" srcId="{63D4245B-0E1D-49E4-B47A-EE558451E9B1}" destId="{720B998B-E89B-44FE-A94D-981CECD815BF}" srcOrd="0" destOrd="0" parTransId="{529FB8B6-0385-4168-A3EE-BD177C31F347}" sibTransId="{D202468D-8B7E-45AB-BFCC-7AB74372BA93}"/>
    <dgm:cxn modelId="{5285C1A9-23A4-4DFF-92AA-9314FA4E266E}" srcId="{4DA0E057-EF37-422C-A5BE-B3175E7B137B}" destId="{7270A8E8-DBE9-4A12-878F-DAEC9362961B}" srcOrd="5" destOrd="0" parTransId="{DCEB7714-B3C9-4D50-A958-A4AB35CAD891}" sibTransId="{D1D71E63-6917-4CE6-ACAD-BE295384ADD1}"/>
    <dgm:cxn modelId="{9F78E0AA-BDB7-46F6-9150-40DCCD78F661}" type="presOf" srcId="{A2D1EE22-644D-44DC-BE5A-04E3476771D0}" destId="{FF66F772-8E46-4D8F-A637-4835BA84CC8B}" srcOrd="0" destOrd="0" presId="urn:microsoft.com/office/officeart/2005/8/layout/default"/>
    <dgm:cxn modelId="{594FD2B8-8197-42A0-AB92-97C72113415D}" srcId="{38BFE8D5-0B68-4A75-91DF-447C1E079A90}" destId="{E9CF6546-686F-42F3-8160-6B0FA98248C4}" srcOrd="0" destOrd="0" parTransId="{C1FC8FE9-8B55-4384-96F6-DC4B4EF84FC6}" sibTransId="{8E0763BA-6A02-407C-A553-82FC3F58D558}"/>
    <dgm:cxn modelId="{7C570FBA-046B-4FA7-BF07-7963DA3DF25A}" type="presOf" srcId="{0133ACD4-7968-4587-A63B-71E2A48EA51E}" destId="{33017929-2E69-4240-B5D1-1BB33F4EF83D}" srcOrd="0" destOrd="1" presId="urn:microsoft.com/office/officeart/2005/8/layout/default"/>
    <dgm:cxn modelId="{0F7C0DCC-8007-406D-9F8F-D4D5587123C0}" type="presOf" srcId="{DB322104-9F61-4182-AC42-D883547326A9}" destId="{176F9EB2-D795-496B-8562-17C8CF80EA5F}" srcOrd="0" destOrd="1" presId="urn:microsoft.com/office/officeart/2005/8/layout/default"/>
    <dgm:cxn modelId="{814B06D5-6FFC-4A4C-BF78-3492BED09390}" srcId="{7270A8E8-DBE9-4A12-878F-DAEC9362961B}" destId="{DB322104-9F61-4182-AC42-D883547326A9}" srcOrd="0" destOrd="0" parTransId="{EC91B48E-5525-46BB-A43A-8AC048E63790}" sibTransId="{C287E840-BD87-4EC1-A41F-17692411DC9B}"/>
    <dgm:cxn modelId="{176549D5-AED9-4071-A12C-03FE3C2A6600}" srcId="{4DA0E057-EF37-422C-A5BE-B3175E7B137B}" destId="{09E512DB-8B96-4985-83D7-21C69EDBECD3}" srcOrd="2" destOrd="0" parTransId="{67FD5A97-9D73-4601-9147-9219634B3AE4}" sibTransId="{856D74DD-E304-4EC7-BD73-7F281620F83A}"/>
    <dgm:cxn modelId="{269DF3E8-11AB-4F1D-A38A-B56EA6A57BAE}" type="presOf" srcId="{120811A5-5C40-4213-9056-23692C012E52}" destId="{176F9EB2-D795-496B-8562-17C8CF80EA5F}" srcOrd="0" destOrd="2" presId="urn:microsoft.com/office/officeart/2005/8/layout/default"/>
    <dgm:cxn modelId="{6A9122EB-4576-4988-9CEF-3C037DED0DCB}" srcId="{7270A8E8-DBE9-4A12-878F-DAEC9362961B}" destId="{120811A5-5C40-4213-9056-23692C012E52}" srcOrd="1" destOrd="0" parTransId="{5CC4B262-D81C-4427-9136-3E605E25197C}" sibTransId="{88D9B0AB-2D13-4E49-813F-6C2D4D3FE871}"/>
    <dgm:cxn modelId="{69D0DFFF-A5F3-4278-BCDD-ED7E856F3268}" srcId="{A2D1EE22-644D-44DC-BE5A-04E3476771D0}" destId="{CFD260FB-CF73-4CD5-A707-9D0D6349E956}" srcOrd="0" destOrd="0" parTransId="{A05BEE00-FF1C-4390-83E8-09D2C8721AEB}" sibTransId="{C06BFD68-0F74-463F-91AC-B4D606D6C5D5}"/>
    <dgm:cxn modelId="{B78051B6-AE93-4D16-AA91-0D097B7945BD}" type="presParOf" srcId="{5A5AE8E7-32CE-41B4-A6BA-9C31028CDB20}" destId="{B53D704B-5A34-4D1B-AD7A-C90EAAD207F1}" srcOrd="0" destOrd="0" presId="urn:microsoft.com/office/officeart/2005/8/layout/default"/>
    <dgm:cxn modelId="{FCDFBC84-6D24-40E3-9639-C8546C09B4D5}" type="presParOf" srcId="{5A5AE8E7-32CE-41B4-A6BA-9C31028CDB20}" destId="{152F10F3-D65E-4037-997C-002B873686FA}" srcOrd="1" destOrd="0" presId="urn:microsoft.com/office/officeart/2005/8/layout/default"/>
    <dgm:cxn modelId="{41F1C3F9-53F7-43EA-9982-F1FD18CBA583}" type="presParOf" srcId="{5A5AE8E7-32CE-41B4-A6BA-9C31028CDB20}" destId="{FF66F772-8E46-4D8F-A637-4835BA84CC8B}" srcOrd="2" destOrd="0" presId="urn:microsoft.com/office/officeart/2005/8/layout/default"/>
    <dgm:cxn modelId="{95314BA1-C338-4514-BF62-CB31AD328C9F}" type="presParOf" srcId="{5A5AE8E7-32CE-41B4-A6BA-9C31028CDB20}" destId="{BC1F6F94-86B2-47E3-A4F7-D6A0E1C27A14}" srcOrd="3" destOrd="0" presId="urn:microsoft.com/office/officeart/2005/8/layout/default"/>
    <dgm:cxn modelId="{9A51ADC0-3C6B-4F8A-A9CF-75F4936E2903}" type="presParOf" srcId="{5A5AE8E7-32CE-41B4-A6BA-9C31028CDB20}" destId="{1AA28C46-EF4F-478D-8FDF-F1906CC7CB38}" srcOrd="4" destOrd="0" presId="urn:microsoft.com/office/officeart/2005/8/layout/default"/>
    <dgm:cxn modelId="{B4EA34DA-2E11-4AED-B071-525B1F1E7085}" type="presParOf" srcId="{5A5AE8E7-32CE-41B4-A6BA-9C31028CDB20}" destId="{F65D89BF-FD23-46A6-B2EB-2585E34237BB}" srcOrd="5" destOrd="0" presId="urn:microsoft.com/office/officeart/2005/8/layout/default"/>
    <dgm:cxn modelId="{7052652F-9AC4-4BC2-B7D6-9306A266A4C6}" type="presParOf" srcId="{5A5AE8E7-32CE-41B4-A6BA-9C31028CDB20}" destId="{A1DAD7EF-B251-47F0-8C53-93B29ECDFB58}" srcOrd="6" destOrd="0" presId="urn:microsoft.com/office/officeart/2005/8/layout/default"/>
    <dgm:cxn modelId="{416BE59A-A6FE-4AEE-B878-459CF6D04335}" type="presParOf" srcId="{5A5AE8E7-32CE-41B4-A6BA-9C31028CDB20}" destId="{022BED4D-00E7-4550-9BF2-8E1714588FB1}" srcOrd="7" destOrd="0" presId="urn:microsoft.com/office/officeart/2005/8/layout/default"/>
    <dgm:cxn modelId="{9AF95CFE-8325-4CD1-9EED-FC1B67747BFB}" type="presParOf" srcId="{5A5AE8E7-32CE-41B4-A6BA-9C31028CDB20}" destId="{33017929-2E69-4240-B5D1-1BB33F4EF83D}" srcOrd="8" destOrd="0" presId="urn:microsoft.com/office/officeart/2005/8/layout/default"/>
    <dgm:cxn modelId="{24605252-3867-4568-BA59-836BAFFFD5B5}" type="presParOf" srcId="{5A5AE8E7-32CE-41B4-A6BA-9C31028CDB20}" destId="{A499E45A-75FD-45F6-B915-7B2BE592A861}" srcOrd="9" destOrd="0" presId="urn:microsoft.com/office/officeart/2005/8/layout/default"/>
    <dgm:cxn modelId="{68F8E722-3210-4387-8AF9-2418E09E2512}" type="presParOf" srcId="{5A5AE8E7-32CE-41B4-A6BA-9C31028CDB20}" destId="{176F9EB2-D795-496B-8562-17C8CF80EA5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D9426-1DA1-4CB2-88A2-3266B58B77A0}">
      <dsp:nvSpPr>
        <dsp:cNvPr id="0" name=""/>
        <dsp:cNvSpPr/>
      </dsp:nvSpPr>
      <dsp:spPr>
        <a:xfrm>
          <a:off x="1967034" y="612368"/>
          <a:ext cx="4193930" cy="4193930"/>
        </a:xfrm>
        <a:prstGeom prst="blockArc">
          <a:avLst>
            <a:gd name="adj1" fmla="val 12600000"/>
            <a:gd name="adj2" fmla="val 162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367891-6B86-49E9-BE33-BB33FB3E6E0C}">
      <dsp:nvSpPr>
        <dsp:cNvPr id="0" name=""/>
        <dsp:cNvSpPr/>
      </dsp:nvSpPr>
      <dsp:spPr>
        <a:xfrm>
          <a:off x="1967034" y="612368"/>
          <a:ext cx="4193930" cy="4193930"/>
        </a:xfrm>
        <a:prstGeom prst="blockArc">
          <a:avLst>
            <a:gd name="adj1" fmla="val 9000000"/>
            <a:gd name="adj2" fmla="val 126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F05D3-3A42-40F7-A9D7-C626649671F0}">
      <dsp:nvSpPr>
        <dsp:cNvPr id="0" name=""/>
        <dsp:cNvSpPr/>
      </dsp:nvSpPr>
      <dsp:spPr>
        <a:xfrm>
          <a:off x="1967034" y="612368"/>
          <a:ext cx="4193930" cy="4193930"/>
        </a:xfrm>
        <a:prstGeom prst="blockArc">
          <a:avLst>
            <a:gd name="adj1" fmla="val 5400000"/>
            <a:gd name="adj2" fmla="val 90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BE8907-1DA1-43A5-A1C6-88D8CFE004C9}">
      <dsp:nvSpPr>
        <dsp:cNvPr id="0" name=""/>
        <dsp:cNvSpPr/>
      </dsp:nvSpPr>
      <dsp:spPr>
        <a:xfrm>
          <a:off x="1967034" y="612368"/>
          <a:ext cx="4193930" cy="4193930"/>
        </a:xfrm>
        <a:prstGeom prst="blockArc">
          <a:avLst>
            <a:gd name="adj1" fmla="val 1800000"/>
            <a:gd name="adj2" fmla="val 54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9DA48-C145-476A-9FD4-DF23CFB7561C}">
      <dsp:nvSpPr>
        <dsp:cNvPr id="0" name=""/>
        <dsp:cNvSpPr/>
      </dsp:nvSpPr>
      <dsp:spPr>
        <a:xfrm>
          <a:off x="1967034" y="612368"/>
          <a:ext cx="4193930" cy="4193930"/>
        </a:xfrm>
        <a:prstGeom prst="blockArc">
          <a:avLst>
            <a:gd name="adj1" fmla="val 19800000"/>
            <a:gd name="adj2" fmla="val 18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E2CCC2-54D2-4E53-A0B9-C598F9808E99}">
      <dsp:nvSpPr>
        <dsp:cNvPr id="0" name=""/>
        <dsp:cNvSpPr/>
      </dsp:nvSpPr>
      <dsp:spPr>
        <a:xfrm>
          <a:off x="1967034" y="612368"/>
          <a:ext cx="4193930" cy="4193930"/>
        </a:xfrm>
        <a:prstGeom prst="blockArc">
          <a:avLst>
            <a:gd name="adj1" fmla="val 16200000"/>
            <a:gd name="adj2" fmla="val 19800000"/>
            <a:gd name="adj3" fmla="val 452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427CA7-AABD-4186-9813-5971D89D2B48}">
      <dsp:nvSpPr>
        <dsp:cNvPr id="0" name=""/>
        <dsp:cNvSpPr/>
      </dsp:nvSpPr>
      <dsp:spPr>
        <a:xfrm>
          <a:off x="3123406" y="1768739"/>
          <a:ext cx="1881187" cy="18811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数据挖掘</a:t>
          </a:r>
        </a:p>
      </dsp:txBody>
      <dsp:txXfrm>
        <a:off x="3398899" y="2044232"/>
        <a:ext cx="1330201" cy="1330201"/>
      </dsp:txXfrm>
    </dsp:sp>
    <dsp:sp modelId="{18D0C723-9F27-400E-AA21-3DA04F28D755}">
      <dsp:nvSpPr>
        <dsp:cNvPr id="0" name=""/>
        <dsp:cNvSpPr/>
      </dsp:nvSpPr>
      <dsp:spPr>
        <a:xfrm>
          <a:off x="3405584" y="1358"/>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数据库系统</a:t>
          </a:r>
        </a:p>
      </dsp:txBody>
      <dsp:txXfrm>
        <a:off x="3598429" y="194203"/>
        <a:ext cx="931141" cy="931141"/>
      </dsp:txXfrm>
    </dsp:sp>
    <dsp:sp modelId="{0791B2FE-23E4-4DEC-95C7-795927BC3675}">
      <dsp:nvSpPr>
        <dsp:cNvPr id="0" name=""/>
        <dsp:cNvSpPr/>
      </dsp:nvSpPr>
      <dsp:spPr>
        <a:xfrm>
          <a:off x="5180554" y="1026138"/>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统计学</a:t>
          </a:r>
        </a:p>
      </dsp:txBody>
      <dsp:txXfrm>
        <a:off x="5373399" y="1218983"/>
        <a:ext cx="931141" cy="931141"/>
      </dsp:txXfrm>
    </dsp:sp>
    <dsp:sp modelId="{253A67AF-C687-4B96-A7DA-49E14A1ACE8A}">
      <dsp:nvSpPr>
        <dsp:cNvPr id="0" name=""/>
        <dsp:cNvSpPr/>
      </dsp:nvSpPr>
      <dsp:spPr>
        <a:xfrm>
          <a:off x="5180554" y="3075697"/>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机器学习</a:t>
          </a:r>
        </a:p>
      </dsp:txBody>
      <dsp:txXfrm>
        <a:off x="5373399" y="3268542"/>
        <a:ext cx="931141" cy="931141"/>
      </dsp:txXfrm>
    </dsp:sp>
    <dsp:sp modelId="{A4DCBF19-0C6A-4D67-B07F-93E07F6940F9}">
      <dsp:nvSpPr>
        <dsp:cNvPr id="0" name=""/>
        <dsp:cNvSpPr/>
      </dsp:nvSpPr>
      <dsp:spPr>
        <a:xfrm>
          <a:off x="3405584" y="4100477"/>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高性能计算</a:t>
          </a:r>
        </a:p>
      </dsp:txBody>
      <dsp:txXfrm>
        <a:off x="3598429" y="4293322"/>
        <a:ext cx="931141" cy="931141"/>
      </dsp:txXfrm>
    </dsp:sp>
    <dsp:sp modelId="{12A3B73B-E641-43FE-A529-EA78BD904FE5}">
      <dsp:nvSpPr>
        <dsp:cNvPr id="0" name=""/>
        <dsp:cNvSpPr/>
      </dsp:nvSpPr>
      <dsp:spPr>
        <a:xfrm>
          <a:off x="1630613" y="3075697"/>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数据可视化</a:t>
          </a:r>
        </a:p>
      </dsp:txBody>
      <dsp:txXfrm>
        <a:off x="1823458" y="3268542"/>
        <a:ext cx="931141" cy="931141"/>
      </dsp:txXfrm>
    </dsp:sp>
    <dsp:sp modelId="{6E9094A3-60D1-4B43-805D-E54039993692}">
      <dsp:nvSpPr>
        <dsp:cNvPr id="0" name=""/>
        <dsp:cNvSpPr/>
      </dsp:nvSpPr>
      <dsp:spPr>
        <a:xfrm>
          <a:off x="1630613" y="1026138"/>
          <a:ext cx="1316831" cy="13168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其他学科</a:t>
          </a:r>
        </a:p>
      </dsp:txBody>
      <dsp:txXfrm>
        <a:off x="1823458" y="1218983"/>
        <a:ext cx="931141" cy="9311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0E07D-9D79-453D-B092-B2767643E9A3}">
      <dsp:nvSpPr>
        <dsp:cNvPr id="0" name=""/>
        <dsp:cNvSpPr/>
      </dsp:nvSpPr>
      <dsp:spPr>
        <a:xfrm>
          <a:off x="0" y="17832"/>
          <a:ext cx="2864184"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典型预测方法</a:t>
          </a:r>
        </a:p>
      </dsp:txBody>
      <dsp:txXfrm>
        <a:off x="0" y="17832"/>
        <a:ext cx="2864184" cy="633600"/>
      </dsp:txXfrm>
    </dsp:sp>
    <dsp:sp modelId="{0A3BCD6E-8F5F-45DF-B392-25B6BB4287BE}">
      <dsp:nvSpPr>
        <dsp:cNvPr id="0" name=""/>
        <dsp:cNvSpPr/>
      </dsp:nvSpPr>
      <dsp:spPr>
        <a:xfrm>
          <a:off x="0" y="651432"/>
          <a:ext cx="2864184" cy="17513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线性回归</a:t>
          </a:r>
        </a:p>
        <a:p>
          <a:pPr marL="228600" lvl="1" indent="-228600" algn="l" defTabSz="977900">
            <a:lnSpc>
              <a:spcPct val="90000"/>
            </a:lnSpc>
            <a:spcBef>
              <a:spcPct val="0"/>
            </a:spcBef>
            <a:spcAft>
              <a:spcPct val="15000"/>
            </a:spcAft>
            <a:buChar char="•"/>
          </a:pPr>
          <a:r>
            <a:rPr lang="zh-CN" altLang="en-US" sz="2200" kern="1200" dirty="0"/>
            <a:t>多元回归</a:t>
          </a:r>
        </a:p>
        <a:p>
          <a:pPr marL="228600" lvl="1" indent="-228600" algn="l" defTabSz="977900">
            <a:lnSpc>
              <a:spcPct val="90000"/>
            </a:lnSpc>
            <a:spcBef>
              <a:spcPct val="0"/>
            </a:spcBef>
            <a:spcAft>
              <a:spcPct val="15000"/>
            </a:spcAft>
            <a:buChar char="•"/>
          </a:pPr>
          <a:r>
            <a:rPr lang="zh-CN" altLang="en-US" sz="2200" kern="1200" dirty="0"/>
            <a:t>非线性回归</a:t>
          </a:r>
        </a:p>
      </dsp:txBody>
      <dsp:txXfrm>
        <a:off x="0" y="651432"/>
        <a:ext cx="2864184" cy="1751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0E07D-9D79-453D-B092-B2767643E9A3}">
      <dsp:nvSpPr>
        <dsp:cNvPr id="0" name=""/>
        <dsp:cNvSpPr/>
      </dsp:nvSpPr>
      <dsp:spPr>
        <a:xfrm>
          <a:off x="0" y="53646"/>
          <a:ext cx="2864184"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应用</a:t>
          </a:r>
        </a:p>
      </dsp:txBody>
      <dsp:txXfrm>
        <a:off x="0" y="53646"/>
        <a:ext cx="2864184" cy="547200"/>
      </dsp:txXfrm>
    </dsp:sp>
    <dsp:sp modelId="{0A3BCD6E-8F5F-45DF-B392-25B6BB4287BE}">
      <dsp:nvSpPr>
        <dsp:cNvPr id="0" name=""/>
        <dsp:cNvSpPr/>
      </dsp:nvSpPr>
      <dsp:spPr>
        <a:xfrm>
          <a:off x="0" y="600846"/>
          <a:ext cx="2864184" cy="23991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发现数据分布</a:t>
          </a:r>
        </a:p>
        <a:p>
          <a:pPr marL="171450" lvl="1" indent="-171450" algn="l" defTabSz="844550">
            <a:lnSpc>
              <a:spcPct val="90000"/>
            </a:lnSpc>
            <a:spcBef>
              <a:spcPct val="0"/>
            </a:spcBef>
            <a:spcAft>
              <a:spcPct val="15000"/>
            </a:spcAft>
            <a:buChar char="•"/>
          </a:pPr>
          <a:r>
            <a:rPr lang="zh-CN" altLang="en-US" sz="1900" kern="1200" dirty="0"/>
            <a:t>模式识别</a:t>
          </a:r>
        </a:p>
        <a:p>
          <a:pPr marL="171450" lvl="1" indent="-171450" algn="l" defTabSz="844550">
            <a:lnSpc>
              <a:spcPct val="90000"/>
            </a:lnSpc>
            <a:spcBef>
              <a:spcPct val="0"/>
            </a:spcBef>
            <a:spcAft>
              <a:spcPct val="15000"/>
            </a:spcAft>
            <a:buChar char="•"/>
          </a:pPr>
          <a:r>
            <a:rPr lang="zh-CN" altLang="en-US" sz="1900" kern="1200" dirty="0"/>
            <a:t>文档聚类</a:t>
          </a:r>
        </a:p>
        <a:p>
          <a:pPr marL="171450" lvl="1" indent="-171450" algn="l" defTabSz="844550">
            <a:lnSpc>
              <a:spcPct val="90000"/>
            </a:lnSpc>
            <a:spcBef>
              <a:spcPct val="0"/>
            </a:spcBef>
            <a:spcAft>
              <a:spcPct val="15000"/>
            </a:spcAft>
            <a:buChar char="•"/>
          </a:pPr>
          <a:r>
            <a:rPr lang="zh-CN" altLang="en-US" sz="1900" kern="1200" dirty="0"/>
            <a:t>空间数据分析</a:t>
          </a:r>
        </a:p>
        <a:p>
          <a:pPr marL="171450" lvl="1" indent="-171450" algn="l" defTabSz="844550">
            <a:lnSpc>
              <a:spcPct val="90000"/>
            </a:lnSpc>
            <a:spcBef>
              <a:spcPct val="0"/>
            </a:spcBef>
            <a:spcAft>
              <a:spcPct val="15000"/>
            </a:spcAft>
            <a:buChar char="•"/>
          </a:pPr>
          <a:r>
            <a:rPr lang="zh-CN" altLang="en-US" sz="1900" kern="1200" dirty="0"/>
            <a:t>市场研究</a:t>
          </a:r>
        </a:p>
      </dsp:txBody>
      <dsp:txXfrm>
        <a:off x="0" y="600846"/>
        <a:ext cx="2864184" cy="2399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1A0D1-0703-44FE-AE69-A0E40F743983}">
      <dsp:nvSpPr>
        <dsp:cNvPr id="0" name=""/>
        <dsp:cNvSpPr/>
      </dsp:nvSpPr>
      <dsp:spPr>
        <a:xfrm>
          <a:off x="0" y="29452"/>
          <a:ext cx="2785312"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关系数据库</a:t>
          </a:r>
        </a:p>
      </dsp:txBody>
      <dsp:txXfrm>
        <a:off x="45406" y="74858"/>
        <a:ext cx="2694500" cy="839338"/>
      </dsp:txXfrm>
    </dsp:sp>
    <dsp:sp modelId="{A3B215DC-BD53-414B-B15F-8195D7FEE06E}">
      <dsp:nvSpPr>
        <dsp:cNvPr id="0" name=""/>
        <dsp:cNvSpPr/>
      </dsp:nvSpPr>
      <dsp:spPr>
        <a:xfrm>
          <a:off x="0" y="1046002"/>
          <a:ext cx="2785312"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数据仓库</a:t>
          </a:r>
        </a:p>
      </dsp:txBody>
      <dsp:txXfrm>
        <a:off x="45406" y="1091408"/>
        <a:ext cx="2694500" cy="839338"/>
      </dsp:txXfrm>
    </dsp:sp>
    <dsp:sp modelId="{06CA5EEE-30AB-4E54-9511-B828AA935AE9}">
      <dsp:nvSpPr>
        <dsp:cNvPr id="0" name=""/>
        <dsp:cNvSpPr/>
      </dsp:nvSpPr>
      <dsp:spPr>
        <a:xfrm>
          <a:off x="0" y="2062553"/>
          <a:ext cx="2785312"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事务数据库</a:t>
          </a:r>
        </a:p>
      </dsp:txBody>
      <dsp:txXfrm>
        <a:off x="45406" y="2107959"/>
        <a:ext cx="2694500" cy="8393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CA94C-BB6C-44CA-9BAB-C4BE2D06717B}">
      <dsp:nvSpPr>
        <dsp:cNvPr id="0" name=""/>
        <dsp:cNvSpPr/>
      </dsp:nvSpPr>
      <dsp:spPr>
        <a:xfrm>
          <a:off x="0" y="11831"/>
          <a:ext cx="4736431" cy="10231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zh-CN" altLang="en-US" sz="3300" kern="1200" dirty="0"/>
            <a:t>高级数据库和信息库</a:t>
          </a:r>
        </a:p>
      </dsp:txBody>
      <dsp:txXfrm>
        <a:off x="49947" y="61778"/>
        <a:ext cx="4636537" cy="923271"/>
      </dsp:txXfrm>
    </dsp:sp>
    <dsp:sp modelId="{BCFC6E6D-90AA-4801-93EA-6A29CAC65B80}">
      <dsp:nvSpPr>
        <dsp:cNvPr id="0" name=""/>
        <dsp:cNvSpPr/>
      </dsp:nvSpPr>
      <dsp:spPr>
        <a:xfrm>
          <a:off x="0" y="1034996"/>
          <a:ext cx="4736431" cy="437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2"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zh-CN" altLang="en-US" sz="2600" kern="1200" dirty="0"/>
            <a:t>面向对象数据库</a:t>
          </a:r>
        </a:p>
        <a:p>
          <a:pPr marL="228600" lvl="1" indent="-228600" algn="l" defTabSz="1155700">
            <a:lnSpc>
              <a:spcPct val="90000"/>
            </a:lnSpc>
            <a:spcBef>
              <a:spcPct val="0"/>
            </a:spcBef>
            <a:spcAft>
              <a:spcPct val="20000"/>
            </a:spcAft>
            <a:buChar char="•"/>
          </a:pPr>
          <a:r>
            <a:rPr lang="zh-CN" altLang="en-US" sz="2600" kern="1200" dirty="0"/>
            <a:t>空间和时态数据库</a:t>
          </a:r>
        </a:p>
        <a:p>
          <a:pPr marL="228600" lvl="1" indent="-228600" algn="l" defTabSz="1155700">
            <a:lnSpc>
              <a:spcPct val="90000"/>
            </a:lnSpc>
            <a:spcBef>
              <a:spcPct val="0"/>
            </a:spcBef>
            <a:spcAft>
              <a:spcPct val="20000"/>
            </a:spcAft>
            <a:buChar char="•"/>
          </a:pPr>
          <a:r>
            <a:rPr lang="zh-CN" altLang="en-US" sz="2600" kern="1200" dirty="0"/>
            <a:t>时序数据</a:t>
          </a:r>
        </a:p>
        <a:p>
          <a:pPr marL="228600" lvl="1" indent="-228600" algn="l" defTabSz="1155700">
            <a:lnSpc>
              <a:spcPct val="90000"/>
            </a:lnSpc>
            <a:spcBef>
              <a:spcPct val="0"/>
            </a:spcBef>
            <a:spcAft>
              <a:spcPct val="20000"/>
            </a:spcAft>
            <a:buChar char="•"/>
          </a:pPr>
          <a:r>
            <a:rPr lang="zh-CN" altLang="en-US" sz="2600" kern="1200" dirty="0"/>
            <a:t>流数据</a:t>
          </a:r>
        </a:p>
        <a:p>
          <a:pPr marL="228600" lvl="1" indent="-228600" algn="l" defTabSz="1155700">
            <a:lnSpc>
              <a:spcPct val="90000"/>
            </a:lnSpc>
            <a:spcBef>
              <a:spcPct val="0"/>
            </a:spcBef>
            <a:spcAft>
              <a:spcPct val="20000"/>
            </a:spcAft>
            <a:buChar char="•"/>
          </a:pPr>
          <a:r>
            <a:rPr lang="zh-CN" altLang="en-US" sz="2600" kern="1200" dirty="0"/>
            <a:t>多媒体数据库</a:t>
          </a:r>
        </a:p>
        <a:p>
          <a:pPr marL="228600" lvl="1" indent="-228600" algn="l" defTabSz="1155700">
            <a:lnSpc>
              <a:spcPct val="90000"/>
            </a:lnSpc>
            <a:spcBef>
              <a:spcPct val="0"/>
            </a:spcBef>
            <a:spcAft>
              <a:spcPct val="20000"/>
            </a:spcAft>
            <a:buChar char="•"/>
          </a:pPr>
          <a:r>
            <a:rPr lang="zh-CN" altLang="en-US" sz="2600" kern="1200" dirty="0"/>
            <a:t>异种数据库</a:t>
          </a:r>
        </a:p>
        <a:p>
          <a:pPr marL="228600" lvl="1" indent="-228600" algn="l" defTabSz="1155700">
            <a:lnSpc>
              <a:spcPct val="90000"/>
            </a:lnSpc>
            <a:spcBef>
              <a:spcPct val="0"/>
            </a:spcBef>
            <a:spcAft>
              <a:spcPct val="20000"/>
            </a:spcAft>
            <a:buChar char="•"/>
          </a:pPr>
          <a:r>
            <a:rPr lang="zh-CN" altLang="en-US" sz="2600" kern="1200"/>
            <a:t>文本数据库</a:t>
          </a:r>
          <a:endParaRPr lang="zh-CN" altLang="en-US" sz="2600" kern="1200" dirty="0"/>
        </a:p>
      </dsp:txBody>
      <dsp:txXfrm>
        <a:off x="0" y="1034996"/>
        <a:ext cx="4736431" cy="4371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477F2-4FA1-40DC-A5D5-2FC81029BC24}">
      <dsp:nvSpPr>
        <dsp:cNvPr id="0" name=""/>
        <dsp:cNvSpPr/>
      </dsp:nvSpPr>
      <dsp:spPr>
        <a:xfrm>
          <a:off x="0" y="486047"/>
          <a:ext cx="9157369" cy="144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0714" tIns="416560" rIns="710714"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构造模型（函数）来描述和区分各种类别或概念，用于未来的预测</a:t>
          </a:r>
        </a:p>
        <a:p>
          <a:pPr marL="228600" lvl="1" indent="-228600" algn="l" defTabSz="889000">
            <a:lnSpc>
              <a:spcPct val="90000"/>
            </a:lnSpc>
            <a:spcBef>
              <a:spcPct val="0"/>
            </a:spcBef>
            <a:spcAft>
              <a:spcPct val="15000"/>
            </a:spcAft>
            <a:buChar char="•"/>
          </a:pPr>
          <a:r>
            <a:rPr lang="zh-CN" altLang="en-US" sz="2000" kern="1200" dirty="0"/>
            <a:t>决策树、分类规则、神经网络</a:t>
          </a:r>
        </a:p>
      </dsp:txBody>
      <dsp:txXfrm>
        <a:off x="0" y="486047"/>
        <a:ext cx="9157369" cy="1449000"/>
      </dsp:txXfrm>
    </dsp:sp>
    <dsp:sp modelId="{0D447512-664A-4E1A-80BC-ADEE1ACC088E}">
      <dsp:nvSpPr>
        <dsp:cNvPr id="0" name=""/>
        <dsp:cNvSpPr/>
      </dsp:nvSpPr>
      <dsp:spPr>
        <a:xfrm>
          <a:off x="457868" y="190847"/>
          <a:ext cx="6410158"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289" tIns="0" rIns="24228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分类</a:t>
          </a:r>
          <a:r>
            <a:rPr lang="en-US" altLang="zh-CN" sz="2000" kern="1200" dirty="0"/>
            <a:t>(Classification)</a:t>
          </a:r>
          <a:endParaRPr lang="zh-CN" altLang="en-US" sz="2000" kern="1200" dirty="0"/>
        </a:p>
      </dsp:txBody>
      <dsp:txXfrm>
        <a:off x="486689" y="219668"/>
        <a:ext cx="6352516" cy="532758"/>
      </dsp:txXfrm>
    </dsp:sp>
    <dsp:sp modelId="{3A4E2B68-84A0-47D5-A001-D02812BC6193}">
      <dsp:nvSpPr>
        <dsp:cNvPr id="0" name=""/>
        <dsp:cNvSpPr/>
      </dsp:nvSpPr>
      <dsp:spPr>
        <a:xfrm>
          <a:off x="0" y="2338248"/>
          <a:ext cx="9157369" cy="135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0714" tIns="416560" rIns="710714"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确定两个或两个以上变量之间相互依赖的定量关系的一种统计分析方法</a:t>
          </a:r>
        </a:p>
      </dsp:txBody>
      <dsp:txXfrm>
        <a:off x="0" y="2338248"/>
        <a:ext cx="9157369" cy="1354500"/>
      </dsp:txXfrm>
    </dsp:sp>
    <dsp:sp modelId="{38849E62-3C1B-4937-9C28-0689165AEEE3}">
      <dsp:nvSpPr>
        <dsp:cNvPr id="0" name=""/>
        <dsp:cNvSpPr/>
      </dsp:nvSpPr>
      <dsp:spPr>
        <a:xfrm>
          <a:off x="457868" y="2043048"/>
          <a:ext cx="6410158"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289" tIns="0" rIns="24228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回归分析</a:t>
          </a:r>
          <a:r>
            <a:rPr lang="en-US" altLang="zh-CN" sz="2000" kern="1200" dirty="0"/>
            <a:t>(Regression)</a:t>
          </a:r>
          <a:endParaRPr lang="zh-CN" altLang="en-US" sz="2000" kern="1200" dirty="0"/>
        </a:p>
      </dsp:txBody>
      <dsp:txXfrm>
        <a:off x="486689" y="2071869"/>
        <a:ext cx="6352516" cy="532758"/>
      </dsp:txXfrm>
    </dsp:sp>
    <dsp:sp modelId="{5F86F670-6238-424D-838A-08CD40851ABC}">
      <dsp:nvSpPr>
        <dsp:cNvPr id="0" name=""/>
        <dsp:cNvSpPr/>
      </dsp:nvSpPr>
      <dsp:spPr>
        <a:xfrm>
          <a:off x="0" y="4095948"/>
          <a:ext cx="915736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424B82-9D50-435E-B94E-E80208D7E607}">
      <dsp:nvSpPr>
        <dsp:cNvPr id="0" name=""/>
        <dsp:cNvSpPr/>
      </dsp:nvSpPr>
      <dsp:spPr>
        <a:xfrm>
          <a:off x="457868" y="3800748"/>
          <a:ext cx="6410158"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289" tIns="0" rIns="24228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概率估计</a:t>
          </a:r>
          <a:r>
            <a:rPr lang="en-US" altLang="zh-CN" sz="2000" kern="1200" dirty="0"/>
            <a:t>(Probability Estimation)</a:t>
          </a:r>
          <a:endParaRPr lang="zh-CN" altLang="en-US" sz="2000" kern="1200" dirty="0"/>
        </a:p>
      </dsp:txBody>
      <dsp:txXfrm>
        <a:off x="486689" y="3829569"/>
        <a:ext cx="6352516"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477F2-4FA1-40DC-A5D5-2FC81029BC24}">
      <dsp:nvSpPr>
        <dsp:cNvPr id="0" name=""/>
        <dsp:cNvSpPr/>
      </dsp:nvSpPr>
      <dsp:spPr>
        <a:xfrm>
          <a:off x="0" y="1019253"/>
          <a:ext cx="6751053" cy="2034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3957" tIns="354076" rIns="523957"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类的标签未知</a:t>
          </a:r>
          <a:r>
            <a:rPr lang="en-US" altLang="en-US" sz="1700" kern="1200" dirty="0"/>
            <a:t>: </a:t>
          </a:r>
          <a:r>
            <a:rPr lang="zh-CN" altLang="en-US" sz="1700" kern="1200" dirty="0"/>
            <a:t>对数据分组来形成新的类</a:t>
          </a:r>
          <a:r>
            <a:rPr lang="en-US" altLang="en-US" sz="1700" kern="1200" dirty="0"/>
            <a:t>,</a:t>
          </a:r>
          <a:endParaRPr lang="zh-CN" altLang="en-US" sz="1700" kern="1200" dirty="0"/>
        </a:p>
        <a:p>
          <a:pPr marL="342900" lvl="2" indent="-171450" algn="l" defTabSz="755650">
            <a:lnSpc>
              <a:spcPct val="90000"/>
            </a:lnSpc>
            <a:spcBef>
              <a:spcPct val="0"/>
            </a:spcBef>
            <a:spcAft>
              <a:spcPct val="15000"/>
            </a:spcAft>
            <a:buChar char="•"/>
          </a:pPr>
          <a:r>
            <a:rPr lang="zh-CN" altLang="en-US" sz="1700" kern="1200" dirty="0"/>
            <a:t>例如：对房子聚类来发现分布模式</a:t>
          </a:r>
        </a:p>
        <a:p>
          <a:pPr marL="171450" lvl="1" indent="-171450" algn="l" defTabSz="755650">
            <a:lnSpc>
              <a:spcPct val="90000"/>
            </a:lnSpc>
            <a:spcBef>
              <a:spcPct val="0"/>
            </a:spcBef>
            <a:spcAft>
              <a:spcPct val="15000"/>
            </a:spcAft>
            <a:buChar char="•"/>
          </a:pPr>
          <a:r>
            <a:rPr lang="zh-CN" altLang="en-US" sz="1700" kern="1200" dirty="0"/>
            <a:t>把类内的相似性最大化 </a:t>
          </a:r>
          <a:r>
            <a:rPr lang="en-US" altLang="en-US" sz="1700" kern="1200" dirty="0"/>
            <a:t>&amp; </a:t>
          </a:r>
          <a:r>
            <a:rPr lang="zh-CN" altLang="en-US" sz="1700" kern="1200" dirty="0"/>
            <a:t>类间的相似性最小化</a:t>
          </a:r>
        </a:p>
        <a:p>
          <a:pPr marL="171450" lvl="1" indent="-171450" algn="l" defTabSz="755650">
            <a:lnSpc>
              <a:spcPct val="90000"/>
            </a:lnSpc>
            <a:spcBef>
              <a:spcPct val="0"/>
            </a:spcBef>
            <a:spcAft>
              <a:spcPct val="15000"/>
            </a:spcAft>
            <a:buChar char="•"/>
          </a:pPr>
          <a:r>
            <a:rPr lang="zh-CN" altLang="en-US" sz="1700" kern="1200" dirty="0"/>
            <a:t>奇异点检测</a:t>
          </a:r>
        </a:p>
      </dsp:txBody>
      <dsp:txXfrm>
        <a:off x="0" y="1019253"/>
        <a:ext cx="6751053" cy="2034900"/>
      </dsp:txXfrm>
    </dsp:sp>
    <dsp:sp modelId="{0D447512-664A-4E1A-80BC-ADEE1ACC088E}">
      <dsp:nvSpPr>
        <dsp:cNvPr id="0" name=""/>
        <dsp:cNvSpPr/>
      </dsp:nvSpPr>
      <dsp:spPr>
        <a:xfrm>
          <a:off x="337552" y="768333"/>
          <a:ext cx="472573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622" tIns="0" rIns="178622"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聚类</a:t>
          </a:r>
          <a:r>
            <a:rPr lang="en-US" altLang="zh-CN" sz="1700" kern="1200" dirty="0"/>
            <a:t>(Clustering)</a:t>
          </a:r>
          <a:endParaRPr lang="zh-CN" altLang="en-US" sz="1700" kern="1200" dirty="0"/>
        </a:p>
      </dsp:txBody>
      <dsp:txXfrm>
        <a:off x="362050" y="792831"/>
        <a:ext cx="4676741" cy="452844"/>
      </dsp:txXfrm>
    </dsp:sp>
    <dsp:sp modelId="{3A4E2B68-84A0-47D5-A001-D02812BC6193}">
      <dsp:nvSpPr>
        <dsp:cNvPr id="0" name=""/>
        <dsp:cNvSpPr/>
      </dsp:nvSpPr>
      <dsp:spPr>
        <a:xfrm>
          <a:off x="0" y="3396873"/>
          <a:ext cx="6751053"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3957" tIns="354076" rIns="523957"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尿布和啤酒</a:t>
          </a:r>
          <a:r>
            <a:rPr lang="en-US" altLang="zh-CN" sz="1700" kern="1200" dirty="0"/>
            <a:t>[0.5%,75%]</a:t>
          </a:r>
          <a:endParaRPr lang="zh-CN" altLang="en-US" sz="1700" kern="1200" dirty="0"/>
        </a:p>
      </dsp:txBody>
      <dsp:txXfrm>
        <a:off x="0" y="3396873"/>
        <a:ext cx="6751053" cy="830025"/>
      </dsp:txXfrm>
    </dsp:sp>
    <dsp:sp modelId="{38849E62-3C1B-4937-9C28-0689165AEEE3}">
      <dsp:nvSpPr>
        <dsp:cNvPr id="0" name=""/>
        <dsp:cNvSpPr/>
      </dsp:nvSpPr>
      <dsp:spPr>
        <a:xfrm>
          <a:off x="337552" y="3145953"/>
          <a:ext cx="472573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622" tIns="0" rIns="178622"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关联发现</a:t>
          </a:r>
          <a:r>
            <a:rPr lang="en-US" altLang="zh-CN" sz="1700" kern="1200" dirty="0"/>
            <a:t>(Association Detection)</a:t>
          </a:r>
          <a:endParaRPr lang="zh-CN" altLang="en-US" sz="1700" kern="1200" dirty="0"/>
        </a:p>
      </dsp:txBody>
      <dsp:txXfrm>
        <a:off x="362050" y="3170451"/>
        <a:ext cx="4676741" cy="452844"/>
      </dsp:txXfrm>
    </dsp:sp>
    <dsp:sp modelId="{5F86F670-6238-424D-838A-08CD40851ABC}">
      <dsp:nvSpPr>
        <dsp:cNvPr id="0" name=""/>
        <dsp:cNvSpPr/>
      </dsp:nvSpPr>
      <dsp:spPr>
        <a:xfrm>
          <a:off x="0" y="4569618"/>
          <a:ext cx="675105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424B82-9D50-435E-B94E-E80208D7E607}">
      <dsp:nvSpPr>
        <dsp:cNvPr id="0" name=""/>
        <dsp:cNvSpPr/>
      </dsp:nvSpPr>
      <dsp:spPr>
        <a:xfrm>
          <a:off x="337552" y="4318698"/>
          <a:ext cx="472573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622" tIns="0" rIns="178622"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总结 </a:t>
          </a:r>
          <a:r>
            <a:rPr lang="en-US" altLang="zh-CN" sz="1700" kern="1200" dirty="0"/>
            <a:t>(Summarization)</a:t>
          </a:r>
          <a:endParaRPr lang="zh-CN" altLang="en-US" sz="1700" kern="1200" dirty="0"/>
        </a:p>
      </dsp:txBody>
      <dsp:txXfrm>
        <a:off x="362050" y="4343196"/>
        <a:ext cx="4676741" cy="452844"/>
      </dsp:txXfrm>
    </dsp:sp>
    <dsp:sp modelId="{385248AF-FDB9-477F-BC26-9423B5B40AB3}">
      <dsp:nvSpPr>
        <dsp:cNvPr id="0" name=""/>
        <dsp:cNvSpPr/>
      </dsp:nvSpPr>
      <dsp:spPr>
        <a:xfrm>
          <a:off x="0" y="5340739"/>
          <a:ext cx="675105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E44F99-8F96-4A93-9B9F-4B8C378CE706}">
      <dsp:nvSpPr>
        <dsp:cNvPr id="0" name=""/>
        <dsp:cNvSpPr/>
      </dsp:nvSpPr>
      <dsp:spPr>
        <a:xfrm>
          <a:off x="337552" y="5089819"/>
          <a:ext cx="472573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622" tIns="0" rIns="178622"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趋势和偏差检测</a:t>
          </a:r>
          <a:r>
            <a:rPr lang="en-US" altLang="zh-CN" sz="1700" kern="1200" dirty="0"/>
            <a:t>(Trend and deviation detection)</a:t>
          </a:r>
          <a:endParaRPr lang="zh-CN" altLang="en-US" sz="1700" kern="1200" dirty="0"/>
        </a:p>
      </dsp:txBody>
      <dsp:txXfrm>
        <a:off x="362050" y="5114317"/>
        <a:ext cx="4676741"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11812-B55C-4A3E-8069-6562D8505C37}">
      <dsp:nvSpPr>
        <dsp:cNvPr id="0" name=""/>
        <dsp:cNvSpPr/>
      </dsp:nvSpPr>
      <dsp:spPr>
        <a:xfrm>
          <a:off x="288920" y="2064"/>
          <a:ext cx="1833865" cy="1100319"/>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商业理解</a:t>
          </a:r>
        </a:p>
      </dsp:txBody>
      <dsp:txXfrm>
        <a:off x="288920" y="2064"/>
        <a:ext cx="1833865" cy="1100319"/>
      </dsp:txXfrm>
    </dsp:sp>
    <dsp:sp modelId="{9BCA3B66-58E6-455A-8CF8-61DDA11CD989}">
      <dsp:nvSpPr>
        <dsp:cNvPr id="0" name=""/>
        <dsp:cNvSpPr/>
      </dsp:nvSpPr>
      <dsp:spPr>
        <a:xfrm>
          <a:off x="2306172" y="2064"/>
          <a:ext cx="1833865" cy="1100319"/>
        </a:xfrm>
        <a:prstGeom prst="rect">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数据理解</a:t>
          </a:r>
        </a:p>
      </dsp:txBody>
      <dsp:txXfrm>
        <a:off x="2306172" y="2064"/>
        <a:ext cx="1833865" cy="1100319"/>
      </dsp:txXfrm>
    </dsp:sp>
    <dsp:sp modelId="{8737B030-B565-4CE9-B0EF-667E77286274}">
      <dsp:nvSpPr>
        <dsp:cNvPr id="0" name=""/>
        <dsp:cNvSpPr/>
      </dsp:nvSpPr>
      <dsp:spPr>
        <a:xfrm>
          <a:off x="288920" y="1285769"/>
          <a:ext cx="1833865" cy="1100319"/>
        </a:xfrm>
        <a:prstGeom prst="rect">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数据准备</a:t>
          </a:r>
        </a:p>
      </dsp:txBody>
      <dsp:txXfrm>
        <a:off x="288920" y="1285769"/>
        <a:ext cx="1833865" cy="1100319"/>
      </dsp:txXfrm>
    </dsp:sp>
    <dsp:sp modelId="{42B51C7A-3553-46BA-8C86-6FC637077733}">
      <dsp:nvSpPr>
        <dsp:cNvPr id="0" name=""/>
        <dsp:cNvSpPr/>
      </dsp:nvSpPr>
      <dsp:spPr>
        <a:xfrm>
          <a:off x="2306172" y="1285769"/>
          <a:ext cx="1833865" cy="1100319"/>
        </a:xfrm>
        <a:prstGeom prst="rect">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建立模型</a:t>
          </a:r>
        </a:p>
      </dsp:txBody>
      <dsp:txXfrm>
        <a:off x="2306172" y="1285769"/>
        <a:ext cx="1833865" cy="1100319"/>
      </dsp:txXfrm>
    </dsp:sp>
    <dsp:sp modelId="{29B53A53-E10E-4861-9AE2-77C387C43263}">
      <dsp:nvSpPr>
        <dsp:cNvPr id="0" name=""/>
        <dsp:cNvSpPr/>
      </dsp:nvSpPr>
      <dsp:spPr>
        <a:xfrm>
          <a:off x="288920" y="2569475"/>
          <a:ext cx="1833865" cy="1100319"/>
        </a:xfrm>
        <a:prstGeom prst="rect">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模型评估</a:t>
          </a:r>
        </a:p>
      </dsp:txBody>
      <dsp:txXfrm>
        <a:off x="288920" y="2569475"/>
        <a:ext cx="1833865" cy="1100319"/>
      </dsp:txXfrm>
    </dsp:sp>
    <dsp:sp modelId="{34C3B161-CE6D-4C91-BEB4-DD0D53E298D4}">
      <dsp:nvSpPr>
        <dsp:cNvPr id="0" name=""/>
        <dsp:cNvSpPr/>
      </dsp:nvSpPr>
      <dsp:spPr>
        <a:xfrm>
          <a:off x="2306172" y="2569475"/>
          <a:ext cx="1833865" cy="1100319"/>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模型发布</a:t>
          </a:r>
        </a:p>
      </dsp:txBody>
      <dsp:txXfrm>
        <a:off x="2306172" y="2569475"/>
        <a:ext cx="1833865" cy="11003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D6A5D-0CD4-41D0-AE39-F29A8DBFEFDD}">
      <dsp:nvSpPr>
        <dsp:cNvPr id="0" name=""/>
        <dsp:cNvSpPr/>
      </dsp:nvSpPr>
      <dsp:spPr>
        <a:xfrm>
          <a:off x="54" y="245236"/>
          <a:ext cx="5186459"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分类</a:t>
          </a:r>
        </a:p>
      </dsp:txBody>
      <dsp:txXfrm>
        <a:off x="54" y="245236"/>
        <a:ext cx="5186459" cy="604800"/>
      </dsp:txXfrm>
    </dsp:sp>
    <dsp:sp modelId="{B99A3E72-3BF6-4FB6-B996-4C081A81F0DE}">
      <dsp:nvSpPr>
        <dsp:cNvPr id="0" name=""/>
        <dsp:cNvSpPr/>
      </dsp:nvSpPr>
      <dsp:spPr>
        <a:xfrm>
          <a:off x="54" y="850036"/>
          <a:ext cx="5186459" cy="16140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预测分类标号（或离散值）</a:t>
          </a:r>
        </a:p>
        <a:p>
          <a:pPr marL="228600" lvl="1" indent="-228600" algn="l" defTabSz="933450">
            <a:lnSpc>
              <a:spcPct val="90000"/>
            </a:lnSpc>
            <a:spcBef>
              <a:spcPct val="0"/>
            </a:spcBef>
            <a:spcAft>
              <a:spcPct val="15000"/>
            </a:spcAft>
            <a:buChar char="•"/>
          </a:pPr>
          <a:r>
            <a:rPr lang="zh-CN" altLang="en-US" sz="2100" kern="1200" dirty="0"/>
            <a:t>根据训练数据集和类标号属性，构建模型来分类现有数据，并用来分类新数据</a:t>
          </a:r>
        </a:p>
      </dsp:txBody>
      <dsp:txXfrm>
        <a:off x="54" y="850036"/>
        <a:ext cx="5186459" cy="1614060"/>
      </dsp:txXfrm>
    </dsp:sp>
    <dsp:sp modelId="{AE4AC633-B16A-492F-A231-2907A044A868}">
      <dsp:nvSpPr>
        <dsp:cNvPr id="0" name=""/>
        <dsp:cNvSpPr/>
      </dsp:nvSpPr>
      <dsp:spPr>
        <a:xfrm>
          <a:off x="5912617" y="245236"/>
          <a:ext cx="5186459"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预测</a:t>
          </a:r>
        </a:p>
      </dsp:txBody>
      <dsp:txXfrm>
        <a:off x="5912617" y="245236"/>
        <a:ext cx="5186459" cy="604800"/>
      </dsp:txXfrm>
    </dsp:sp>
    <dsp:sp modelId="{4250630A-0FAA-42AD-A9A7-06728B382BEB}">
      <dsp:nvSpPr>
        <dsp:cNvPr id="0" name=""/>
        <dsp:cNvSpPr/>
      </dsp:nvSpPr>
      <dsp:spPr>
        <a:xfrm>
          <a:off x="5912617" y="850036"/>
          <a:ext cx="5186459" cy="16140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建立连续函数值模型</a:t>
          </a:r>
        </a:p>
        <a:p>
          <a:pPr marL="228600" lvl="1" indent="-228600" algn="l" defTabSz="933450">
            <a:lnSpc>
              <a:spcPct val="90000"/>
            </a:lnSpc>
            <a:spcBef>
              <a:spcPct val="0"/>
            </a:spcBef>
            <a:spcAft>
              <a:spcPct val="15000"/>
            </a:spcAft>
            <a:buChar char="•"/>
          </a:pPr>
          <a:r>
            <a:rPr lang="zh-CN" altLang="en-US" sz="2100" kern="1200" dirty="0"/>
            <a:t>例如预测空缺值</a:t>
          </a:r>
        </a:p>
      </dsp:txBody>
      <dsp:txXfrm>
        <a:off x="5912617" y="850036"/>
        <a:ext cx="5186459" cy="16140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A57E9-6799-4F35-B1EF-05D210F37D22}">
      <dsp:nvSpPr>
        <dsp:cNvPr id="0" name=""/>
        <dsp:cNvSpPr/>
      </dsp:nvSpPr>
      <dsp:spPr>
        <a:xfrm>
          <a:off x="0" y="29202"/>
          <a:ext cx="3122195" cy="604800"/>
        </a:xfrm>
        <a:prstGeom prst="rect">
          <a:avLst/>
        </a:prstGeom>
        <a:solidFill>
          <a:schemeClr val="accent5">
            <a:shade val="80000"/>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典型应用</a:t>
          </a:r>
        </a:p>
      </dsp:txBody>
      <dsp:txXfrm>
        <a:off x="0" y="29202"/>
        <a:ext cx="3122195" cy="604800"/>
      </dsp:txXfrm>
    </dsp:sp>
    <dsp:sp modelId="{C0519A03-A6E6-423A-9F30-70B8920528D0}">
      <dsp:nvSpPr>
        <dsp:cNvPr id="0" name=""/>
        <dsp:cNvSpPr/>
      </dsp:nvSpPr>
      <dsp:spPr>
        <a:xfrm>
          <a:off x="0" y="634002"/>
          <a:ext cx="3122195" cy="21905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信誉证实</a:t>
          </a:r>
        </a:p>
        <a:p>
          <a:pPr marL="228600" lvl="1" indent="-228600" algn="l" defTabSz="933450">
            <a:lnSpc>
              <a:spcPct val="90000"/>
            </a:lnSpc>
            <a:spcBef>
              <a:spcPct val="0"/>
            </a:spcBef>
            <a:spcAft>
              <a:spcPct val="15000"/>
            </a:spcAft>
            <a:buChar char="•"/>
          </a:pPr>
          <a:r>
            <a:rPr lang="zh-CN" altLang="en-US" sz="2100" kern="1200" dirty="0"/>
            <a:t>目标市场</a:t>
          </a:r>
        </a:p>
        <a:p>
          <a:pPr marL="228600" lvl="1" indent="-228600" algn="l" defTabSz="933450">
            <a:lnSpc>
              <a:spcPct val="90000"/>
            </a:lnSpc>
            <a:spcBef>
              <a:spcPct val="0"/>
            </a:spcBef>
            <a:spcAft>
              <a:spcPct val="15000"/>
            </a:spcAft>
            <a:buChar char="•"/>
          </a:pPr>
          <a:r>
            <a:rPr lang="zh-CN" altLang="en-US" sz="2100" kern="1200" dirty="0"/>
            <a:t>医疗诊断</a:t>
          </a:r>
        </a:p>
        <a:p>
          <a:pPr marL="228600" lvl="1" indent="-228600" algn="l" defTabSz="933450">
            <a:lnSpc>
              <a:spcPct val="90000"/>
            </a:lnSpc>
            <a:spcBef>
              <a:spcPct val="0"/>
            </a:spcBef>
            <a:spcAft>
              <a:spcPct val="15000"/>
            </a:spcAft>
            <a:buChar char="•"/>
          </a:pPr>
          <a:r>
            <a:rPr lang="zh-CN" altLang="en-US" sz="2100" kern="1200" dirty="0"/>
            <a:t>性能预测</a:t>
          </a:r>
        </a:p>
      </dsp:txBody>
      <dsp:txXfrm>
        <a:off x="0" y="634002"/>
        <a:ext cx="3122195" cy="21905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704B-5A34-4D1B-AD7A-C90EAAD207F1}">
      <dsp:nvSpPr>
        <dsp:cNvPr id="0" name=""/>
        <dsp:cNvSpPr/>
      </dsp:nvSpPr>
      <dsp:spPr>
        <a:xfrm>
          <a:off x="0" y="670837"/>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决策树</a:t>
          </a:r>
        </a:p>
        <a:p>
          <a:pPr marL="228600" lvl="1" indent="-228600" algn="l" defTabSz="1111250">
            <a:lnSpc>
              <a:spcPct val="90000"/>
            </a:lnSpc>
            <a:spcBef>
              <a:spcPct val="0"/>
            </a:spcBef>
            <a:spcAft>
              <a:spcPct val="15000"/>
            </a:spcAft>
            <a:buChar char="•"/>
          </a:pPr>
          <a:r>
            <a:rPr lang="en-US" altLang="zh-CN" sz="2500" kern="1200" dirty="0"/>
            <a:t>Decision Tree</a:t>
          </a:r>
          <a:endParaRPr lang="zh-CN" altLang="en-US" sz="2500" kern="1200" dirty="0"/>
        </a:p>
      </dsp:txBody>
      <dsp:txXfrm>
        <a:off x="0" y="670837"/>
        <a:ext cx="3136148" cy="1881689"/>
      </dsp:txXfrm>
    </dsp:sp>
    <dsp:sp modelId="{FF66F772-8E46-4D8F-A637-4835BA84CC8B}">
      <dsp:nvSpPr>
        <dsp:cNvPr id="0" name=""/>
        <dsp:cNvSpPr/>
      </dsp:nvSpPr>
      <dsp:spPr>
        <a:xfrm>
          <a:off x="3449763" y="670837"/>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神经网络</a:t>
          </a:r>
        </a:p>
        <a:p>
          <a:pPr marL="228600" lvl="1" indent="-228600" algn="l" defTabSz="1111250">
            <a:lnSpc>
              <a:spcPct val="90000"/>
            </a:lnSpc>
            <a:spcBef>
              <a:spcPct val="0"/>
            </a:spcBef>
            <a:spcAft>
              <a:spcPct val="15000"/>
            </a:spcAft>
            <a:buChar char="•"/>
          </a:pPr>
          <a:r>
            <a:rPr lang="en-US" altLang="zh-CN" sz="2500" kern="1200" dirty="0"/>
            <a:t>Neural Networks</a:t>
          </a:r>
          <a:endParaRPr lang="zh-CN" altLang="en-US" sz="2500" kern="1200" dirty="0"/>
        </a:p>
      </dsp:txBody>
      <dsp:txXfrm>
        <a:off x="3449763" y="670837"/>
        <a:ext cx="3136148" cy="1881689"/>
      </dsp:txXfrm>
    </dsp:sp>
    <dsp:sp modelId="{1AA28C46-EF4F-478D-8FDF-F1906CC7CB38}">
      <dsp:nvSpPr>
        <dsp:cNvPr id="0" name=""/>
        <dsp:cNvSpPr/>
      </dsp:nvSpPr>
      <dsp:spPr>
        <a:xfrm>
          <a:off x="6899526" y="670837"/>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规则归纳</a:t>
          </a:r>
        </a:p>
        <a:p>
          <a:pPr marL="228600" lvl="1" indent="-228600" algn="l" defTabSz="1111250">
            <a:lnSpc>
              <a:spcPct val="90000"/>
            </a:lnSpc>
            <a:spcBef>
              <a:spcPct val="0"/>
            </a:spcBef>
            <a:spcAft>
              <a:spcPct val="15000"/>
            </a:spcAft>
            <a:buChar char="•"/>
          </a:pPr>
          <a:r>
            <a:rPr lang="en-US" altLang="zh-CN" sz="2500" kern="1200" dirty="0"/>
            <a:t>Rule Induction</a:t>
          </a:r>
          <a:endParaRPr lang="zh-CN" altLang="en-US" sz="2500" kern="1200" dirty="0"/>
        </a:p>
      </dsp:txBody>
      <dsp:txXfrm>
        <a:off x="6899526" y="670837"/>
        <a:ext cx="3136148" cy="1881689"/>
      </dsp:txXfrm>
    </dsp:sp>
    <dsp:sp modelId="{A1DAD7EF-B251-47F0-8C53-93B29ECDFB58}">
      <dsp:nvSpPr>
        <dsp:cNvPr id="0" name=""/>
        <dsp:cNvSpPr/>
      </dsp:nvSpPr>
      <dsp:spPr>
        <a:xfrm>
          <a:off x="0" y="2866140"/>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支持向量机</a:t>
          </a:r>
        </a:p>
        <a:p>
          <a:pPr marL="228600" lvl="1" indent="-228600" algn="l" defTabSz="1111250">
            <a:lnSpc>
              <a:spcPct val="90000"/>
            </a:lnSpc>
            <a:spcBef>
              <a:spcPct val="0"/>
            </a:spcBef>
            <a:spcAft>
              <a:spcPct val="15000"/>
            </a:spcAft>
            <a:buChar char="•"/>
          </a:pPr>
          <a:r>
            <a:rPr lang="en-US" altLang="zh-CN" sz="2500" kern="1200" dirty="0"/>
            <a:t>Support Vector Machine</a:t>
          </a:r>
          <a:endParaRPr lang="zh-CN" altLang="en-US" sz="2500" kern="1200" dirty="0"/>
        </a:p>
      </dsp:txBody>
      <dsp:txXfrm>
        <a:off x="0" y="2866140"/>
        <a:ext cx="3136148" cy="1881689"/>
      </dsp:txXfrm>
    </dsp:sp>
    <dsp:sp modelId="{33017929-2E69-4240-B5D1-1BB33F4EF83D}">
      <dsp:nvSpPr>
        <dsp:cNvPr id="0" name=""/>
        <dsp:cNvSpPr/>
      </dsp:nvSpPr>
      <dsp:spPr>
        <a:xfrm>
          <a:off x="3449763" y="2866140"/>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zh-CN" altLang="en-US" sz="3200" kern="1200" dirty="0"/>
            <a:t>贝叶斯学习</a:t>
          </a:r>
        </a:p>
        <a:p>
          <a:pPr marL="228600" lvl="1" indent="-228600" algn="l" defTabSz="1111250">
            <a:lnSpc>
              <a:spcPct val="90000"/>
            </a:lnSpc>
            <a:spcBef>
              <a:spcPct val="0"/>
            </a:spcBef>
            <a:spcAft>
              <a:spcPct val="15000"/>
            </a:spcAft>
            <a:buChar char="•"/>
          </a:pPr>
          <a:r>
            <a:rPr lang="en-US" altLang="zh-CN" sz="2500" kern="1200" dirty="0"/>
            <a:t>Bayesian Learning</a:t>
          </a:r>
          <a:endParaRPr lang="zh-CN" altLang="en-US" sz="2500" kern="1200" dirty="0"/>
        </a:p>
      </dsp:txBody>
      <dsp:txXfrm>
        <a:off x="3449763" y="2866140"/>
        <a:ext cx="3136148" cy="1881689"/>
      </dsp:txXfrm>
    </dsp:sp>
    <dsp:sp modelId="{176F9EB2-D795-496B-8562-17C8CF80EA5F}">
      <dsp:nvSpPr>
        <dsp:cNvPr id="0" name=""/>
        <dsp:cNvSpPr/>
      </dsp:nvSpPr>
      <dsp:spPr>
        <a:xfrm>
          <a:off x="6899526" y="2866140"/>
          <a:ext cx="3136148" cy="18816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altLang="zh-CN" sz="3200" kern="1200" dirty="0"/>
            <a:t>Ensemble</a:t>
          </a:r>
          <a:r>
            <a:rPr lang="zh-CN" altLang="en-US" sz="3200" kern="1200" dirty="0"/>
            <a:t>方法</a:t>
          </a:r>
        </a:p>
        <a:p>
          <a:pPr marL="228600" lvl="1" indent="-228600" algn="l" defTabSz="1111250">
            <a:lnSpc>
              <a:spcPct val="90000"/>
            </a:lnSpc>
            <a:spcBef>
              <a:spcPct val="0"/>
            </a:spcBef>
            <a:spcAft>
              <a:spcPct val="15000"/>
            </a:spcAft>
            <a:buChar char="•"/>
          </a:pPr>
          <a:r>
            <a:rPr lang="en-US" altLang="zh-CN" sz="2500" kern="1200" dirty="0"/>
            <a:t>AdaBoost</a:t>
          </a:r>
          <a:endParaRPr lang="zh-CN" altLang="en-US" sz="2500" kern="1200" dirty="0"/>
        </a:p>
        <a:p>
          <a:pPr marL="228600" lvl="1" indent="-228600" algn="l" defTabSz="1111250">
            <a:lnSpc>
              <a:spcPct val="90000"/>
            </a:lnSpc>
            <a:spcBef>
              <a:spcPct val="0"/>
            </a:spcBef>
            <a:spcAft>
              <a:spcPct val="15000"/>
            </a:spcAft>
            <a:buChar char="•"/>
          </a:pPr>
          <a:r>
            <a:rPr lang="en-US" altLang="zh-CN" sz="2500" kern="1200" dirty="0"/>
            <a:t>Bagging</a:t>
          </a:r>
          <a:endParaRPr lang="zh-CN" altLang="en-US" sz="2500" kern="1200" dirty="0"/>
        </a:p>
      </dsp:txBody>
      <dsp:txXfrm>
        <a:off x="6899526" y="2866140"/>
        <a:ext cx="3136148" cy="188168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2020/12/22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2020/12/22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3747204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57" r:id="rId32"/>
    <p:sldLayoutId id="2147483731" r:id="rId33"/>
    <p:sldLayoutId id="2147483699" r:id="rId34"/>
    <p:sldLayoutId id="2147483732" r:id="rId35"/>
    <p:sldLayoutId id="2147483739" r:id="rId36"/>
    <p:sldLayoutId id="2147483740" r:id="rId37"/>
    <p:sldLayoutId id="2147483700" r:id="rId38"/>
    <p:sldLayoutId id="2147483741" r:id="rId39"/>
    <p:sldLayoutId id="2147483742" r:id="rId40"/>
    <p:sldLayoutId id="2147483696" r:id="rId41"/>
    <p:sldLayoutId id="2147483743" r:id="rId42"/>
    <p:sldLayoutId id="2147483744" r:id="rId43"/>
    <p:sldLayoutId id="2147483745" r:id="rId44"/>
    <p:sldLayoutId id="2147483705" r:id="rId45"/>
    <p:sldLayoutId id="2147483746" r:id="rId46"/>
    <p:sldLayoutId id="2147483687" r:id="rId47"/>
    <p:sldLayoutId id="2147483719" r:id="rId48"/>
    <p:sldLayoutId id="2147483720" r:id="rId49"/>
    <p:sldLayoutId id="2147483718" r:id="rId50"/>
    <p:sldLayoutId id="2147483721" r:id="rId51"/>
    <p:sldLayoutId id="2147483716" r:id="rId52"/>
    <p:sldLayoutId id="2147483722" r:id="rId53"/>
    <p:sldLayoutId id="2147483723" r:id="rId54"/>
    <p:sldLayoutId id="2147483753" r:id="rId55"/>
    <p:sldLayoutId id="2147483754" r:id="rId56"/>
    <p:sldLayoutId id="2147483755" r:id="rId57"/>
    <p:sldLayoutId id="2147483756" r:id="rId58"/>
    <p:sldLayoutId id="2147483725" r:id="rId59"/>
    <p:sldLayoutId id="2147483726" r:id="rId60"/>
    <p:sldLayoutId id="2147483675" r:id="rId61"/>
    <p:sldLayoutId id="2147483677" r:id="rId62"/>
    <p:sldLayoutId id="2147483729" r:id="rId63"/>
    <p:sldLayoutId id="2147483747" r:id="rId64"/>
    <p:sldLayoutId id="2147483728" r:id="rId65"/>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diagramLayout" Target="../diagrams/layout1.xml"/><Relationship Id="rId7" Type="http://schemas.openxmlformats.org/officeDocument/2006/relationships/image" Target="../media/image12.wmf"/><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5.xml"/><Relationship Id="rId7" Type="http://schemas.openxmlformats.org/officeDocument/2006/relationships/image" Target="../media/image17.jpeg"/><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png"/><Relationship Id="rId1" Type="http://schemas.openxmlformats.org/officeDocument/2006/relationships/slideLayout" Target="../slideLayouts/slideLayout3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1.xml"/><Relationship Id="rId1" Type="http://schemas.openxmlformats.org/officeDocument/2006/relationships/vmlDrawing" Target="../drawings/vmlDrawing2.vml"/><Relationship Id="rId4" Type="http://schemas.openxmlformats.org/officeDocument/2006/relationships/image" Target="../media/image29.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30.png"/><Relationship Id="rId2" Type="http://schemas.openxmlformats.org/officeDocument/2006/relationships/diagramData" Target="../diagrams/data7.xml"/><Relationship Id="rId1" Type="http://schemas.openxmlformats.org/officeDocument/2006/relationships/slideLayout" Target="../slideLayouts/slideLayout31.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slideLayout" Target="../slideLayouts/slideLayout31.xml"/><Relationship Id="rId1" Type="http://schemas.openxmlformats.org/officeDocument/2006/relationships/vmlDrawing" Target="../drawings/vmlDrawing3.vml"/><Relationship Id="rId6" Type="http://schemas.openxmlformats.org/officeDocument/2006/relationships/image" Target="../media/image33.wmf"/><Relationship Id="rId5" Type="http://schemas.openxmlformats.org/officeDocument/2006/relationships/image" Target="../media/image31.w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slideLayout" Target="../slideLayouts/slideLayout31.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31.xml"/><Relationship Id="rId1" Type="http://schemas.openxmlformats.org/officeDocument/2006/relationships/vmlDrawing" Target="../drawings/vmlDrawing5.vml"/><Relationship Id="rId6" Type="http://schemas.openxmlformats.org/officeDocument/2006/relationships/image" Target="../media/image44.emf"/><Relationship Id="rId5" Type="http://schemas.openxmlformats.org/officeDocument/2006/relationships/oleObject" Target="../embeddings/oleObject6.bin"/><Relationship Id="rId4" Type="http://schemas.openxmlformats.org/officeDocument/2006/relationships/image" Target="../media/image43.emf"/></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31.xml"/><Relationship Id="rId4" Type="http://schemas.openxmlformats.org/officeDocument/2006/relationships/image" Target="../media/image48.wmf"/></Relationships>
</file>

<file path=ppt/slides/_rels/slide5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数据挖掘过程的核心</a:t>
            </a:r>
          </a:p>
        </p:txBody>
      </p:sp>
      <p:grpSp>
        <p:nvGrpSpPr>
          <p:cNvPr id="5" name="组合 4">
            <a:extLst>
              <a:ext uri="{FF2B5EF4-FFF2-40B4-BE49-F238E27FC236}">
                <a16:creationId xmlns:a16="http://schemas.microsoft.com/office/drawing/2014/main" id="{9F08CAD1-C636-4CFA-8D6B-4548D0EC4B64}"/>
              </a:ext>
            </a:extLst>
          </p:cNvPr>
          <p:cNvGrpSpPr/>
          <p:nvPr/>
        </p:nvGrpSpPr>
        <p:grpSpPr>
          <a:xfrm>
            <a:off x="469232" y="727754"/>
            <a:ext cx="11168846" cy="5038169"/>
            <a:chOff x="350793" y="53861"/>
            <a:chExt cx="7869106" cy="5038169"/>
          </a:xfrm>
        </p:grpSpPr>
        <p:sp>
          <p:nvSpPr>
            <p:cNvPr id="7" name="圆柱形 35">
              <a:extLst>
                <a:ext uri="{FF2B5EF4-FFF2-40B4-BE49-F238E27FC236}">
                  <a16:creationId xmlns:a16="http://schemas.microsoft.com/office/drawing/2014/main" id="{EE0931A2-254A-4CAE-9B3A-836B0B571DD1}"/>
                </a:ext>
              </a:extLst>
            </p:cNvPr>
            <p:cNvSpPr/>
            <p:nvPr/>
          </p:nvSpPr>
          <p:spPr>
            <a:xfrm>
              <a:off x="1339488" y="4114526"/>
              <a:ext cx="693420" cy="548323"/>
            </a:xfrm>
            <a:prstGeom prst="can">
              <a:avLst/>
            </a:prstGeom>
            <a:solidFill>
              <a:srgbClr val="3D89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8" name="Line 36">
              <a:extLst>
                <a:ext uri="{FF2B5EF4-FFF2-40B4-BE49-F238E27FC236}">
                  <a16:creationId xmlns:a16="http://schemas.microsoft.com/office/drawing/2014/main" id="{381E09A0-7837-45C3-8496-7ED2CCC4C6F9}"/>
                </a:ext>
              </a:extLst>
            </p:cNvPr>
            <p:cNvSpPr>
              <a:spLocks noChangeShapeType="1"/>
            </p:cNvSpPr>
            <p:nvPr/>
          </p:nvSpPr>
          <p:spPr bwMode="auto">
            <a:xfrm>
              <a:off x="7857237" y="531698"/>
              <a:ext cx="0" cy="3200400"/>
            </a:xfrm>
            <a:prstGeom prst="line">
              <a:avLst/>
            </a:prstGeom>
            <a:noFill/>
            <a:ln w="38100">
              <a:solidFill>
                <a:schemeClr val="tx1">
                  <a:lumMod val="75000"/>
                  <a:lumOff val="25000"/>
                </a:schemeClr>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9" name="圆柱形 37">
              <a:extLst>
                <a:ext uri="{FF2B5EF4-FFF2-40B4-BE49-F238E27FC236}">
                  <a16:creationId xmlns:a16="http://schemas.microsoft.com/office/drawing/2014/main" id="{3D7FE7F6-C675-4207-9CBC-76EE8FC831C4}"/>
                </a:ext>
              </a:extLst>
            </p:cNvPr>
            <p:cNvSpPr/>
            <p:nvPr/>
          </p:nvSpPr>
          <p:spPr>
            <a:xfrm>
              <a:off x="350793" y="4070552"/>
              <a:ext cx="693420" cy="548323"/>
            </a:xfrm>
            <a:prstGeom prst="can">
              <a:avLst/>
            </a:prstGeom>
            <a:solidFill>
              <a:srgbClr val="3D89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0" name="圆柱形 38">
              <a:extLst>
                <a:ext uri="{FF2B5EF4-FFF2-40B4-BE49-F238E27FC236}">
                  <a16:creationId xmlns:a16="http://schemas.microsoft.com/office/drawing/2014/main" id="{3CA43912-58E1-4883-90BE-318354244A6E}"/>
                </a:ext>
              </a:extLst>
            </p:cNvPr>
            <p:cNvSpPr/>
            <p:nvPr/>
          </p:nvSpPr>
          <p:spPr>
            <a:xfrm>
              <a:off x="655593" y="4352175"/>
              <a:ext cx="693420" cy="548323"/>
            </a:xfrm>
            <a:prstGeom prst="can">
              <a:avLst/>
            </a:prstGeom>
            <a:solidFill>
              <a:srgbClr val="3D89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1" name="立方体 10">
              <a:extLst>
                <a:ext uri="{FF2B5EF4-FFF2-40B4-BE49-F238E27FC236}">
                  <a16:creationId xmlns:a16="http://schemas.microsoft.com/office/drawing/2014/main" id="{47E70D08-58F2-4120-8126-51DBE81D5A83}"/>
                </a:ext>
              </a:extLst>
            </p:cNvPr>
            <p:cNvSpPr/>
            <p:nvPr/>
          </p:nvSpPr>
          <p:spPr>
            <a:xfrm>
              <a:off x="2334215" y="2817698"/>
              <a:ext cx="822325" cy="822325"/>
            </a:xfrm>
            <a:prstGeom prst="cub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2" name="立方体 11">
              <a:extLst>
                <a:ext uri="{FF2B5EF4-FFF2-40B4-BE49-F238E27FC236}">
                  <a16:creationId xmlns:a16="http://schemas.microsoft.com/office/drawing/2014/main" id="{BEF69EAB-0F66-4C1B-AE27-8308D81DD915}"/>
                </a:ext>
              </a:extLst>
            </p:cNvPr>
            <p:cNvSpPr/>
            <p:nvPr/>
          </p:nvSpPr>
          <p:spPr>
            <a:xfrm>
              <a:off x="4255614" y="1700099"/>
              <a:ext cx="609599" cy="609599"/>
            </a:xfrm>
            <a:prstGeom prst="cub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grpSp>
          <p:nvGrpSpPr>
            <p:cNvPr id="13" name="组合 41">
              <a:extLst>
                <a:ext uri="{FF2B5EF4-FFF2-40B4-BE49-F238E27FC236}">
                  <a16:creationId xmlns:a16="http://schemas.microsoft.com/office/drawing/2014/main" id="{E387B9CB-0C41-42ED-ADFD-83C17EE841DF}"/>
                </a:ext>
              </a:extLst>
            </p:cNvPr>
            <p:cNvGrpSpPr/>
            <p:nvPr/>
          </p:nvGrpSpPr>
          <p:grpSpPr>
            <a:xfrm>
              <a:off x="5786506" y="626948"/>
              <a:ext cx="612503" cy="647700"/>
              <a:chOff x="5910943" y="1820863"/>
              <a:chExt cx="612503" cy="647700"/>
            </a:xfrm>
          </p:grpSpPr>
          <p:sp>
            <p:nvSpPr>
              <p:cNvPr id="34" name="矩形 33">
                <a:extLst>
                  <a:ext uri="{FF2B5EF4-FFF2-40B4-BE49-F238E27FC236}">
                    <a16:creationId xmlns:a16="http://schemas.microsoft.com/office/drawing/2014/main" id="{FE775E0D-A13E-4A88-8BC3-295D382FB68F}"/>
                  </a:ext>
                </a:extLst>
              </p:cNvPr>
              <p:cNvSpPr/>
              <p:nvPr/>
            </p:nvSpPr>
            <p:spPr>
              <a:xfrm>
                <a:off x="6037943" y="2071687"/>
                <a:ext cx="101600" cy="396875"/>
              </a:xfrm>
              <a:prstGeom prst="rect">
                <a:avLst/>
              </a:prstGeom>
              <a:solidFill>
                <a:srgbClr val="3D89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35" name="矩形 34">
                <a:extLst>
                  <a:ext uri="{FF2B5EF4-FFF2-40B4-BE49-F238E27FC236}">
                    <a16:creationId xmlns:a16="http://schemas.microsoft.com/office/drawing/2014/main" id="{706822D5-E16E-4FC3-A152-6CAB2E51B469}"/>
                  </a:ext>
                </a:extLst>
              </p:cNvPr>
              <p:cNvSpPr/>
              <p:nvPr/>
            </p:nvSpPr>
            <p:spPr>
              <a:xfrm>
                <a:off x="5910943" y="2297905"/>
                <a:ext cx="101600" cy="170657"/>
              </a:xfrm>
              <a:prstGeom prst="rect">
                <a:avLst/>
              </a:prstGeom>
              <a:solidFill>
                <a:srgbClr val="3D89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36" name="矩形 35">
                <a:extLst>
                  <a:ext uri="{FF2B5EF4-FFF2-40B4-BE49-F238E27FC236}">
                    <a16:creationId xmlns:a16="http://schemas.microsoft.com/office/drawing/2014/main" id="{8B3947B6-85C0-4735-89BC-444CAC91E71E}"/>
                  </a:ext>
                </a:extLst>
              </p:cNvPr>
              <p:cNvSpPr/>
              <p:nvPr/>
            </p:nvSpPr>
            <p:spPr>
              <a:xfrm>
                <a:off x="6167846" y="1820863"/>
                <a:ext cx="101600" cy="647700"/>
              </a:xfrm>
              <a:prstGeom prst="rect">
                <a:avLst/>
              </a:prstGeom>
              <a:solidFill>
                <a:srgbClr val="3D89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37" name="矩形 36">
                <a:extLst>
                  <a:ext uri="{FF2B5EF4-FFF2-40B4-BE49-F238E27FC236}">
                    <a16:creationId xmlns:a16="http://schemas.microsoft.com/office/drawing/2014/main" id="{B49EFC58-4A86-493C-8A22-4676DEE03021}"/>
                  </a:ext>
                </a:extLst>
              </p:cNvPr>
              <p:cNvSpPr/>
              <p:nvPr/>
            </p:nvSpPr>
            <p:spPr>
              <a:xfrm>
                <a:off x="6294846" y="1921669"/>
                <a:ext cx="101600" cy="546894"/>
              </a:xfrm>
              <a:prstGeom prst="rect">
                <a:avLst/>
              </a:prstGeom>
              <a:solidFill>
                <a:srgbClr val="3D89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38" name="矩形 37">
                <a:extLst>
                  <a:ext uri="{FF2B5EF4-FFF2-40B4-BE49-F238E27FC236}">
                    <a16:creationId xmlns:a16="http://schemas.microsoft.com/office/drawing/2014/main" id="{74778E3A-F703-4D9A-8BD8-6D1497F14D2F}"/>
                  </a:ext>
                </a:extLst>
              </p:cNvPr>
              <p:cNvSpPr/>
              <p:nvPr/>
            </p:nvSpPr>
            <p:spPr>
              <a:xfrm>
                <a:off x="6421846" y="2297905"/>
                <a:ext cx="101600" cy="170657"/>
              </a:xfrm>
              <a:prstGeom prst="rect">
                <a:avLst/>
              </a:prstGeom>
              <a:solidFill>
                <a:srgbClr val="3D89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grpSp>
        <p:sp>
          <p:nvSpPr>
            <p:cNvPr id="14" name="文本框 54">
              <a:extLst>
                <a:ext uri="{FF2B5EF4-FFF2-40B4-BE49-F238E27FC236}">
                  <a16:creationId xmlns:a16="http://schemas.microsoft.com/office/drawing/2014/main" id="{9B597EA0-BFCD-4B73-8D4E-11909C667AB9}"/>
                </a:ext>
              </a:extLst>
            </p:cNvPr>
            <p:cNvSpPr txBox="1"/>
            <p:nvPr/>
          </p:nvSpPr>
          <p:spPr>
            <a:xfrm>
              <a:off x="7316146" y="53861"/>
              <a:ext cx="903753" cy="369332"/>
            </a:xfrm>
            <a:prstGeom prst="rect">
              <a:avLst/>
            </a:prstGeom>
            <a:solidFill>
              <a:srgbClr val="3D89BC"/>
            </a:solidFill>
          </p:spPr>
          <p:txBody>
            <a:bodyPr wrap="none" rtlCol="0">
              <a:spAutoFit/>
            </a:bodyPr>
            <a:lstStyle/>
            <a:p>
              <a:pPr algn="ctr"/>
              <a:r>
                <a:rPr lang="en-US" altLang="zh-CN" b="1">
                  <a:solidFill>
                    <a:schemeClr val="bg1"/>
                  </a:solidFill>
                  <a:latin typeface="+mj-lt"/>
                  <a:ea typeface="黑体" pitchFamily="49" charset="-122"/>
                </a:rPr>
                <a:t>knowledge</a:t>
              </a:r>
              <a:endParaRPr lang="zh-CN" altLang="en-US" b="1">
                <a:solidFill>
                  <a:schemeClr val="bg1"/>
                </a:solidFill>
                <a:latin typeface="+mj-lt"/>
                <a:ea typeface="黑体" pitchFamily="49" charset="-122"/>
              </a:endParaRPr>
            </a:p>
          </p:txBody>
        </p:sp>
        <p:sp>
          <p:nvSpPr>
            <p:cNvPr id="15" name="Line 5">
              <a:extLst>
                <a:ext uri="{FF2B5EF4-FFF2-40B4-BE49-F238E27FC236}">
                  <a16:creationId xmlns:a16="http://schemas.microsoft.com/office/drawing/2014/main" id="{D5CA7E8F-6915-4E7E-965B-93C6A5BA77EA}"/>
                </a:ext>
              </a:extLst>
            </p:cNvPr>
            <p:cNvSpPr>
              <a:spLocks noChangeShapeType="1"/>
            </p:cNvSpPr>
            <p:nvPr/>
          </p:nvSpPr>
          <p:spPr bwMode="auto">
            <a:xfrm flipV="1">
              <a:off x="1332502" y="3528896"/>
              <a:ext cx="825501" cy="508001"/>
            </a:xfrm>
            <a:prstGeom prst="line">
              <a:avLst/>
            </a:prstGeom>
            <a:noFill/>
            <a:ln w="38100">
              <a:solidFill>
                <a:schemeClr val="tx1">
                  <a:lumMod val="75000"/>
                  <a:lumOff val="25000"/>
                </a:schemeClr>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16" name="Line 5">
              <a:extLst>
                <a:ext uri="{FF2B5EF4-FFF2-40B4-BE49-F238E27FC236}">
                  <a16:creationId xmlns:a16="http://schemas.microsoft.com/office/drawing/2014/main" id="{F1546028-C5F0-4C81-BDCF-B53D513B9D98}"/>
                </a:ext>
              </a:extLst>
            </p:cNvPr>
            <p:cNvSpPr>
              <a:spLocks noChangeShapeType="1"/>
            </p:cNvSpPr>
            <p:nvPr/>
          </p:nvSpPr>
          <p:spPr bwMode="auto">
            <a:xfrm flipV="1">
              <a:off x="3286714" y="2309698"/>
              <a:ext cx="825501" cy="508001"/>
            </a:xfrm>
            <a:prstGeom prst="line">
              <a:avLst/>
            </a:prstGeom>
            <a:noFill/>
            <a:ln w="38100">
              <a:solidFill>
                <a:schemeClr val="tx1">
                  <a:lumMod val="75000"/>
                  <a:lumOff val="25000"/>
                </a:schemeClr>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17" name="Line 5">
              <a:extLst>
                <a:ext uri="{FF2B5EF4-FFF2-40B4-BE49-F238E27FC236}">
                  <a16:creationId xmlns:a16="http://schemas.microsoft.com/office/drawing/2014/main" id="{948265B5-A6BC-4801-A928-ACA2087B7B8A}"/>
                </a:ext>
              </a:extLst>
            </p:cNvPr>
            <p:cNvSpPr>
              <a:spLocks noChangeShapeType="1"/>
            </p:cNvSpPr>
            <p:nvPr/>
          </p:nvSpPr>
          <p:spPr bwMode="auto">
            <a:xfrm flipV="1">
              <a:off x="4963909" y="1257661"/>
              <a:ext cx="825501" cy="508001"/>
            </a:xfrm>
            <a:prstGeom prst="line">
              <a:avLst/>
            </a:prstGeom>
            <a:noFill/>
            <a:ln w="38100">
              <a:solidFill>
                <a:schemeClr val="tx1">
                  <a:lumMod val="75000"/>
                  <a:lumOff val="25000"/>
                </a:schemeClr>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18" name="Line 5">
              <a:extLst>
                <a:ext uri="{FF2B5EF4-FFF2-40B4-BE49-F238E27FC236}">
                  <a16:creationId xmlns:a16="http://schemas.microsoft.com/office/drawing/2014/main" id="{1145C187-7E03-4E7B-B60D-0659E1ECFAC3}"/>
                </a:ext>
              </a:extLst>
            </p:cNvPr>
            <p:cNvSpPr>
              <a:spLocks noChangeShapeType="1"/>
            </p:cNvSpPr>
            <p:nvPr/>
          </p:nvSpPr>
          <p:spPr bwMode="auto">
            <a:xfrm flipV="1">
              <a:off x="6310218" y="417258"/>
              <a:ext cx="825501" cy="508001"/>
            </a:xfrm>
            <a:prstGeom prst="line">
              <a:avLst/>
            </a:prstGeom>
            <a:noFill/>
            <a:ln w="38100">
              <a:solidFill>
                <a:schemeClr val="tx1">
                  <a:lumMod val="75000"/>
                  <a:lumOff val="25000"/>
                </a:schemeClr>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19" name="文本框 62">
              <a:extLst>
                <a:ext uri="{FF2B5EF4-FFF2-40B4-BE49-F238E27FC236}">
                  <a16:creationId xmlns:a16="http://schemas.microsoft.com/office/drawing/2014/main" id="{B7737A9C-D26A-4A3A-80DF-931A1CFA9F7F}"/>
                </a:ext>
              </a:extLst>
            </p:cNvPr>
            <p:cNvSpPr txBox="1"/>
            <p:nvPr/>
          </p:nvSpPr>
          <p:spPr>
            <a:xfrm>
              <a:off x="702304" y="3451267"/>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mj-lt"/>
                  <a:ea typeface="黑体" pitchFamily="49" charset="-122"/>
                </a:rPr>
                <a:t>数据清洗</a:t>
              </a:r>
            </a:p>
          </p:txBody>
        </p:sp>
        <p:sp>
          <p:nvSpPr>
            <p:cNvPr id="20" name="文本框 63">
              <a:extLst>
                <a:ext uri="{FF2B5EF4-FFF2-40B4-BE49-F238E27FC236}">
                  <a16:creationId xmlns:a16="http://schemas.microsoft.com/office/drawing/2014/main" id="{3F39E160-B9DE-4D8A-860D-A4C1F8BEB7C0}"/>
                </a:ext>
              </a:extLst>
            </p:cNvPr>
            <p:cNvSpPr txBox="1"/>
            <p:nvPr/>
          </p:nvSpPr>
          <p:spPr>
            <a:xfrm>
              <a:off x="3308232" y="2183295"/>
              <a:ext cx="646331" cy="369332"/>
            </a:xfrm>
            <a:prstGeom prst="rect">
              <a:avLst/>
            </a:prstGeom>
            <a:noFill/>
          </p:spPr>
          <p:txBody>
            <a:bodyPr wrap="none" rtlCol="0">
              <a:spAutoFit/>
            </a:bodyPr>
            <a:lstStyle/>
            <a:p>
              <a:r>
                <a:rPr lang="zh-CN" altLang="en-US" dirty="0">
                  <a:solidFill>
                    <a:schemeClr val="tx1">
                      <a:lumMod val="75000"/>
                      <a:lumOff val="25000"/>
                    </a:schemeClr>
                  </a:solidFill>
                  <a:latin typeface="+mj-lt"/>
                  <a:ea typeface="黑体" pitchFamily="49" charset="-122"/>
                </a:rPr>
                <a:t>选取</a:t>
              </a:r>
            </a:p>
          </p:txBody>
        </p:sp>
        <p:sp>
          <p:nvSpPr>
            <p:cNvPr id="21" name="文本框 64">
              <a:extLst>
                <a:ext uri="{FF2B5EF4-FFF2-40B4-BE49-F238E27FC236}">
                  <a16:creationId xmlns:a16="http://schemas.microsoft.com/office/drawing/2014/main" id="{F53E698E-9794-442A-A578-5C51C7AD488B}"/>
                </a:ext>
              </a:extLst>
            </p:cNvPr>
            <p:cNvSpPr txBox="1"/>
            <p:nvPr/>
          </p:nvSpPr>
          <p:spPr>
            <a:xfrm>
              <a:off x="4622715" y="1160325"/>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mj-lt"/>
                  <a:ea typeface="黑体" pitchFamily="49" charset="-122"/>
                </a:rPr>
                <a:t>数据挖掘</a:t>
              </a:r>
            </a:p>
          </p:txBody>
        </p:sp>
        <p:sp>
          <p:nvSpPr>
            <p:cNvPr id="22" name="文本框 65">
              <a:extLst>
                <a:ext uri="{FF2B5EF4-FFF2-40B4-BE49-F238E27FC236}">
                  <a16:creationId xmlns:a16="http://schemas.microsoft.com/office/drawing/2014/main" id="{0C277142-5171-4032-97BE-BB06F6B57BF4}"/>
                </a:ext>
              </a:extLst>
            </p:cNvPr>
            <p:cNvSpPr txBox="1"/>
            <p:nvPr/>
          </p:nvSpPr>
          <p:spPr>
            <a:xfrm>
              <a:off x="5886771" y="231749"/>
              <a:ext cx="1107996" cy="369332"/>
            </a:xfrm>
            <a:prstGeom prst="rect">
              <a:avLst/>
            </a:prstGeom>
            <a:noFill/>
          </p:spPr>
          <p:txBody>
            <a:bodyPr wrap="none" rtlCol="0">
              <a:spAutoFit/>
            </a:bodyPr>
            <a:lstStyle/>
            <a:p>
              <a:r>
                <a:rPr lang="zh-CN" altLang="en-US">
                  <a:solidFill>
                    <a:schemeClr val="tx1">
                      <a:lumMod val="75000"/>
                      <a:lumOff val="25000"/>
                    </a:schemeClr>
                  </a:solidFill>
                  <a:latin typeface="+mj-lt"/>
                  <a:ea typeface="黑体" pitchFamily="49" charset="-122"/>
                </a:rPr>
                <a:t>模式评估</a:t>
              </a:r>
            </a:p>
          </p:txBody>
        </p:sp>
        <p:sp>
          <p:nvSpPr>
            <p:cNvPr id="23" name="文本框 66">
              <a:extLst>
                <a:ext uri="{FF2B5EF4-FFF2-40B4-BE49-F238E27FC236}">
                  <a16:creationId xmlns:a16="http://schemas.microsoft.com/office/drawing/2014/main" id="{849E52B9-692B-465D-9397-5594D4604725}"/>
                </a:ext>
              </a:extLst>
            </p:cNvPr>
            <p:cNvSpPr txBox="1"/>
            <p:nvPr/>
          </p:nvSpPr>
          <p:spPr>
            <a:xfrm>
              <a:off x="1412512" y="4722698"/>
              <a:ext cx="877163" cy="369332"/>
            </a:xfrm>
            <a:prstGeom prst="rect">
              <a:avLst/>
            </a:prstGeom>
            <a:noFill/>
          </p:spPr>
          <p:txBody>
            <a:bodyPr wrap="none" rtlCol="0">
              <a:spAutoFit/>
            </a:bodyPr>
            <a:lstStyle/>
            <a:p>
              <a:r>
                <a:rPr lang="zh-CN" altLang="en-US" b="1">
                  <a:solidFill>
                    <a:srgbClr val="3D89BC"/>
                  </a:solidFill>
                  <a:latin typeface="+mj-lt"/>
                  <a:ea typeface="黑体" pitchFamily="49" charset="-122"/>
                </a:rPr>
                <a:t>数据库</a:t>
              </a:r>
            </a:p>
          </p:txBody>
        </p:sp>
        <p:sp>
          <p:nvSpPr>
            <p:cNvPr id="24" name="文本框 67">
              <a:extLst>
                <a:ext uri="{FF2B5EF4-FFF2-40B4-BE49-F238E27FC236}">
                  <a16:creationId xmlns:a16="http://schemas.microsoft.com/office/drawing/2014/main" id="{6A220155-33BB-44D7-B56C-4FC317162EAF}"/>
                </a:ext>
              </a:extLst>
            </p:cNvPr>
            <p:cNvSpPr txBox="1"/>
            <p:nvPr/>
          </p:nvSpPr>
          <p:spPr>
            <a:xfrm>
              <a:off x="2191379" y="2409195"/>
              <a:ext cx="1107996" cy="369332"/>
            </a:xfrm>
            <a:prstGeom prst="rect">
              <a:avLst/>
            </a:prstGeom>
            <a:noFill/>
          </p:spPr>
          <p:txBody>
            <a:bodyPr wrap="none" rtlCol="0">
              <a:spAutoFit/>
            </a:bodyPr>
            <a:lstStyle/>
            <a:p>
              <a:r>
                <a:rPr lang="zh-CN" altLang="en-US" b="1">
                  <a:solidFill>
                    <a:srgbClr val="3D89BC"/>
                  </a:solidFill>
                  <a:latin typeface="+mj-lt"/>
                  <a:ea typeface="黑体" pitchFamily="49" charset="-122"/>
                </a:rPr>
                <a:t>数据仓库</a:t>
              </a:r>
            </a:p>
          </p:txBody>
        </p:sp>
        <p:sp>
          <p:nvSpPr>
            <p:cNvPr id="25" name="文本框 68">
              <a:extLst>
                <a:ext uri="{FF2B5EF4-FFF2-40B4-BE49-F238E27FC236}">
                  <a16:creationId xmlns:a16="http://schemas.microsoft.com/office/drawing/2014/main" id="{32F9FC7E-E15C-4C4B-888D-5C9D4CF2C32A}"/>
                </a:ext>
              </a:extLst>
            </p:cNvPr>
            <p:cNvSpPr txBox="1"/>
            <p:nvPr/>
          </p:nvSpPr>
          <p:spPr>
            <a:xfrm>
              <a:off x="3156540" y="1620587"/>
              <a:ext cx="1569660" cy="369332"/>
            </a:xfrm>
            <a:prstGeom prst="rect">
              <a:avLst/>
            </a:prstGeom>
            <a:noFill/>
          </p:spPr>
          <p:txBody>
            <a:bodyPr wrap="none" rtlCol="0">
              <a:spAutoFit/>
            </a:bodyPr>
            <a:lstStyle/>
            <a:p>
              <a:r>
                <a:rPr lang="zh-CN" altLang="en-US" b="1" dirty="0">
                  <a:solidFill>
                    <a:srgbClr val="3D89BC"/>
                  </a:solidFill>
                  <a:latin typeface="+mj-lt"/>
                  <a:ea typeface="黑体" pitchFamily="49" charset="-122"/>
                </a:rPr>
                <a:t>任务相关数据</a:t>
              </a:r>
            </a:p>
          </p:txBody>
        </p:sp>
        <p:sp>
          <p:nvSpPr>
            <p:cNvPr id="26" name="文本框 69">
              <a:extLst>
                <a:ext uri="{FF2B5EF4-FFF2-40B4-BE49-F238E27FC236}">
                  <a16:creationId xmlns:a16="http://schemas.microsoft.com/office/drawing/2014/main" id="{0A11979A-30EC-4472-A3D9-3A0DF71DC4F8}"/>
                </a:ext>
              </a:extLst>
            </p:cNvPr>
            <p:cNvSpPr txBox="1"/>
            <p:nvPr/>
          </p:nvSpPr>
          <p:spPr>
            <a:xfrm>
              <a:off x="2569244" y="3979624"/>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mj-lt"/>
                  <a:ea typeface="黑体" pitchFamily="49" charset="-122"/>
                </a:rPr>
                <a:t>数据集成</a:t>
              </a:r>
            </a:p>
          </p:txBody>
        </p:sp>
        <p:sp>
          <p:nvSpPr>
            <p:cNvPr id="27" name="Line 35">
              <a:extLst>
                <a:ext uri="{FF2B5EF4-FFF2-40B4-BE49-F238E27FC236}">
                  <a16:creationId xmlns:a16="http://schemas.microsoft.com/office/drawing/2014/main" id="{83B795C9-AC04-4C57-B301-FD95CBB45C2C}"/>
                </a:ext>
              </a:extLst>
            </p:cNvPr>
            <p:cNvSpPr>
              <a:spLocks noChangeShapeType="1"/>
            </p:cNvSpPr>
            <p:nvPr/>
          </p:nvSpPr>
          <p:spPr bwMode="auto">
            <a:xfrm>
              <a:off x="5376659" y="1598498"/>
              <a:ext cx="0" cy="2133600"/>
            </a:xfrm>
            <a:prstGeom prst="line">
              <a:avLst/>
            </a:prstGeom>
            <a:noFill/>
            <a:ln w="38100">
              <a:solidFill>
                <a:schemeClr val="tx1">
                  <a:lumMod val="75000"/>
                  <a:lumOff val="25000"/>
                </a:schemeClr>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28" name="Line 38">
              <a:extLst>
                <a:ext uri="{FF2B5EF4-FFF2-40B4-BE49-F238E27FC236}">
                  <a16:creationId xmlns:a16="http://schemas.microsoft.com/office/drawing/2014/main" id="{2196873A-A3FE-446C-84C5-34347EAE50F5}"/>
                </a:ext>
              </a:extLst>
            </p:cNvPr>
            <p:cNvSpPr>
              <a:spLocks noChangeShapeType="1"/>
            </p:cNvSpPr>
            <p:nvPr/>
          </p:nvSpPr>
          <p:spPr bwMode="auto">
            <a:xfrm flipV="1">
              <a:off x="3916306" y="2817698"/>
              <a:ext cx="0" cy="914400"/>
            </a:xfrm>
            <a:prstGeom prst="line">
              <a:avLst/>
            </a:prstGeom>
            <a:noFill/>
            <a:ln w="38100">
              <a:solidFill>
                <a:schemeClr val="tx1">
                  <a:lumMod val="75000"/>
                  <a:lumOff val="25000"/>
                </a:schemeClr>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29" name="Line 37">
              <a:extLst>
                <a:ext uri="{FF2B5EF4-FFF2-40B4-BE49-F238E27FC236}">
                  <a16:creationId xmlns:a16="http://schemas.microsoft.com/office/drawing/2014/main" id="{554E8FF9-04BF-4049-9412-0FEF9E73EB38}"/>
                </a:ext>
              </a:extLst>
            </p:cNvPr>
            <p:cNvSpPr>
              <a:spLocks noChangeShapeType="1"/>
            </p:cNvSpPr>
            <p:nvPr/>
          </p:nvSpPr>
          <p:spPr bwMode="auto">
            <a:xfrm flipH="1">
              <a:off x="3916306" y="3732098"/>
              <a:ext cx="3940931" cy="0"/>
            </a:xfrm>
            <a:prstGeom prst="line">
              <a:avLst/>
            </a:prstGeom>
            <a:noFill/>
            <a:ln w="38100">
              <a:solidFill>
                <a:schemeClr val="tx1">
                  <a:lumMod val="75000"/>
                  <a:lumOff val="2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30" name="Line 39">
              <a:extLst>
                <a:ext uri="{FF2B5EF4-FFF2-40B4-BE49-F238E27FC236}">
                  <a16:creationId xmlns:a16="http://schemas.microsoft.com/office/drawing/2014/main" id="{BD2BE2FD-A733-4DB8-BF2C-F146331CDF65}"/>
                </a:ext>
              </a:extLst>
            </p:cNvPr>
            <p:cNvSpPr>
              <a:spLocks noChangeShapeType="1"/>
            </p:cNvSpPr>
            <p:nvPr/>
          </p:nvSpPr>
          <p:spPr bwMode="auto">
            <a:xfrm>
              <a:off x="7857237" y="3732098"/>
              <a:ext cx="0" cy="838200"/>
            </a:xfrm>
            <a:prstGeom prst="line">
              <a:avLst/>
            </a:prstGeom>
            <a:noFill/>
            <a:ln w="38100">
              <a:solidFill>
                <a:schemeClr val="tx1">
                  <a:lumMod val="75000"/>
                  <a:lumOff val="25000"/>
                </a:schemeClr>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31" name="Line 40">
              <a:extLst>
                <a:ext uri="{FF2B5EF4-FFF2-40B4-BE49-F238E27FC236}">
                  <a16:creationId xmlns:a16="http://schemas.microsoft.com/office/drawing/2014/main" id="{B69C4497-9B1F-42F3-8B5D-04ACB5F13AF9}"/>
                </a:ext>
              </a:extLst>
            </p:cNvPr>
            <p:cNvSpPr>
              <a:spLocks noChangeShapeType="1"/>
            </p:cNvSpPr>
            <p:nvPr/>
          </p:nvSpPr>
          <p:spPr bwMode="auto">
            <a:xfrm flipH="1">
              <a:off x="2597670" y="4570298"/>
              <a:ext cx="5259567" cy="0"/>
            </a:xfrm>
            <a:prstGeom prst="line">
              <a:avLst/>
            </a:prstGeom>
            <a:noFill/>
            <a:ln w="38100">
              <a:solidFill>
                <a:schemeClr val="tx1">
                  <a:lumMod val="75000"/>
                  <a:lumOff val="25000"/>
                </a:schemeClr>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32" name="Line 41">
              <a:extLst>
                <a:ext uri="{FF2B5EF4-FFF2-40B4-BE49-F238E27FC236}">
                  <a16:creationId xmlns:a16="http://schemas.microsoft.com/office/drawing/2014/main" id="{B3A3AF5B-2E20-4D76-BF3C-2739C85A9779}"/>
                </a:ext>
              </a:extLst>
            </p:cNvPr>
            <p:cNvSpPr>
              <a:spLocks noChangeShapeType="1"/>
            </p:cNvSpPr>
            <p:nvPr/>
          </p:nvSpPr>
          <p:spPr bwMode="auto">
            <a:xfrm flipH="1" flipV="1">
              <a:off x="2116260" y="3820599"/>
              <a:ext cx="416499" cy="749699"/>
            </a:xfrm>
            <a:prstGeom prst="line">
              <a:avLst/>
            </a:prstGeom>
            <a:noFill/>
            <a:ln w="38100">
              <a:solidFill>
                <a:schemeClr val="tx1">
                  <a:lumMod val="75000"/>
                  <a:lumOff val="25000"/>
                </a:schemeClr>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33" name="任意多边形 66">
              <a:extLst>
                <a:ext uri="{FF2B5EF4-FFF2-40B4-BE49-F238E27FC236}">
                  <a16:creationId xmlns:a16="http://schemas.microsoft.com/office/drawing/2014/main" id="{417534A6-A5F3-459D-9D0B-0041FCBB3043}"/>
                </a:ext>
              </a:extLst>
            </p:cNvPr>
            <p:cNvSpPr/>
            <p:nvPr/>
          </p:nvSpPr>
          <p:spPr>
            <a:xfrm>
              <a:off x="2279235" y="2696059"/>
              <a:ext cx="1352162" cy="1045028"/>
            </a:xfrm>
            <a:custGeom>
              <a:avLst/>
              <a:gdLst>
                <a:gd name="connsiteX0" fmla="*/ 0 w 1436914"/>
                <a:gd name="connsiteY0" fmla="*/ 1045028 h 1045028"/>
                <a:gd name="connsiteX1" fmla="*/ 1436914 w 1436914"/>
                <a:gd name="connsiteY1" fmla="*/ 1045028 h 1045028"/>
                <a:gd name="connsiteX2" fmla="*/ 1436914 w 1436914"/>
                <a:gd name="connsiteY2" fmla="*/ 0 h 1045028"/>
              </a:gdLst>
              <a:ahLst/>
              <a:cxnLst>
                <a:cxn ang="0">
                  <a:pos x="connsiteX0" y="connsiteY0"/>
                </a:cxn>
                <a:cxn ang="0">
                  <a:pos x="connsiteX1" y="connsiteY1"/>
                </a:cxn>
                <a:cxn ang="0">
                  <a:pos x="connsiteX2" y="connsiteY2"/>
                </a:cxn>
              </a:cxnLst>
              <a:rect l="l" t="t" r="r" b="b"/>
              <a:pathLst>
                <a:path w="1436914" h="1045028">
                  <a:moveTo>
                    <a:pt x="0" y="1045028"/>
                  </a:moveTo>
                  <a:lnTo>
                    <a:pt x="1436914" y="1045028"/>
                  </a:lnTo>
                  <a:lnTo>
                    <a:pt x="1436914" y="0"/>
                  </a:lnTo>
                </a:path>
              </a:pathLst>
            </a:custGeom>
            <a:noFill/>
            <a:ln w="38100">
              <a:solidFill>
                <a:schemeClr val="tx1">
                  <a:lumMod val="75000"/>
                  <a:lumOff val="25000"/>
                </a:schemeClr>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latin typeface="+mj-lt"/>
                <a:ea typeface="黑体" pitchFamily="49" charset="-122"/>
              </a:endParaRPr>
            </a:p>
          </p:txBody>
        </p:sp>
      </p:grpSp>
    </p:spTree>
    <p:extLst>
      <p:ext uri="{BB962C8B-B14F-4D97-AF65-F5344CB8AC3E}">
        <p14:creationId xmlns:p14="http://schemas.microsoft.com/office/powerpoint/2010/main" val="161780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 </a:t>
            </a:r>
            <a:r>
              <a:rPr lang="en-US" altLang="zh-CN" dirty="0"/>
              <a:t>VS </a:t>
            </a:r>
            <a:r>
              <a:rPr lang="zh-CN" altLang="en-US" dirty="0"/>
              <a:t>传统数据分析</a:t>
            </a:r>
          </a:p>
        </p:txBody>
      </p:sp>
      <p:sp>
        <p:nvSpPr>
          <p:cNvPr id="2" name="文本框 1">
            <a:extLst>
              <a:ext uri="{FF2B5EF4-FFF2-40B4-BE49-F238E27FC236}">
                <a16:creationId xmlns:a16="http://schemas.microsoft.com/office/drawing/2014/main" id="{8BDDD5E0-E48B-423B-8A9E-8B66D900118C}"/>
              </a:ext>
            </a:extLst>
          </p:cNvPr>
          <p:cNvSpPr txBox="1"/>
          <p:nvPr/>
        </p:nvSpPr>
        <p:spPr>
          <a:xfrm>
            <a:off x="571500" y="895023"/>
            <a:ext cx="11111164" cy="476887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海量数据</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算法必须有高度的可扩展性，以有效处理</a:t>
            </a:r>
            <a:r>
              <a:rPr lang="en-US" altLang="zh-CN" sz="2000" b="1" dirty="0">
                <a:solidFill>
                  <a:srgbClr val="C00000"/>
                </a:solidFill>
                <a:latin typeface="Calibri" panose="020F0502020204030204" pitchFamily="34" charset="0"/>
                <a:ea typeface="黑体" panose="02010609060101010101" pitchFamily="49" charset="-122"/>
              </a:rPr>
              <a:t>TB</a:t>
            </a:r>
            <a:r>
              <a:rPr lang="zh-CN" altLang="en-US" sz="2000" dirty="0">
                <a:solidFill>
                  <a:schemeClr val="tx2"/>
                </a:solidFill>
                <a:latin typeface="Calibri" panose="020F0502020204030204" pitchFamily="34" charset="0"/>
                <a:ea typeface="黑体" panose="02010609060101010101" pitchFamily="49" charset="-122"/>
              </a:rPr>
              <a:t>级数据</a:t>
            </a:r>
            <a:endParaRPr lang="zh-CN" altLang="en-US" sz="2400" dirty="0">
              <a:solidFill>
                <a:schemeClr val="tx2"/>
              </a:solidFill>
              <a:latin typeface="Calibri" panose="020F0502020204030204" pitchFamily="34" charset="0"/>
              <a:ea typeface="黑体" panose="02010609060101010101" pitchFamily="49" charset="-122"/>
            </a:endParaRPr>
          </a:p>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高维数据</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可高达</a:t>
            </a:r>
            <a:r>
              <a:rPr lang="zh-CN" altLang="en-US" sz="2000" dirty="0">
                <a:solidFill>
                  <a:srgbClr val="C00000"/>
                </a:solidFill>
                <a:latin typeface="Calibri" panose="020F0502020204030204" pitchFamily="34" charset="0"/>
                <a:ea typeface="黑体" panose="02010609060101010101" pitchFamily="49" charset="-122"/>
              </a:rPr>
              <a:t>数万个</a:t>
            </a:r>
            <a:r>
              <a:rPr lang="zh-CN" altLang="en-US" sz="2000" dirty="0">
                <a:solidFill>
                  <a:schemeClr val="tx2"/>
                </a:solidFill>
                <a:latin typeface="Calibri" panose="020F0502020204030204" pitchFamily="34" charset="0"/>
                <a:ea typeface="黑体" panose="02010609060101010101" pitchFamily="49" charset="-122"/>
              </a:rPr>
              <a:t>不同的维</a:t>
            </a:r>
          </a:p>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数据的高度复杂性</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流数据和传感数据</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时间数据、序列数据、时序数据</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图、社会网络、多关系数据</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异构数据库和遗产数据库</a:t>
            </a:r>
          </a:p>
          <a:p>
            <a:pPr marL="800100" lvl="1"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空间数据、时空数据、多媒体、文本和</a:t>
            </a:r>
            <a:r>
              <a:rPr lang="en-US" altLang="zh-CN" sz="2000" dirty="0">
                <a:solidFill>
                  <a:schemeClr val="tx2"/>
                </a:solidFill>
                <a:latin typeface="Calibri" panose="020F0502020204030204" pitchFamily="34" charset="0"/>
                <a:ea typeface="黑体" panose="02010609060101010101" pitchFamily="49" charset="-122"/>
              </a:rPr>
              <a:t>WEB</a:t>
            </a:r>
            <a:r>
              <a:rPr lang="zh-CN" altLang="en-US" sz="2000" dirty="0">
                <a:solidFill>
                  <a:schemeClr val="tx2"/>
                </a:solidFill>
                <a:latin typeface="Calibri" panose="020F0502020204030204" pitchFamily="34" charset="0"/>
                <a:ea typeface="黑体" panose="02010609060101010101" pitchFamily="49" charset="-122"/>
              </a:rPr>
              <a:t>数据</a:t>
            </a:r>
          </a:p>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新的、复杂的应用</a:t>
            </a:r>
          </a:p>
        </p:txBody>
      </p:sp>
    </p:spTree>
    <p:extLst>
      <p:ext uri="{BB962C8B-B14F-4D97-AF65-F5344CB8AC3E}">
        <p14:creationId xmlns:p14="http://schemas.microsoft.com/office/powerpoint/2010/main" val="4183890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 ：多学科融合</a:t>
            </a:r>
          </a:p>
        </p:txBody>
      </p:sp>
      <p:graphicFrame>
        <p:nvGraphicFramePr>
          <p:cNvPr id="3" name="图示 2">
            <a:extLst>
              <a:ext uri="{FF2B5EF4-FFF2-40B4-BE49-F238E27FC236}">
                <a16:creationId xmlns:a16="http://schemas.microsoft.com/office/drawing/2014/main" id="{69EAD89F-3CE2-479E-AC4B-6E5D6F9AE0BF}"/>
              </a:ext>
            </a:extLst>
          </p:cNvPr>
          <p:cNvGraphicFramePr/>
          <p:nvPr>
            <p:extLst>
              <p:ext uri="{D42A27DB-BD31-4B8C-83A1-F6EECF244321}">
                <p14:modId xmlns:p14="http://schemas.microsoft.com/office/powerpoint/2010/main" val="243327796"/>
              </p:ext>
            </p:extLst>
          </p:nvPr>
        </p:nvGraphicFramePr>
        <p:xfrm>
          <a:off x="41442"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Program Files\Common Files\Microsoft Shared\Clipart\cagcat50\PE01460_.wmf">
            <a:extLst>
              <a:ext uri="{FF2B5EF4-FFF2-40B4-BE49-F238E27FC236}">
                <a16:creationId xmlns:a16="http://schemas.microsoft.com/office/drawing/2014/main" id="{51C832FB-37AC-4F7E-B590-DDB16A74E81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69442" y="1344166"/>
            <a:ext cx="1527175" cy="1751013"/>
          </a:xfrm>
          <a:prstGeom prst="rect">
            <a:avLst/>
          </a:prstGeom>
          <a:noFill/>
          <a:ln w="9525">
            <a:noFill/>
            <a:miter lim="800000"/>
            <a:headEnd/>
            <a:tailEnd/>
          </a:ln>
        </p:spPr>
      </p:pic>
      <p:pic>
        <p:nvPicPr>
          <p:cNvPr id="9" name="Picture 4" descr="D:\Program Files\Common Files\Microsoft Shared\Clipart\cagcat50\BS02064_.WMF">
            <a:extLst>
              <a:ext uri="{FF2B5EF4-FFF2-40B4-BE49-F238E27FC236}">
                <a16:creationId xmlns:a16="http://schemas.microsoft.com/office/drawing/2014/main" id="{25433590-5B90-413D-A66C-F55C094E70D3}"/>
              </a:ext>
            </a:extLst>
          </p:cNvPr>
          <p:cNvPicPr>
            <a:picLocks noChangeAspect="1" noChangeArrowheads="1"/>
          </p:cNvPicPr>
          <p:nvPr/>
        </p:nvPicPr>
        <p:blipFill>
          <a:blip r:embed="rId8" cstate="print"/>
          <a:srcRect/>
          <a:stretch>
            <a:fillRect/>
          </a:stretch>
        </p:blipFill>
        <p:spPr bwMode="auto">
          <a:xfrm>
            <a:off x="9846212" y="3597790"/>
            <a:ext cx="1868487" cy="1516062"/>
          </a:xfrm>
          <a:prstGeom prst="rect">
            <a:avLst/>
          </a:prstGeom>
          <a:noFill/>
          <a:ln w="9525">
            <a:noFill/>
            <a:miter lim="800000"/>
            <a:headEnd/>
            <a:tailEnd/>
          </a:ln>
        </p:spPr>
      </p:pic>
    </p:spTree>
    <p:extLst>
      <p:ext uri="{BB962C8B-B14F-4D97-AF65-F5344CB8AC3E}">
        <p14:creationId xmlns:p14="http://schemas.microsoft.com/office/powerpoint/2010/main" val="373353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数据挖掘的主要功能</a:t>
            </a:r>
          </a:p>
        </p:txBody>
      </p:sp>
      <p:sp>
        <p:nvSpPr>
          <p:cNvPr id="2" name="文本框 1">
            <a:extLst>
              <a:ext uri="{FF2B5EF4-FFF2-40B4-BE49-F238E27FC236}">
                <a16:creationId xmlns:a16="http://schemas.microsoft.com/office/drawing/2014/main" id="{8BDDD5E0-E48B-423B-8A9E-8B66D900118C}"/>
              </a:ext>
            </a:extLst>
          </p:cNvPr>
          <p:cNvSpPr txBox="1"/>
          <p:nvPr/>
        </p:nvSpPr>
        <p:spPr>
          <a:xfrm>
            <a:off x="571500" y="895023"/>
            <a:ext cx="11111164" cy="532902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一般功能</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描述性的数据挖掘 </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预测性的数据挖掘</a:t>
            </a:r>
          </a:p>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通常并不知道在数据中能挖掘出什么，对此会在数据挖掘中应用一些常用的挖掘功能，挖掘出一些常用的模式，包括：</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概念</a:t>
            </a:r>
            <a:r>
              <a:rPr lang="en-US" altLang="zh-CN" sz="2400" dirty="0">
                <a:solidFill>
                  <a:schemeClr val="tx2"/>
                </a:solidFill>
                <a:latin typeface="Calibri" panose="020F0502020204030204" pitchFamily="34" charset="0"/>
                <a:ea typeface="黑体" panose="02010609060101010101" pitchFamily="49" charset="-122"/>
              </a:rPr>
              <a:t>/</a:t>
            </a:r>
            <a:r>
              <a:rPr lang="zh-CN" altLang="en-US" sz="2400" dirty="0">
                <a:solidFill>
                  <a:schemeClr val="tx2"/>
                </a:solidFill>
                <a:latin typeface="Calibri" panose="020F0502020204030204" pitchFamily="34" charset="0"/>
                <a:ea typeface="黑体" panose="02010609060101010101" pitchFamily="49" charset="-122"/>
              </a:rPr>
              <a:t>类描述</a:t>
            </a:r>
            <a:r>
              <a:rPr lang="en-US" altLang="zh-CN" sz="2400" dirty="0">
                <a:solidFill>
                  <a:schemeClr val="tx2"/>
                </a:solidFill>
                <a:latin typeface="Calibri" panose="020F0502020204030204" pitchFamily="34" charset="0"/>
                <a:ea typeface="黑体" panose="02010609060101010101" pitchFamily="49" charset="-122"/>
              </a:rPr>
              <a:t>: </a:t>
            </a:r>
            <a:r>
              <a:rPr lang="zh-CN" altLang="en-US" sz="2400" dirty="0">
                <a:solidFill>
                  <a:schemeClr val="tx2"/>
                </a:solidFill>
                <a:latin typeface="Calibri" panose="020F0502020204030204" pitchFamily="34" charset="0"/>
                <a:ea typeface="黑体" panose="02010609060101010101" pitchFamily="49" charset="-122"/>
              </a:rPr>
              <a:t>特性化和区分</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关联分析</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分类和预测  </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聚类分析</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孤立点分析</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趋势和演变分析</a:t>
            </a:r>
          </a:p>
        </p:txBody>
      </p:sp>
    </p:spTree>
    <p:extLst>
      <p:ext uri="{BB962C8B-B14F-4D97-AF65-F5344CB8AC3E}">
        <p14:creationId xmlns:p14="http://schemas.microsoft.com/office/powerpoint/2010/main" val="15062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数据挖掘技术</a:t>
            </a:r>
          </a:p>
        </p:txBody>
      </p:sp>
      <p:sp>
        <p:nvSpPr>
          <p:cNvPr id="2" name="文本框 1">
            <a:extLst>
              <a:ext uri="{FF2B5EF4-FFF2-40B4-BE49-F238E27FC236}">
                <a16:creationId xmlns:a16="http://schemas.microsoft.com/office/drawing/2014/main" id="{8BDDD5E0-E48B-423B-8A9E-8B66D900118C}"/>
              </a:ext>
            </a:extLst>
          </p:cNvPr>
          <p:cNvSpPr txBox="1"/>
          <p:nvPr/>
        </p:nvSpPr>
        <p:spPr>
          <a:xfrm>
            <a:off x="571500" y="895023"/>
            <a:ext cx="11111164" cy="436876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技术分类</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预言（</a:t>
            </a:r>
            <a:r>
              <a:rPr lang="en-US" altLang="zh-CN" sz="2400" dirty="0">
                <a:solidFill>
                  <a:schemeClr val="tx2"/>
                </a:solidFill>
                <a:latin typeface="Calibri" panose="020F0502020204030204" pitchFamily="34" charset="0"/>
                <a:ea typeface="黑体" panose="02010609060101010101" pitchFamily="49" charset="-122"/>
              </a:rPr>
              <a:t>Predication</a:t>
            </a:r>
            <a:r>
              <a:rPr lang="zh-CN" altLang="en-US" sz="2400" dirty="0">
                <a:solidFill>
                  <a:schemeClr val="tx2"/>
                </a:solidFill>
                <a:latin typeface="Calibri" panose="020F0502020204030204" pitchFamily="34" charset="0"/>
                <a:ea typeface="黑体" panose="02010609060101010101" pitchFamily="49" charset="-122"/>
              </a:rPr>
              <a:t>）：用历史预测未来</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描述（</a:t>
            </a:r>
            <a:r>
              <a:rPr lang="en-US" altLang="zh-CN" sz="2400" dirty="0">
                <a:solidFill>
                  <a:schemeClr val="tx2"/>
                </a:solidFill>
                <a:latin typeface="Calibri" panose="020F0502020204030204" pitchFamily="34" charset="0"/>
                <a:ea typeface="黑体" panose="02010609060101010101" pitchFamily="49" charset="-122"/>
              </a:rPr>
              <a:t>Description</a:t>
            </a:r>
            <a:r>
              <a:rPr lang="zh-CN" altLang="en-US" sz="2400" dirty="0">
                <a:solidFill>
                  <a:schemeClr val="tx2"/>
                </a:solidFill>
                <a:latin typeface="Calibri" panose="020F0502020204030204" pitchFamily="34" charset="0"/>
                <a:ea typeface="黑体" panose="02010609060101010101" pitchFamily="49" charset="-122"/>
              </a:rPr>
              <a:t>）：了解数据中潜在的规律</a:t>
            </a:r>
          </a:p>
          <a:p>
            <a:pPr marL="342900"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典型的数据挖掘技术</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关联分析</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序列模式</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分类（预言）</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聚集</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异常检测</a:t>
            </a:r>
          </a:p>
        </p:txBody>
      </p:sp>
    </p:spTree>
    <p:extLst>
      <p:ext uri="{BB962C8B-B14F-4D97-AF65-F5344CB8AC3E}">
        <p14:creationId xmlns:p14="http://schemas.microsoft.com/office/powerpoint/2010/main" val="350305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数据挖掘的数据源</a:t>
            </a:r>
          </a:p>
        </p:txBody>
      </p:sp>
      <p:graphicFrame>
        <p:nvGraphicFramePr>
          <p:cNvPr id="3" name="图示 2">
            <a:extLst>
              <a:ext uri="{FF2B5EF4-FFF2-40B4-BE49-F238E27FC236}">
                <a16:creationId xmlns:a16="http://schemas.microsoft.com/office/drawing/2014/main" id="{617D8070-E009-4E22-83BD-71C0A0270942}"/>
              </a:ext>
            </a:extLst>
          </p:cNvPr>
          <p:cNvGraphicFramePr/>
          <p:nvPr>
            <p:extLst>
              <p:ext uri="{D42A27DB-BD31-4B8C-83A1-F6EECF244321}">
                <p14:modId xmlns:p14="http://schemas.microsoft.com/office/powerpoint/2010/main" val="3641823081"/>
              </p:ext>
            </p:extLst>
          </p:nvPr>
        </p:nvGraphicFramePr>
        <p:xfrm>
          <a:off x="967538" y="936233"/>
          <a:ext cx="2785312" cy="3022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a:extLst>
              <a:ext uri="{FF2B5EF4-FFF2-40B4-BE49-F238E27FC236}">
                <a16:creationId xmlns:a16="http://schemas.microsoft.com/office/drawing/2014/main" id="{2D746E3A-0D7A-4A21-B895-56B5EBCC4216}"/>
              </a:ext>
            </a:extLst>
          </p:cNvPr>
          <p:cNvGraphicFramePr/>
          <p:nvPr>
            <p:extLst>
              <p:ext uri="{D42A27DB-BD31-4B8C-83A1-F6EECF244321}">
                <p14:modId xmlns:p14="http://schemas.microsoft.com/office/powerpoint/2010/main" val="9377460"/>
              </p:ext>
            </p:extLst>
          </p:nvPr>
        </p:nvGraphicFramePr>
        <p:xfrm>
          <a:off x="4565984" y="936233"/>
          <a:ext cx="4736432"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37604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数据挖掘任务 </a:t>
            </a:r>
            <a:r>
              <a:rPr lang="en-US" altLang="zh-CN" dirty="0"/>
              <a:t>I</a:t>
            </a:r>
            <a:endParaRPr lang="zh-CN" altLang="en-US" dirty="0"/>
          </a:p>
        </p:txBody>
      </p:sp>
      <p:graphicFrame>
        <p:nvGraphicFramePr>
          <p:cNvPr id="2" name="图示 1">
            <a:extLst>
              <a:ext uri="{FF2B5EF4-FFF2-40B4-BE49-F238E27FC236}">
                <a16:creationId xmlns:a16="http://schemas.microsoft.com/office/drawing/2014/main" id="{0569F592-9253-4E47-8E3A-2C715804AC62}"/>
              </a:ext>
            </a:extLst>
          </p:cNvPr>
          <p:cNvGraphicFramePr/>
          <p:nvPr>
            <p:extLst>
              <p:ext uri="{D42A27DB-BD31-4B8C-83A1-F6EECF244321}">
                <p14:modId xmlns:p14="http://schemas.microsoft.com/office/powerpoint/2010/main" val="457048420"/>
              </p:ext>
            </p:extLst>
          </p:nvPr>
        </p:nvGraphicFramePr>
        <p:xfrm>
          <a:off x="672431" y="719667"/>
          <a:ext cx="9157369" cy="4790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Classification Algorithm in Machine Learning - Javatpoint">
            <a:extLst>
              <a:ext uri="{FF2B5EF4-FFF2-40B4-BE49-F238E27FC236}">
                <a16:creationId xmlns:a16="http://schemas.microsoft.com/office/drawing/2014/main" id="{08958335-572E-4B4C-86FF-1D56A934E55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986210" y="1094874"/>
            <a:ext cx="1901623" cy="16844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near Regression Analysis in SPSS Statistics - Procedure, assumptions and  reporting the output.">
            <a:extLst>
              <a:ext uri="{FF2B5EF4-FFF2-40B4-BE49-F238E27FC236}">
                <a16:creationId xmlns:a16="http://schemas.microsoft.com/office/drawing/2014/main" id="{410AEB9F-C797-4BCF-8AE6-4662B476D1D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40725" y="3386229"/>
            <a:ext cx="2161040" cy="8355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sy 232 Stats">
            <a:extLst>
              <a:ext uri="{FF2B5EF4-FFF2-40B4-BE49-F238E27FC236}">
                <a16:creationId xmlns:a16="http://schemas.microsoft.com/office/drawing/2014/main" id="{55C54BFE-BE13-43A4-99E8-5B5C3661A55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223143" y="4593724"/>
            <a:ext cx="1596204" cy="91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数据挖掘任务 </a:t>
            </a:r>
            <a:r>
              <a:rPr lang="en-US" altLang="zh-CN" dirty="0"/>
              <a:t>II</a:t>
            </a:r>
            <a:endParaRPr lang="zh-CN" altLang="en-US" dirty="0"/>
          </a:p>
        </p:txBody>
      </p:sp>
      <p:graphicFrame>
        <p:nvGraphicFramePr>
          <p:cNvPr id="2" name="图示 1">
            <a:extLst>
              <a:ext uri="{FF2B5EF4-FFF2-40B4-BE49-F238E27FC236}">
                <a16:creationId xmlns:a16="http://schemas.microsoft.com/office/drawing/2014/main" id="{0569F592-9253-4E47-8E3A-2C715804AC62}"/>
              </a:ext>
            </a:extLst>
          </p:cNvPr>
          <p:cNvGraphicFramePr/>
          <p:nvPr>
            <p:extLst>
              <p:ext uri="{D42A27DB-BD31-4B8C-83A1-F6EECF244321}">
                <p14:modId xmlns:p14="http://schemas.microsoft.com/office/powerpoint/2010/main" val="2703717906"/>
              </p:ext>
            </p:extLst>
          </p:nvPr>
        </p:nvGraphicFramePr>
        <p:xfrm>
          <a:off x="672431" y="67864"/>
          <a:ext cx="6751053" cy="6537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What is Hierarchical Clustering?">
            <a:extLst>
              <a:ext uri="{FF2B5EF4-FFF2-40B4-BE49-F238E27FC236}">
                <a16:creationId xmlns:a16="http://schemas.microsoft.com/office/drawing/2014/main" id="{C140C19F-AD61-404A-B430-1382EA83C9A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65166" y="927276"/>
            <a:ext cx="2988031" cy="22370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association detection model. | Download Scientific Diagram">
            <a:extLst>
              <a:ext uri="{FF2B5EF4-FFF2-40B4-BE49-F238E27FC236}">
                <a16:creationId xmlns:a16="http://schemas.microsoft.com/office/drawing/2014/main" id="{F7511DF0-7EF9-4801-85E7-A2ED3ECD92C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35724" y="3388805"/>
            <a:ext cx="2877051" cy="135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5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初识数据挖掘</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sz="3200" b="1" dirty="0"/>
              <a:t>数据挖掘标准流程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lstStyle/>
          <a:p>
            <a:pPr marL="0" indent="0">
              <a:buNone/>
            </a:pPr>
            <a:r>
              <a:rPr lang="zh-CN" altLang="en-US" dirty="0"/>
              <a:t>数据挖掘的技术</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大数据挖掘</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494090"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13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数据挖掘基础</a:t>
            </a:r>
          </a:p>
        </p:txBody>
      </p:sp>
    </p:spTree>
    <p:extLst>
      <p:ext uri="{BB962C8B-B14F-4D97-AF65-F5344CB8AC3E}">
        <p14:creationId xmlns:p14="http://schemas.microsoft.com/office/powerpoint/2010/main" val="121188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3" name="Text Box 3">
            <a:extLst>
              <a:ext uri="{FF2B5EF4-FFF2-40B4-BE49-F238E27FC236}">
                <a16:creationId xmlns:a16="http://schemas.microsoft.com/office/drawing/2014/main" id="{840A529A-C073-4334-AC20-19E20E300809}"/>
              </a:ext>
            </a:extLst>
          </p:cNvPr>
          <p:cNvSpPr txBox="1">
            <a:spLocks noChangeArrowheads="1"/>
          </p:cNvSpPr>
          <p:nvPr/>
        </p:nvSpPr>
        <p:spPr bwMode="auto">
          <a:xfrm>
            <a:off x="2347077" y="771553"/>
            <a:ext cx="7497846" cy="432041"/>
          </a:xfrm>
          <a:prstGeom prst="rect">
            <a:avLst/>
          </a:prstGeom>
          <a:solidFill>
            <a:srgbClr val="C00000"/>
          </a:solidFill>
          <a:ln w="9525">
            <a:noFill/>
            <a:miter lim="800000"/>
            <a:headEnd/>
            <a:tailEnd/>
          </a:ln>
        </p:spPr>
        <p:txBody>
          <a:bodyPr wrap="square">
            <a:spAutoFit/>
          </a:bodyPr>
          <a:lstStyle/>
          <a:p>
            <a:pPr algn="ctr">
              <a:lnSpc>
                <a:spcPct val="120000"/>
              </a:lnSpc>
              <a:spcBef>
                <a:spcPct val="50000"/>
              </a:spcBef>
            </a:pPr>
            <a:r>
              <a:rPr lang="en-US" altLang="zh-CN" sz="2000" dirty="0">
                <a:solidFill>
                  <a:schemeClr val="bg1"/>
                </a:solidFill>
                <a:latin typeface="Calibri" panose="020F0502020204030204" pitchFamily="34" charset="0"/>
                <a:ea typeface="黑体" panose="02010609060101010101" pitchFamily="49" charset="-122"/>
                <a:cs typeface="Times New Roman" pitchFamily="18" charset="0"/>
              </a:rPr>
              <a:t>CRISP</a:t>
            </a:r>
            <a:r>
              <a:rPr lang="zh-CN" altLang="en-US" sz="2000" dirty="0">
                <a:solidFill>
                  <a:schemeClr val="bg1"/>
                </a:solidFill>
                <a:latin typeface="Calibri" panose="020F0502020204030204" pitchFamily="34" charset="0"/>
                <a:ea typeface="黑体" panose="02010609060101010101" pitchFamily="49" charset="-122"/>
                <a:cs typeface="Times New Roman" pitchFamily="18" charset="0"/>
              </a:rPr>
              <a:t>－</a:t>
            </a:r>
            <a:r>
              <a:rPr lang="en-US" altLang="zh-CN" sz="2000" dirty="0">
                <a:solidFill>
                  <a:schemeClr val="bg1"/>
                </a:solidFill>
                <a:latin typeface="Calibri" panose="020F0502020204030204" pitchFamily="34" charset="0"/>
                <a:ea typeface="黑体" panose="02010609060101010101" pitchFamily="49" charset="-122"/>
                <a:cs typeface="Times New Roman" pitchFamily="18" charset="0"/>
              </a:rPr>
              <a:t>DM</a:t>
            </a:r>
            <a:r>
              <a:rPr lang="zh-CN" altLang="en-US" sz="2000" dirty="0">
                <a:solidFill>
                  <a:schemeClr val="bg1"/>
                </a:solidFill>
                <a:latin typeface="Calibri" panose="020F0502020204030204" pitchFamily="34" charset="0"/>
                <a:ea typeface="黑体" panose="02010609060101010101" pitchFamily="49" charset="-122"/>
                <a:cs typeface="Times New Roman" pitchFamily="18" charset="0"/>
              </a:rPr>
              <a:t>是</a:t>
            </a:r>
            <a:r>
              <a:rPr lang="en-US" altLang="zh-CN" sz="2000" dirty="0" err="1">
                <a:solidFill>
                  <a:schemeClr val="bg1"/>
                </a:solidFill>
                <a:latin typeface="Calibri" panose="020F0502020204030204" pitchFamily="34" charset="0"/>
                <a:ea typeface="黑体" panose="02010609060101010101" pitchFamily="49" charset="-122"/>
                <a:cs typeface="Times New Roman" pitchFamily="18" charset="0"/>
              </a:rPr>
              <a:t>CRoss</a:t>
            </a:r>
            <a:r>
              <a:rPr lang="en-US" altLang="zh-CN" sz="2000" dirty="0">
                <a:solidFill>
                  <a:schemeClr val="bg1"/>
                </a:solidFill>
                <a:latin typeface="Calibri" panose="020F0502020204030204" pitchFamily="34" charset="0"/>
                <a:ea typeface="黑体" panose="02010609060101010101" pitchFamily="49" charset="-122"/>
                <a:cs typeface="Times New Roman" pitchFamily="18" charset="0"/>
              </a:rPr>
              <a:t>-Industry Standard Process</a:t>
            </a:r>
            <a:r>
              <a:rPr lang="zh-CN" altLang="en-US" sz="2000" dirty="0">
                <a:solidFill>
                  <a:schemeClr val="bg1"/>
                </a:solidFill>
                <a:latin typeface="Calibri" panose="020F0502020204030204" pitchFamily="34" charset="0"/>
                <a:ea typeface="黑体" panose="02010609060101010101" pitchFamily="49" charset="-122"/>
                <a:cs typeface="Times New Roman" pitchFamily="18" charset="0"/>
              </a:rPr>
              <a:t>－</a:t>
            </a:r>
            <a:r>
              <a:rPr lang="en-US" altLang="zh-CN" sz="2000" dirty="0">
                <a:solidFill>
                  <a:schemeClr val="bg1"/>
                </a:solidFill>
                <a:latin typeface="Calibri" panose="020F0502020204030204" pitchFamily="34" charset="0"/>
                <a:ea typeface="黑体" panose="02010609060101010101" pitchFamily="49" charset="-122"/>
                <a:cs typeface="Times New Roman" pitchFamily="18" charset="0"/>
              </a:rPr>
              <a:t>Data Mining</a:t>
            </a:r>
            <a:r>
              <a:rPr lang="zh-CN" altLang="en-US" sz="2000" dirty="0">
                <a:solidFill>
                  <a:schemeClr val="bg1"/>
                </a:solidFill>
                <a:latin typeface="Calibri" panose="020F0502020204030204" pitchFamily="34" charset="0"/>
                <a:ea typeface="黑体" panose="02010609060101010101" pitchFamily="49" charset="-122"/>
                <a:cs typeface="Times New Roman" pitchFamily="18" charset="0"/>
              </a:rPr>
              <a:t>的缩写</a:t>
            </a:r>
            <a:endParaRPr lang="en-US" altLang="zh-CN" sz="2000" dirty="0">
              <a:solidFill>
                <a:schemeClr val="bg1"/>
              </a:solidFill>
              <a:latin typeface="Calibri" panose="020F0502020204030204" pitchFamily="34" charset="0"/>
              <a:ea typeface="黑体" panose="02010609060101010101" pitchFamily="49" charset="-122"/>
              <a:cs typeface="Times New Roman" pitchFamily="18" charset="0"/>
            </a:endParaRPr>
          </a:p>
        </p:txBody>
      </p:sp>
      <p:pic>
        <p:nvPicPr>
          <p:cNvPr id="5" name="Picture 4" descr="http://geni-sage.com/newWeb/images/ytyxz_3.png">
            <a:extLst>
              <a:ext uri="{FF2B5EF4-FFF2-40B4-BE49-F238E27FC236}">
                <a16:creationId xmlns:a16="http://schemas.microsoft.com/office/drawing/2014/main" id="{6075434C-4551-411C-9C19-A8F9FA795FDB}"/>
              </a:ext>
            </a:extLst>
          </p:cNvPr>
          <p:cNvPicPr>
            <a:picLocks noChangeAspect="1" noChangeArrowheads="1"/>
          </p:cNvPicPr>
          <p:nvPr/>
        </p:nvPicPr>
        <p:blipFill>
          <a:blip r:embed="rId2" cstate="print"/>
          <a:srcRect/>
          <a:stretch>
            <a:fillRect/>
          </a:stretch>
        </p:blipFill>
        <p:spPr bwMode="auto">
          <a:xfrm>
            <a:off x="426857" y="1788395"/>
            <a:ext cx="6339066" cy="4167238"/>
          </a:xfrm>
          <a:prstGeom prst="rect">
            <a:avLst/>
          </a:prstGeom>
          <a:noFill/>
          <a:ln w="9525">
            <a:noFill/>
            <a:miter lim="800000"/>
            <a:headEnd/>
            <a:tailEnd/>
          </a:ln>
        </p:spPr>
      </p:pic>
      <p:graphicFrame>
        <p:nvGraphicFramePr>
          <p:cNvPr id="10" name="图示 9">
            <a:extLst>
              <a:ext uri="{FF2B5EF4-FFF2-40B4-BE49-F238E27FC236}">
                <a16:creationId xmlns:a16="http://schemas.microsoft.com/office/drawing/2014/main" id="{4332B349-5B15-44EB-8F0E-7803FAE11C0B}"/>
              </a:ext>
            </a:extLst>
          </p:cNvPr>
          <p:cNvGraphicFramePr/>
          <p:nvPr>
            <p:extLst>
              <p:ext uri="{D42A27DB-BD31-4B8C-83A1-F6EECF244321}">
                <p14:modId xmlns:p14="http://schemas.microsoft.com/office/powerpoint/2010/main" val="2263884582"/>
              </p:ext>
            </p:extLst>
          </p:nvPr>
        </p:nvGraphicFramePr>
        <p:xfrm>
          <a:off x="7336185" y="1597967"/>
          <a:ext cx="4428958" cy="3671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021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竞选作弊器？</a:t>
            </a:r>
          </a:p>
        </p:txBody>
      </p:sp>
      <p:sp>
        <p:nvSpPr>
          <p:cNvPr id="2" name="文本框 1">
            <a:extLst>
              <a:ext uri="{FF2B5EF4-FFF2-40B4-BE49-F238E27FC236}">
                <a16:creationId xmlns:a16="http://schemas.microsoft.com/office/drawing/2014/main" id="{EB6EF23D-66AB-4F03-971E-B4FBC3EDF136}"/>
              </a:ext>
            </a:extLst>
          </p:cNvPr>
          <p:cNvSpPr txBox="1"/>
          <p:nvPr/>
        </p:nvSpPr>
        <p:spPr>
          <a:xfrm>
            <a:off x="571499" y="1161520"/>
            <a:ext cx="6539163" cy="4488793"/>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据</a:t>
            </a:r>
            <a:r>
              <a:rPr lang="en-US" altLang="zh-CN" sz="2400" dirty="0">
                <a:solidFill>
                  <a:schemeClr val="tx2"/>
                </a:solidFill>
                <a:latin typeface="Calibri" panose="020F0502020204030204" pitchFamily="34" charset="0"/>
                <a:ea typeface="黑体" panose="02010609060101010101" pitchFamily="49" charset="-122"/>
              </a:rPr>
              <a:t>《</a:t>
            </a:r>
            <a:r>
              <a:rPr lang="zh-CN" altLang="en-US" sz="2400" dirty="0">
                <a:solidFill>
                  <a:schemeClr val="tx2"/>
                </a:solidFill>
                <a:latin typeface="Calibri" panose="020F0502020204030204" pitchFamily="34" charset="0"/>
                <a:ea typeface="黑体" panose="02010609060101010101" pitchFamily="49" charset="-122"/>
              </a:rPr>
              <a:t>纽约时报</a:t>
            </a:r>
            <a:r>
              <a:rPr lang="en-US" altLang="zh-CN" sz="2400" dirty="0">
                <a:solidFill>
                  <a:schemeClr val="tx2"/>
                </a:solidFill>
                <a:latin typeface="Calibri" panose="020F0502020204030204" pitchFamily="34" charset="0"/>
                <a:ea typeface="黑体" panose="02010609060101010101" pitchFamily="49" charset="-122"/>
              </a:rPr>
              <a:t>》</a:t>
            </a:r>
            <a:r>
              <a:rPr lang="zh-CN" altLang="en-US" sz="2400" dirty="0">
                <a:solidFill>
                  <a:schemeClr val="tx2"/>
                </a:solidFill>
                <a:latin typeface="Calibri" panose="020F0502020204030204" pitchFamily="34" charset="0"/>
                <a:ea typeface="黑体" panose="02010609060101010101" pitchFamily="49" charset="-122"/>
              </a:rPr>
              <a:t>和</a:t>
            </a:r>
            <a:r>
              <a:rPr lang="en-US" altLang="zh-CN" sz="2400" dirty="0">
                <a:solidFill>
                  <a:schemeClr val="tx2"/>
                </a:solidFill>
                <a:latin typeface="Calibri" panose="020F0502020204030204" pitchFamily="34" charset="0"/>
                <a:ea typeface="黑体" panose="02010609060101010101" pitchFamily="49" charset="-122"/>
              </a:rPr>
              <a:t>《</a:t>
            </a:r>
            <a:r>
              <a:rPr lang="zh-CN" altLang="en-US" sz="2400" dirty="0">
                <a:solidFill>
                  <a:schemeClr val="tx2"/>
                </a:solidFill>
                <a:latin typeface="Calibri" panose="020F0502020204030204" pitchFamily="34" charset="0"/>
                <a:ea typeface="黑体" panose="02010609060101010101" pitchFamily="49" charset="-122"/>
              </a:rPr>
              <a:t>英国观察家报</a:t>
            </a:r>
            <a:r>
              <a:rPr lang="en-US" altLang="zh-CN" sz="2400" dirty="0">
                <a:solidFill>
                  <a:schemeClr val="tx2"/>
                </a:solidFill>
                <a:latin typeface="Calibri" panose="020F0502020204030204" pitchFamily="34" charset="0"/>
                <a:ea typeface="黑体" panose="02010609060101010101" pitchFamily="49" charset="-122"/>
              </a:rPr>
              <a:t>》</a:t>
            </a:r>
            <a:r>
              <a:rPr lang="zh-CN" altLang="en-US" sz="2400" dirty="0">
                <a:solidFill>
                  <a:schemeClr val="tx2"/>
                </a:solidFill>
                <a:latin typeface="Calibri" panose="020F0502020204030204" pitchFamily="34" charset="0"/>
                <a:ea typeface="黑体" panose="02010609060101010101" pitchFamily="49" charset="-122"/>
              </a:rPr>
              <a:t>报道，</a:t>
            </a:r>
            <a:r>
              <a:rPr lang="en-US" altLang="zh-CN" sz="2400" dirty="0">
                <a:solidFill>
                  <a:schemeClr val="tx2"/>
                </a:solidFill>
                <a:latin typeface="Calibri" panose="020F0502020204030204" pitchFamily="34" charset="0"/>
                <a:ea typeface="黑体" panose="02010609060101010101" pitchFamily="49" charset="-122"/>
              </a:rPr>
              <a:t>2016 </a:t>
            </a:r>
            <a:r>
              <a:rPr lang="zh-CN" altLang="en-US" sz="2400" dirty="0">
                <a:solidFill>
                  <a:schemeClr val="tx2"/>
                </a:solidFill>
                <a:latin typeface="Calibri" panose="020F0502020204030204" pitchFamily="34" charset="0"/>
                <a:ea typeface="黑体" panose="02010609060101010101" pitchFamily="49" charset="-122"/>
              </a:rPr>
              <a:t>年美国总统大选期间，剑桥分析公司（</a:t>
            </a:r>
            <a:r>
              <a:rPr lang="en-US" altLang="zh-CN" sz="2400" dirty="0">
                <a:solidFill>
                  <a:schemeClr val="tx2"/>
                </a:solidFill>
                <a:latin typeface="Calibri" panose="020F0502020204030204" pitchFamily="34" charset="0"/>
                <a:ea typeface="黑体" panose="02010609060101010101" pitchFamily="49" charset="-122"/>
              </a:rPr>
              <a:t>Cambridge Analytica</a:t>
            </a:r>
            <a:r>
              <a:rPr lang="zh-CN" altLang="en-US" sz="2400" dirty="0">
                <a:solidFill>
                  <a:schemeClr val="tx2"/>
                </a:solidFill>
                <a:latin typeface="Calibri" panose="020F0502020204030204" pitchFamily="34" charset="0"/>
                <a:ea typeface="黑体" panose="02010609060101010101" pitchFamily="49" charset="-122"/>
              </a:rPr>
              <a:t>）与特朗普竞选团队合作，获取了总计超过 </a:t>
            </a:r>
            <a:r>
              <a:rPr lang="en-US" altLang="zh-CN" sz="2400" dirty="0">
                <a:solidFill>
                  <a:schemeClr val="tx2"/>
                </a:solidFill>
                <a:latin typeface="Calibri" panose="020F0502020204030204" pitchFamily="34" charset="0"/>
                <a:ea typeface="黑体" panose="02010609060101010101" pitchFamily="49" charset="-122"/>
              </a:rPr>
              <a:t>5000 </a:t>
            </a:r>
            <a:r>
              <a:rPr lang="zh-CN" altLang="en-US" sz="2400" dirty="0">
                <a:solidFill>
                  <a:schemeClr val="tx2"/>
                </a:solidFill>
                <a:latin typeface="Calibri" panose="020F0502020204030204" pitchFamily="34" charset="0"/>
                <a:ea typeface="黑体" panose="02010609060101010101" pitchFamily="49" charset="-122"/>
              </a:rPr>
              <a:t>万名 </a:t>
            </a:r>
            <a:r>
              <a:rPr lang="en-US" altLang="zh-CN" sz="2400" dirty="0">
                <a:solidFill>
                  <a:schemeClr val="tx2"/>
                </a:solidFill>
                <a:latin typeface="Calibri" panose="020F0502020204030204" pitchFamily="34" charset="0"/>
                <a:ea typeface="黑体" panose="02010609060101010101" pitchFamily="49" charset="-122"/>
              </a:rPr>
              <a:t>Facebook </a:t>
            </a:r>
            <a:r>
              <a:rPr lang="zh-CN" altLang="en-US" sz="2400" dirty="0">
                <a:solidFill>
                  <a:schemeClr val="tx2"/>
                </a:solidFill>
                <a:latin typeface="Calibri" panose="020F0502020204030204" pitchFamily="34" charset="0"/>
                <a:ea typeface="黑体" panose="02010609060101010101" pitchFamily="49" charset="-122"/>
              </a:rPr>
              <a:t>用户的数据，采用独家的</a:t>
            </a:r>
            <a:r>
              <a:rPr lang="zh-CN" altLang="en-US" sz="2400" dirty="0">
                <a:solidFill>
                  <a:srgbClr val="C00000"/>
                </a:solidFill>
                <a:latin typeface="Calibri" panose="020F0502020204030204" pitchFamily="34" charset="0"/>
                <a:ea typeface="黑体" panose="02010609060101010101" pitchFamily="49" charset="-122"/>
              </a:rPr>
              <a:t>心理统计模型</a:t>
            </a:r>
            <a:r>
              <a:rPr lang="zh-CN" altLang="en-US" sz="2400" dirty="0">
                <a:solidFill>
                  <a:schemeClr val="tx2"/>
                </a:solidFill>
                <a:latin typeface="Calibri" panose="020F0502020204030204" pitchFamily="34" charset="0"/>
                <a:ea typeface="黑体" panose="02010609060101010101" pitchFamily="49" charset="-122"/>
              </a:rPr>
              <a:t>分析用户行为，</a:t>
            </a:r>
            <a:r>
              <a:rPr lang="zh-CN" altLang="en-US" sz="2400" dirty="0">
                <a:solidFill>
                  <a:srgbClr val="C00000"/>
                </a:solidFill>
                <a:latin typeface="Calibri" panose="020F0502020204030204" pitchFamily="34" charset="0"/>
                <a:ea typeface="黑体" panose="02010609060101010101" pitchFamily="49" charset="-122"/>
              </a:rPr>
              <a:t>对用户进行完整画像</a:t>
            </a:r>
            <a:r>
              <a:rPr lang="zh-CN" altLang="en-US" sz="2400" dirty="0">
                <a:solidFill>
                  <a:schemeClr val="tx2"/>
                </a:solidFill>
                <a:latin typeface="Calibri" panose="020F0502020204030204" pitchFamily="34" charset="0"/>
                <a:ea typeface="黑体" panose="02010609060101010101" pitchFamily="49" charset="-122"/>
              </a:rPr>
              <a:t>，帮助特朗普竞选团队定制从政治立场到竞选口号的一切，并</a:t>
            </a:r>
            <a:r>
              <a:rPr lang="zh-CN" altLang="en-US" sz="2400" dirty="0">
                <a:solidFill>
                  <a:srgbClr val="C00000"/>
                </a:solidFill>
                <a:latin typeface="Calibri" panose="020F0502020204030204" pitchFamily="34" charset="0"/>
                <a:ea typeface="黑体" panose="02010609060101010101" pitchFamily="49" charset="-122"/>
              </a:rPr>
              <a:t>精准投放数字广告</a:t>
            </a:r>
            <a:r>
              <a:rPr lang="zh-CN" altLang="en-US" sz="2400" dirty="0">
                <a:solidFill>
                  <a:schemeClr val="tx2"/>
                </a:solidFill>
                <a:latin typeface="Calibri" panose="020F0502020204030204" pitchFamily="34" charset="0"/>
                <a:ea typeface="黑体" panose="02010609060101010101" pitchFamily="49" charset="-122"/>
              </a:rPr>
              <a:t>，预测和影响民意的选择，一定程度上扭转了特朗普的糟糕形象，帮助他赢得了大选。</a:t>
            </a:r>
            <a:endParaRPr lang="en-US" altLang="zh-CN" sz="2400" dirty="0">
              <a:solidFill>
                <a:schemeClr val="tx2"/>
              </a:solidFill>
              <a:latin typeface="Calibri" panose="020F0502020204030204" pitchFamily="34" charset="0"/>
              <a:ea typeface="黑体" panose="02010609060101010101" pitchFamily="49" charset="-122"/>
            </a:endParaRPr>
          </a:p>
        </p:txBody>
      </p:sp>
      <p:pic>
        <p:nvPicPr>
          <p:cNvPr id="1026" name="Picture 2">
            <a:extLst>
              <a:ext uri="{FF2B5EF4-FFF2-40B4-BE49-F238E27FC236}">
                <a16:creationId xmlns:a16="http://schemas.microsoft.com/office/drawing/2014/main" id="{06F1A24A-7672-4948-B282-E05181911F5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40723" y="1530079"/>
            <a:ext cx="3850105" cy="28875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10833100" cy="5049255"/>
          </a:xfrm>
        </p:spPr>
        <p:txBody>
          <a:bodyPr/>
          <a:lstStyle/>
          <a:p>
            <a:pPr algn="l">
              <a:spcBef>
                <a:spcPct val="50000"/>
              </a:spcBef>
              <a:buFontTx/>
              <a:buChar char="•"/>
            </a:pPr>
            <a:r>
              <a:rPr lang="zh-CN" altLang="en-US" sz="3200" dirty="0">
                <a:latin typeface="+mj-lt"/>
                <a:ea typeface="黑体" pitchFamily="49" charset="-122"/>
                <a:cs typeface="Times New Roman" pitchFamily="18" charset="0"/>
              </a:rPr>
              <a:t>找问题－确定商业目标</a:t>
            </a:r>
          </a:p>
          <a:p>
            <a:pPr algn="l">
              <a:spcBef>
                <a:spcPct val="50000"/>
              </a:spcBef>
              <a:buFontTx/>
              <a:buChar char="•"/>
            </a:pPr>
            <a:r>
              <a:rPr lang="zh-CN" altLang="en-US" sz="3200" dirty="0">
                <a:latin typeface="+mj-lt"/>
                <a:ea typeface="黑体" pitchFamily="49" charset="-122"/>
                <a:cs typeface="Times New Roman" pitchFamily="18" charset="0"/>
              </a:rPr>
              <a:t> 对现有资源的评估</a:t>
            </a:r>
          </a:p>
          <a:p>
            <a:pPr algn="l">
              <a:spcBef>
                <a:spcPct val="50000"/>
              </a:spcBef>
              <a:buFontTx/>
              <a:buChar char="•"/>
            </a:pPr>
            <a:r>
              <a:rPr lang="zh-CN" altLang="en-US" sz="3200" dirty="0">
                <a:latin typeface="+mj-lt"/>
                <a:ea typeface="黑体" pitchFamily="49" charset="-122"/>
                <a:cs typeface="Times New Roman" pitchFamily="18" charset="0"/>
              </a:rPr>
              <a:t> 确定问题是否能够通过数据挖掘来解决</a:t>
            </a:r>
          </a:p>
          <a:p>
            <a:pPr algn="l">
              <a:spcBef>
                <a:spcPct val="50000"/>
              </a:spcBef>
              <a:buFontTx/>
              <a:buChar char="•"/>
            </a:pPr>
            <a:r>
              <a:rPr lang="zh-CN" altLang="en-US" sz="3200" dirty="0">
                <a:latin typeface="+mj-lt"/>
                <a:ea typeface="黑体" pitchFamily="49" charset="-122"/>
                <a:cs typeface="Times New Roman" pitchFamily="18" charset="0"/>
              </a:rPr>
              <a:t> 确定数据挖掘的目标</a:t>
            </a:r>
          </a:p>
          <a:p>
            <a:pPr algn="l">
              <a:spcBef>
                <a:spcPct val="50000"/>
              </a:spcBef>
              <a:buFontTx/>
              <a:buChar char="•"/>
            </a:pPr>
            <a:r>
              <a:rPr lang="zh-CN" altLang="en-US" sz="3200" dirty="0">
                <a:latin typeface="+mj-lt"/>
                <a:ea typeface="黑体" pitchFamily="49" charset="-122"/>
                <a:cs typeface="Times New Roman" pitchFamily="18" charset="0"/>
              </a:rPr>
              <a:t> 制定数据挖掘计划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7170" name="Picture 2" descr="What is Business Press | BXNO">
            <a:extLst>
              <a:ext uri="{FF2B5EF4-FFF2-40B4-BE49-F238E27FC236}">
                <a16:creationId xmlns:a16="http://schemas.microsoft.com/office/drawing/2014/main" id="{3E57D82A-03E6-40E7-AC20-8B1721D9D8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3721" y="2265292"/>
            <a:ext cx="3152274" cy="2280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7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10833100" cy="5049255"/>
          </a:xfrm>
        </p:spPr>
        <p:txBody>
          <a:bodyPr/>
          <a:lstStyle/>
          <a:p>
            <a:pPr algn="l">
              <a:spcBef>
                <a:spcPct val="50000"/>
              </a:spcBef>
              <a:buFontTx/>
              <a:buChar char="•"/>
            </a:pPr>
            <a:r>
              <a:rPr lang="en-US" altLang="zh-CN" sz="3200" dirty="0">
                <a:latin typeface="+mj-lt"/>
                <a:ea typeface="黑体" pitchFamily="49" charset="-122"/>
                <a:cs typeface="Times New Roman" pitchFamily="18" charset="0"/>
              </a:rPr>
              <a:t> </a:t>
            </a:r>
            <a:r>
              <a:rPr lang="zh-CN" altLang="en-US" sz="3200" dirty="0">
                <a:latin typeface="+mj-lt"/>
                <a:ea typeface="黑体" pitchFamily="49" charset="-122"/>
                <a:cs typeface="Times New Roman" pitchFamily="18" charset="0"/>
              </a:rPr>
              <a:t>确定数据挖掘所需要的数据</a:t>
            </a:r>
          </a:p>
          <a:p>
            <a:pPr algn="l">
              <a:spcBef>
                <a:spcPct val="50000"/>
              </a:spcBef>
              <a:buFontTx/>
              <a:buChar char="•"/>
            </a:pPr>
            <a:r>
              <a:rPr lang="zh-CN" altLang="en-US" sz="3200" dirty="0">
                <a:latin typeface="+mj-lt"/>
                <a:ea typeface="黑体" pitchFamily="49" charset="-122"/>
                <a:cs typeface="Times New Roman" pitchFamily="18" charset="0"/>
              </a:rPr>
              <a:t> 对数据进行描述</a:t>
            </a:r>
          </a:p>
          <a:p>
            <a:pPr algn="l">
              <a:spcBef>
                <a:spcPct val="50000"/>
              </a:spcBef>
              <a:buFontTx/>
              <a:buChar char="•"/>
            </a:pPr>
            <a:r>
              <a:rPr lang="zh-CN" altLang="en-US" sz="3200" dirty="0">
                <a:latin typeface="+mj-lt"/>
                <a:ea typeface="黑体" pitchFamily="49" charset="-122"/>
                <a:cs typeface="Times New Roman" pitchFamily="18" charset="0"/>
              </a:rPr>
              <a:t> 数据的初步探索</a:t>
            </a:r>
          </a:p>
          <a:p>
            <a:pPr algn="l">
              <a:spcBef>
                <a:spcPct val="50000"/>
              </a:spcBef>
              <a:buFontTx/>
              <a:buChar char="•"/>
            </a:pPr>
            <a:r>
              <a:rPr lang="zh-CN" altLang="en-US" sz="3200" dirty="0">
                <a:latin typeface="+mj-lt"/>
                <a:ea typeface="黑体" pitchFamily="49" charset="-122"/>
                <a:cs typeface="Times New Roman" pitchFamily="18" charset="0"/>
              </a:rPr>
              <a:t> 检查数据的质量</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8194" name="Picture 2" descr="What is &quot;Data Preparedness&quot;? - Sarapis">
            <a:extLst>
              <a:ext uri="{FF2B5EF4-FFF2-40B4-BE49-F238E27FC236}">
                <a16:creationId xmlns:a16="http://schemas.microsoft.com/office/drawing/2014/main" id="{E1FE54DF-0427-4674-9D70-68E23327685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422110" y="2586037"/>
            <a:ext cx="27051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03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10833100" cy="5049255"/>
          </a:xfrm>
        </p:spPr>
        <p:txBody>
          <a:bodyPr/>
          <a:lstStyle/>
          <a:p>
            <a:pPr algn="l">
              <a:spcBef>
                <a:spcPct val="50000"/>
              </a:spcBef>
              <a:buFont typeface="Arial" pitchFamily="34" charset="0"/>
              <a:buChar char="•"/>
            </a:pPr>
            <a:r>
              <a:rPr lang="zh-CN" altLang="en-US" sz="3200" dirty="0">
                <a:latin typeface="+mj-lt"/>
                <a:ea typeface="黑体" pitchFamily="49" charset="-122"/>
                <a:cs typeface="Times New Roman" pitchFamily="18" charset="0"/>
              </a:rPr>
              <a:t> 选择数据</a:t>
            </a:r>
          </a:p>
          <a:p>
            <a:pPr algn="l">
              <a:spcBef>
                <a:spcPct val="50000"/>
              </a:spcBef>
              <a:buFontTx/>
              <a:buChar char="•"/>
            </a:pPr>
            <a:r>
              <a:rPr lang="zh-CN" altLang="en-US" sz="3200" dirty="0">
                <a:latin typeface="+mj-lt"/>
                <a:ea typeface="黑体" pitchFamily="49" charset="-122"/>
                <a:cs typeface="Times New Roman" pitchFamily="18" charset="0"/>
              </a:rPr>
              <a:t> 清理数据</a:t>
            </a:r>
          </a:p>
          <a:p>
            <a:pPr algn="l">
              <a:spcBef>
                <a:spcPct val="50000"/>
              </a:spcBef>
              <a:buFontTx/>
              <a:buChar char="•"/>
            </a:pPr>
            <a:r>
              <a:rPr lang="zh-CN" altLang="en-US" sz="3200" dirty="0">
                <a:latin typeface="+mj-lt"/>
                <a:ea typeface="黑体" pitchFamily="49" charset="-122"/>
                <a:cs typeface="Times New Roman" pitchFamily="18" charset="0"/>
              </a:rPr>
              <a:t> 对数据进行重建</a:t>
            </a:r>
          </a:p>
          <a:p>
            <a:pPr algn="l">
              <a:spcBef>
                <a:spcPct val="50000"/>
              </a:spcBef>
              <a:buFontTx/>
              <a:buChar char="•"/>
            </a:pPr>
            <a:r>
              <a:rPr lang="zh-CN" altLang="en-US" sz="3200" dirty="0">
                <a:latin typeface="+mj-lt"/>
                <a:ea typeface="黑体" pitchFamily="49" charset="-122"/>
                <a:cs typeface="Times New Roman" pitchFamily="18" charset="0"/>
              </a:rPr>
              <a:t> 调整数据格式使之适合建模</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9218" name="Picture 2" descr="Data Preparation | Medium">
            <a:extLst>
              <a:ext uri="{FF2B5EF4-FFF2-40B4-BE49-F238E27FC236}">
                <a16:creationId xmlns:a16="http://schemas.microsoft.com/office/drawing/2014/main" id="{F1C402AD-F172-439C-B578-35BF045254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518990" y="2388242"/>
            <a:ext cx="5386388" cy="20815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310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10833100" cy="5049255"/>
          </a:xfrm>
        </p:spPr>
        <p:txBody>
          <a:bodyPr/>
          <a:lstStyle/>
          <a:p>
            <a:pPr algn="l">
              <a:spcBef>
                <a:spcPct val="50000"/>
              </a:spcBef>
              <a:buFontTx/>
              <a:buChar char="•"/>
            </a:pPr>
            <a:r>
              <a:rPr lang="en-US" altLang="zh-CN" sz="3200" dirty="0">
                <a:latin typeface="+mj-lt"/>
                <a:ea typeface="黑体" pitchFamily="49" charset="-122"/>
                <a:cs typeface="Times New Roman" pitchFamily="18" charset="0"/>
              </a:rPr>
              <a:t> </a:t>
            </a:r>
            <a:r>
              <a:rPr lang="zh-CN" altLang="en-US" sz="3200" dirty="0">
                <a:latin typeface="+mj-lt"/>
                <a:ea typeface="黑体" pitchFamily="49" charset="-122"/>
                <a:cs typeface="Times New Roman" pitchFamily="18" charset="0"/>
              </a:rPr>
              <a:t>对各个模型进行评价</a:t>
            </a:r>
          </a:p>
          <a:p>
            <a:pPr algn="l">
              <a:spcBef>
                <a:spcPct val="50000"/>
              </a:spcBef>
              <a:buFontTx/>
              <a:buChar char="•"/>
            </a:pPr>
            <a:r>
              <a:rPr lang="zh-CN" altLang="en-US" sz="3200" dirty="0">
                <a:latin typeface="+mj-lt"/>
                <a:ea typeface="黑体" pitchFamily="49" charset="-122"/>
                <a:cs typeface="Times New Roman" pitchFamily="18" charset="0"/>
              </a:rPr>
              <a:t> 选择数据挖掘模型</a:t>
            </a:r>
          </a:p>
          <a:p>
            <a:pPr algn="l">
              <a:spcBef>
                <a:spcPct val="50000"/>
              </a:spcBef>
              <a:buFontTx/>
              <a:buChar char="•"/>
            </a:pPr>
            <a:r>
              <a:rPr lang="zh-CN" altLang="en-US" sz="3200" dirty="0">
                <a:latin typeface="+mj-lt"/>
                <a:ea typeface="黑体" pitchFamily="49" charset="-122"/>
                <a:cs typeface="Times New Roman" pitchFamily="18" charset="0"/>
              </a:rPr>
              <a:t> 建立模型</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10242" name="Picture 2" descr="Data Modeling Trends in 2020: A Year of Optimization - DATAVERSITY">
            <a:extLst>
              <a:ext uri="{FF2B5EF4-FFF2-40B4-BE49-F238E27FC236}">
                <a16:creationId xmlns:a16="http://schemas.microsoft.com/office/drawing/2014/main" id="{0C56E8FB-AB51-4488-91D6-89CEE9F1F27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06759" y="1979149"/>
            <a:ext cx="3886198" cy="2899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26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6837947" cy="5049255"/>
          </a:xfrm>
        </p:spPr>
        <p:txBody>
          <a:bodyPr>
            <a:normAutofit/>
          </a:bodyPr>
          <a:lstStyle/>
          <a:p>
            <a:pPr algn="l">
              <a:spcBef>
                <a:spcPct val="50000"/>
              </a:spcBef>
              <a:buFontTx/>
              <a:buChar char="•"/>
              <a:defRPr/>
            </a:pPr>
            <a:r>
              <a:rPr lang="en-US" altLang="zh-CN" sz="2800" dirty="0">
                <a:latin typeface="+mj-lt"/>
                <a:ea typeface="黑体" pitchFamily="49" charset="-122"/>
                <a:cs typeface="Times New Roman" pitchFamily="18" charset="0"/>
              </a:rPr>
              <a:t> </a:t>
            </a:r>
            <a:r>
              <a:rPr lang="zh-CN" altLang="en-US" sz="2800" dirty="0">
                <a:latin typeface="+mj-lt"/>
                <a:ea typeface="黑体" pitchFamily="49" charset="-122"/>
                <a:cs typeface="Times New Roman" pitchFamily="18" charset="0"/>
              </a:rPr>
              <a:t>评估数据挖掘的结果</a:t>
            </a:r>
          </a:p>
          <a:p>
            <a:pPr algn="l">
              <a:spcBef>
                <a:spcPct val="50000"/>
              </a:spcBef>
              <a:buFontTx/>
              <a:buChar char="•"/>
              <a:defRPr/>
            </a:pPr>
            <a:r>
              <a:rPr lang="zh-CN" altLang="en-US" sz="2800" dirty="0">
                <a:latin typeface="+mj-lt"/>
                <a:ea typeface="黑体" pitchFamily="49" charset="-122"/>
                <a:cs typeface="Times New Roman" pitchFamily="18" charset="0"/>
              </a:rPr>
              <a:t>对整个数据挖掘过程的前面步骤进行评估</a:t>
            </a:r>
          </a:p>
          <a:p>
            <a:pPr marL="224576" indent="-224576">
              <a:spcBef>
                <a:spcPct val="50000"/>
              </a:spcBef>
              <a:buFontTx/>
              <a:buChar char="•"/>
              <a:defRPr/>
            </a:pPr>
            <a:r>
              <a:rPr lang="zh-CN" altLang="en-US" sz="2800" dirty="0">
                <a:latin typeface="+mj-lt"/>
                <a:ea typeface="黑体" pitchFamily="49" charset="-122"/>
                <a:cs typeface="Times New Roman" pitchFamily="18" charset="0"/>
              </a:rPr>
              <a:t>确定下一步怎么办？是发布模型？还是对数据挖掘过程进行进一步的调整，产生新的模型</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12290" name="Picture 2" descr="Psychoeducational Evaluation: 3 Tips for Parents | Cannizzaro Pediatrics">
            <a:extLst>
              <a:ext uri="{FF2B5EF4-FFF2-40B4-BE49-F238E27FC236}">
                <a16:creationId xmlns:a16="http://schemas.microsoft.com/office/drawing/2014/main" id="{57BE95DD-B12F-4C9E-9076-D2A190EF0B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39530" y="1886643"/>
            <a:ext cx="4635497" cy="30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322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48B5E5DC-8DCC-458D-BDD4-870C164BC1B8}"/>
              </a:ext>
            </a:extLst>
          </p:cNvPr>
          <p:cNvSpPr>
            <a:spLocks noGrp="1"/>
          </p:cNvSpPr>
          <p:nvPr>
            <p:ph sz="quarter" idx="15"/>
          </p:nvPr>
        </p:nvSpPr>
        <p:spPr>
          <a:xfrm>
            <a:off x="609600" y="1396926"/>
            <a:ext cx="8293768" cy="5049255"/>
          </a:xfrm>
        </p:spPr>
        <p:txBody>
          <a:bodyPr>
            <a:normAutofit/>
          </a:bodyPr>
          <a:lstStyle/>
          <a:p>
            <a:pPr algn="l">
              <a:spcBef>
                <a:spcPct val="50000"/>
              </a:spcBef>
              <a:buFontTx/>
              <a:buChar char="•"/>
            </a:pPr>
            <a:r>
              <a:rPr lang="en-US" altLang="zh-CN" sz="2800" dirty="0">
                <a:latin typeface="+mj-lt"/>
                <a:ea typeface="黑体" pitchFamily="49" charset="-122"/>
                <a:cs typeface="Times New Roman" pitchFamily="18" charset="0"/>
              </a:rPr>
              <a:t> </a:t>
            </a:r>
            <a:r>
              <a:rPr lang="zh-CN" altLang="en-US" sz="2800" dirty="0">
                <a:latin typeface="+mj-lt"/>
                <a:ea typeface="黑体" pitchFamily="49" charset="-122"/>
                <a:cs typeface="Times New Roman" pitchFamily="18" charset="0"/>
              </a:rPr>
              <a:t>把数据挖掘模型的结果送到相应的管理人员手中</a:t>
            </a:r>
          </a:p>
          <a:p>
            <a:pPr algn="l">
              <a:spcBef>
                <a:spcPct val="50000"/>
              </a:spcBef>
              <a:buFontTx/>
              <a:buChar char="•"/>
            </a:pPr>
            <a:r>
              <a:rPr lang="zh-CN" altLang="en-US" sz="2800" dirty="0">
                <a:latin typeface="+mj-lt"/>
                <a:ea typeface="黑体" pitchFamily="49" charset="-122"/>
                <a:cs typeface="Times New Roman" pitchFamily="18" charset="0"/>
              </a:rPr>
              <a:t> 对模型进行日常的监测和维护</a:t>
            </a:r>
          </a:p>
          <a:p>
            <a:pPr algn="l">
              <a:spcBef>
                <a:spcPct val="50000"/>
              </a:spcBef>
              <a:buFontTx/>
              <a:buChar char="•"/>
            </a:pPr>
            <a:r>
              <a:rPr lang="zh-CN" altLang="en-US" sz="2800" dirty="0">
                <a:latin typeface="+mj-lt"/>
                <a:ea typeface="黑体" pitchFamily="49" charset="-122"/>
                <a:cs typeface="Times New Roman" pitchFamily="18" charset="0"/>
              </a:rPr>
              <a:t> 定期更新数据挖掘模型</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pic>
        <p:nvPicPr>
          <p:cNvPr id="11270" name="Picture 6" descr="Research &amp; Development – Right Up Ltd">
            <a:extLst>
              <a:ext uri="{FF2B5EF4-FFF2-40B4-BE49-F238E27FC236}">
                <a16:creationId xmlns:a16="http://schemas.microsoft.com/office/drawing/2014/main" id="{1BD5EBFF-9DF3-43ED-984A-9672756CA3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443" y="2704108"/>
            <a:ext cx="5114837" cy="2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598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CRISP - DM</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13.2  </a:t>
            </a:r>
            <a:r>
              <a:rPr lang="zh-CN" altLang="en-US" dirty="0"/>
              <a:t>数据挖掘标准流程</a:t>
            </a:r>
          </a:p>
        </p:txBody>
      </p:sp>
      <p:sp>
        <p:nvSpPr>
          <p:cNvPr id="2" name="矩形: 圆角 1">
            <a:extLst>
              <a:ext uri="{FF2B5EF4-FFF2-40B4-BE49-F238E27FC236}">
                <a16:creationId xmlns:a16="http://schemas.microsoft.com/office/drawing/2014/main" id="{C0543666-CC4F-4CC9-BBCF-D4EA7265569D}"/>
              </a:ext>
            </a:extLst>
          </p:cNvPr>
          <p:cNvSpPr/>
          <p:nvPr/>
        </p:nvSpPr>
        <p:spPr>
          <a:xfrm>
            <a:off x="3501192"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商业理解</a:t>
            </a:r>
          </a:p>
        </p:txBody>
      </p:sp>
      <p:sp>
        <p:nvSpPr>
          <p:cNvPr id="7" name="矩形: 圆角 6">
            <a:extLst>
              <a:ext uri="{FF2B5EF4-FFF2-40B4-BE49-F238E27FC236}">
                <a16:creationId xmlns:a16="http://schemas.microsoft.com/office/drawing/2014/main" id="{BC769BC3-A851-4BDF-A083-48076768816A}"/>
              </a:ext>
            </a:extLst>
          </p:cNvPr>
          <p:cNvSpPr/>
          <p:nvPr/>
        </p:nvSpPr>
        <p:spPr>
          <a:xfrm>
            <a:off x="4928940" y="66173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数据理解</a:t>
            </a:r>
          </a:p>
        </p:txBody>
      </p:sp>
      <p:sp>
        <p:nvSpPr>
          <p:cNvPr id="9" name="矩形: 圆角 8">
            <a:extLst>
              <a:ext uri="{FF2B5EF4-FFF2-40B4-BE49-F238E27FC236}">
                <a16:creationId xmlns:a16="http://schemas.microsoft.com/office/drawing/2014/main" id="{2250287D-E6DE-450C-A085-273D4E857490}"/>
              </a:ext>
            </a:extLst>
          </p:cNvPr>
          <p:cNvSpPr/>
          <p:nvPr/>
        </p:nvSpPr>
        <p:spPr>
          <a:xfrm>
            <a:off x="6356688" y="657726"/>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数据准备</a:t>
            </a:r>
          </a:p>
        </p:txBody>
      </p:sp>
      <p:sp>
        <p:nvSpPr>
          <p:cNvPr id="13" name="矩形: 圆角 12">
            <a:extLst>
              <a:ext uri="{FF2B5EF4-FFF2-40B4-BE49-F238E27FC236}">
                <a16:creationId xmlns:a16="http://schemas.microsoft.com/office/drawing/2014/main" id="{FACDC03A-9B17-49CD-BA14-7D7939516B68}"/>
              </a:ext>
            </a:extLst>
          </p:cNvPr>
          <p:cNvSpPr/>
          <p:nvPr/>
        </p:nvSpPr>
        <p:spPr>
          <a:xfrm>
            <a:off x="7784436" y="657725"/>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建立模型</a:t>
            </a:r>
          </a:p>
        </p:txBody>
      </p:sp>
      <p:sp>
        <p:nvSpPr>
          <p:cNvPr id="15" name="矩形: 圆角 14">
            <a:extLst>
              <a:ext uri="{FF2B5EF4-FFF2-40B4-BE49-F238E27FC236}">
                <a16:creationId xmlns:a16="http://schemas.microsoft.com/office/drawing/2014/main" id="{0145A12E-BBD8-4EFB-B54C-F36B3374770A}"/>
              </a:ext>
            </a:extLst>
          </p:cNvPr>
          <p:cNvSpPr/>
          <p:nvPr/>
        </p:nvSpPr>
        <p:spPr>
          <a:xfrm>
            <a:off x="9212184" y="657724"/>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模型评估</a:t>
            </a:r>
          </a:p>
        </p:txBody>
      </p:sp>
      <p:sp>
        <p:nvSpPr>
          <p:cNvPr id="17" name="矩形: 圆角 16">
            <a:extLst>
              <a:ext uri="{FF2B5EF4-FFF2-40B4-BE49-F238E27FC236}">
                <a16:creationId xmlns:a16="http://schemas.microsoft.com/office/drawing/2014/main" id="{9CC7E368-9483-46EC-9F69-D9215BA93E42}"/>
              </a:ext>
            </a:extLst>
          </p:cNvPr>
          <p:cNvSpPr/>
          <p:nvPr/>
        </p:nvSpPr>
        <p:spPr>
          <a:xfrm>
            <a:off x="10639932" y="661737"/>
            <a:ext cx="1275348" cy="493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模型发布</a:t>
            </a:r>
          </a:p>
        </p:txBody>
      </p:sp>
      <p:grpSp>
        <p:nvGrpSpPr>
          <p:cNvPr id="14" name="Group 3">
            <a:extLst>
              <a:ext uri="{FF2B5EF4-FFF2-40B4-BE49-F238E27FC236}">
                <a16:creationId xmlns:a16="http://schemas.microsoft.com/office/drawing/2014/main" id="{1F546581-359A-4491-8F05-44191C69653E}"/>
              </a:ext>
            </a:extLst>
          </p:cNvPr>
          <p:cNvGrpSpPr>
            <a:grpSpLocks/>
          </p:cNvGrpSpPr>
          <p:nvPr/>
        </p:nvGrpSpPr>
        <p:grpSpPr bwMode="auto">
          <a:xfrm>
            <a:off x="399098" y="1850634"/>
            <a:ext cx="12235185" cy="3148013"/>
            <a:chOff x="288" y="1917"/>
            <a:chExt cx="5544" cy="2644"/>
          </a:xfrm>
        </p:grpSpPr>
        <p:grpSp>
          <p:nvGrpSpPr>
            <p:cNvPr id="16" name="Group 4">
              <a:extLst>
                <a:ext uri="{FF2B5EF4-FFF2-40B4-BE49-F238E27FC236}">
                  <a16:creationId xmlns:a16="http://schemas.microsoft.com/office/drawing/2014/main" id="{2FC1454D-3216-4BFC-AEE2-7B6CF527000B}"/>
                </a:ext>
              </a:extLst>
            </p:cNvPr>
            <p:cNvGrpSpPr>
              <a:grpSpLocks/>
            </p:cNvGrpSpPr>
            <p:nvPr/>
          </p:nvGrpSpPr>
          <p:grpSpPr bwMode="auto">
            <a:xfrm>
              <a:off x="4318" y="1968"/>
              <a:ext cx="1514" cy="2593"/>
              <a:chOff x="3886" y="1968"/>
              <a:chExt cx="1514" cy="2593"/>
            </a:xfrm>
          </p:grpSpPr>
          <p:sp>
            <p:nvSpPr>
              <p:cNvPr id="34" name="Text Box 5">
                <a:extLst>
                  <a:ext uri="{FF2B5EF4-FFF2-40B4-BE49-F238E27FC236}">
                    <a16:creationId xmlns:a16="http://schemas.microsoft.com/office/drawing/2014/main" id="{155BF829-D491-422B-8994-F18CDDC9D14A}"/>
                  </a:ext>
                </a:extLst>
              </p:cNvPr>
              <p:cNvSpPr txBox="1">
                <a:spLocks noChangeArrowheads="1"/>
              </p:cNvSpPr>
              <p:nvPr/>
            </p:nvSpPr>
            <p:spPr bwMode="auto">
              <a:xfrm>
                <a:off x="3886" y="3592"/>
                <a:ext cx="1082" cy="969"/>
              </a:xfrm>
              <a:prstGeom prst="rect">
                <a:avLst/>
              </a:prstGeom>
              <a:noFill/>
              <a:ln w="12700">
                <a:noFill/>
                <a:miter lim="800000"/>
                <a:headEnd type="none" w="sm" len="sm"/>
                <a:tailEnd type="none" w="sm" len="sm"/>
              </a:ln>
              <a:effectLst/>
            </p:spPr>
            <p:txBody>
              <a:bodyPr>
                <a:spAutoFit/>
              </a:bodyPr>
              <a:lstStyle/>
              <a:p>
                <a:pPr>
                  <a:lnSpc>
                    <a:spcPct val="75000"/>
                  </a:lnSpc>
                  <a:defRPr/>
                </a:pP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Better </a:t>
                </a:r>
                <a:b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b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data mining results</a:t>
                </a:r>
              </a:p>
              <a:p>
                <a:pPr>
                  <a:lnSpc>
                    <a:spcPct val="75000"/>
                  </a:lnSpc>
                  <a:spcBef>
                    <a:spcPct val="45000"/>
                  </a:spcBef>
                  <a:defRPr/>
                </a:pPr>
                <a:endPar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endParaRPr>
              </a:p>
            </p:txBody>
          </p:sp>
          <p:sp>
            <p:nvSpPr>
              <p:cNvPr id="35" name="Text Box 6">
                <a:extLst>
                  <a:ext uri="{FF2B5EF4-FFF2-40B4-BE49-F238E27FC236}">
                    <a16:creationId xmlns:a16="http://schemas.microsoft.com/office/drawing/2014/main" id="{F4B77199-E61C-482C-874D-30F1CB4EB7F6}"/>
                  </a:ext>
                </a:extLst>
              </p:cNvPr>
              <p:cNvSpPr txBox="1">
                <a:spLocks noChangeArrowheads="1"/>
              </p:cNvSpPr>
              <p:nvPr/>
            </p:nvSpPr>
            <p:spPr bwMode="auto">
              <a:xfrm>
                <a:off x="4358" y="1968"/>
                <a:ext cx="1042" cy="1616"/>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sz="11900" dirty="0">
                    <a:latin typeface="Times New Roman" pitchFamily="18" charset="0"/>
                    <a:ea typeface="黑体" pitchFamily="2" charset="-122"/>
                    <a:cs typeface="Times New Roman" pitchFamily="18" charset="0"/>
                  </a:rPr>
                  <a:t>!</a:t>
                </a:r>
                <a:endParaRPr lang="en-US" sz="34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黑体" pitchFamily="2" charset="-122"/>
                  <a:cs typeface="Times New Roman" pitchFamily="18" charset="0"/>
                </a:endParaRPr>
              </a:p>
            </p:txBody>
          </p:sp>
        </p:grpSp>
        <p:grpSp>
          <p:nvGrpSpPr>
            <p:cNvPr id="18" name="Group 7">
              <a:extLst>
                <a:ext uri="{FF2B5EF4-FFF2-40B4-BE49-F238E27FC236}">
                  <a16:creationId xmlns:a16="http://schemas.microsoft.com/office/drawing/2014/main" id="{54CFF4DD-BFE3-420E-A2C2-90D85649855C}"/>
                </a:ext>
              </a:extLst>
            </p:cNvPr>
            <p:cNvGrpSpPr>
              <a:grpSpLocks/>
            </p:cNvGrpSpPr>
            <p:nvPr/>
          </p:nvGrpSpPr>
          <p:grpSpPr bwMode="auto">
            <a:xfrm>
              <a:off x="3372" y="2101"/>
              <a:ext cx="1167" cy="1840"/>
              <a:chOff x="3180" y="2050"/>
              <a:chExt cx="1167" cy="1840"/>
            </a:xfrm>
          </p:grpSpPr>
          <p:graphicFrame>
            <p:nvGraphicFramePr>
              <p:cNvPr id="32" name="Object 2">
                <a:extLst>
                  <a:ext uri="{FF2B5EF4-FFF2-40B4-BE49-F238E27FC236}">
                    <a16:creationId xmlns:a16="http://schemas.microsoft.com/office/drawing/2014/main" id="{93E58255-0C7A-41A7-BE3F-9A5C07C28ED5}"/>
                  </a:ext>
                </a:extLst>
              </p:cNvPr>
              <p:cNvGraphicFramePr>
                <a:graphicFrameLocks noChangeAspect="1"/>
              </p:cNvGraphicFramePr>
              <p:nvPr>
                <p:extLst>
                  <p:ext uri="{D42A27DB-BD31-4B8C-83A1-F6EECF244321}">
                    <p14:modId xmlns:p14="http://schemas.microsoft.com/office/powerpoint/2010/main" val="972754745"/>
                  </p:ext>
                </p:extLst>
              </p:nvPr>
            </p:nvGraphicFramePr>
            <p:xfrm>
              <a:off x="3180" y="2050"/>
              <a:ext cx="818" cy="1418"/>
            </p:xfrm>
            <a:graphic>
              <a:graphicData uri="http://schemas.openxmlformats.org/presentationml/2006/ole">
                <mc:AlternateContent xmlns:mc="http://schemas.openxmlformats.org/markup-compatibility/2006">
                  <mc:Choice xmlns:v="urn:schemas-microsoft-com:vml" Requires="v">
                    <p:oleObj spid="_x0000_s13327" name="Clip" r:id="rId3" imgW="1039680" imgH="1139040" progId="">
                      <p:embed/>
                    </p:oleObj>
                  </mc:Choice>
                  <mc:Fallback>
                    <p:oleObj name="Clip" r:id="rId3" imgW="1039680" imgH="1139040"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 y="2050"/>
                            <a:ext cx="818" cy="1418"/>
                          </a:xfrm>
                          <a:prstGeom prst="rect">
                            <a:avLst/>
                          </a:prstGeom>
                          <a:noFill/>
                        </p:spPr>
                      </p:pic>
                    </p:oleObj>
                  </mc:Fallback>
                </mc:AlternateContent>
              </a:graphicData>
            </a:graphic>
          </p:graphicFrame>
          <p:sp>
            <p:nvSpPr>
              <p:cNvPr id="33" name="Text Box 9">
                <a:extLst>
                  <a:ext uri="{FF2B5EF4-FFF2-40B4-BE49-F238E27FC236}">
                    <a16:creationId xmlns:a16="http://schemas.microsoft.com/office/drawing/2014/main" id="{3E0B59AE-D856-4AC7-96F9-1B19E604DCC4}"/>
                  </a:ext>
                </a:extLst>
              </p:cNvPr>
              <p:cNvSpPr txBox="1">
                <a:spLocks noChangeArrowheads="1"/>
              </p:cNvSpPr>
              <p:nvPr/>
            </p:nvSpPr>
            <p:spPr bwMode="auto">
              <a:xfrm>
                <a:off x="3342" y="3554"/>
                <a:ext cx="1005" cy="336"/>
              </a:xfrm>
              <a:prstGeom prst="rect">
                <a:avLst/>
              </a:prstGeom>
              <a:noFill/>
              <a:ln w="12700">
                <a:noFill/>
                <a:miter lim="800000"/>
                <a:headEnd type="none" w="sm" len="sm"/>
                <a:tailEnd type="none" w="sm" len="sm"/>
              </a:ln>
              <a:effectLst/>
            </p:spPr>
            <p:txBody>
              <a:bodyPr>
                <a:spAutoFit/>
              </a:bodyPr>
              <a:lstStyle/>
              <a:p>
                <a:pPr>
                  <a:defRPr/>
                </a:pP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Insight</a:t>
                </a:r>
              </a:p>
            </p:txBody>
          </p:sp>
        </p:grpSp>
        <p:grpSp>
          <p:nvGrpSpPr>
            <p:cNvPr id="19" name="Group 10">
              <a:extLst>
                <a:ext uri="{FF2B5EF4-FFF2-40B4-BE49-F238E27FC236}">
                  <a16:creationId xmlns:a16="http://schemas.microsoft.com/office/drawing/2014/main" id="{F2F9DBC3-7241-45E9-86A7-7FA4863651AA}"/>
                </a:ext>
              </a:extLst>
            </p:cNvPr>
            <p:cNvGrpSpPr>
              <a:grpSpLocks/>
            </p:cNvGrpSpPr>
            <p:nvPr/>
          </p:nvGrpSpPr>
          <p:grpSpPr bwMode="auto">
            <a:xfrm>
              <a:off x="288" y="1968"/>
              <a:ext cx="732" cy="2053"/>
              <a:chOff x="624" y="1917"/>
              <a:chExt cx="732" cy="2053"/>
            </a:xfrm>
          </p:grpSpPr>
          <p:sp>
            <p:nvSpPr>
              <p:cNvPr id="30" name="Text Box 11">
                <a:extLst>
                  <a:ext uri="{FF2B5EF4-FFF2-40B4-BE49-F238E27FC236}">
                    <a16:creationId xmlns:a16="http://schemas.microsoft.com/office/drawing/2014/main" id="{7656BF7E-471D-4DA4-A01B-27AACC284CE4}"/>
                  </a:ext>
                </a:extLst>
              </p:cNvPr>
              <p:cNvSpPr txBox="1">
                <a:spLocks noChangeArrowheads="1"/>
              </p:cNvSpPr>
              <p:nvPr/>
            </p:nvSpPr>
            <p:spPr bwMode="auto">
              <a:xfrm>
                <a:off x="634" y="3453"/>
                <a:ext cx="529" cy="517"/>
              </a:xfrm>
              <a:prstGeom prst="rect">
                <a:avLst/>
              </a:prstGeom>
              <a:noFill/>
              <a:ln w="12700">
                <a:noFill/>
                <a:miter lim="800000"/>
                <a:headEnd type="none" w="sm" len="sm"/>
                <a:tailEnd type="none" w="sm" len="sm"/>
              </a:ln>
              <a:effectLst/>
            </p:spPr>
            <p:txBody>
              <a:bodyPr wrap="square">
                <a:spAutoFit/>
              </a:bodyPr>
              <a:lstStyle/>
              <a:p>
                <a:pPr>
                  <a:lnSpc>
                    <a:spcPct val="85000"/>
                  </a:lnSpc>
                  <a:defRPr/>
                </a:pP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Business problem</a:t>
                </a:r>
              </a:p>
            </p:txBody>
          </p:sp>
          <p:sp>
            <p:nvSpPr>
              <p:cNvPr id="31" name="Text Box 12">
                <a:extLst>
                  <a:ext uri="{FF2B5EF4-FFF2-40B4-BE49-F238E27FC236}">
                    <a16:creationId xmlns:a16="http://schemas.microsoft.com/office/drawing/2014/main" id="{41E309D5-AC1B-4A17-B450-CCD04AA8ECC0}"/>
                  </a:ext>
                </a:extLst>
              </p:cNvPr>
              <p:cNvSpPr txBox="1">
                <a:spLocks noChangeArrowheads="1"/>
              </p:cNvSpPr>
              <p:nvPr/>
            </p:nvSpPr>
            <p:spPr bwMode="auto">
              <a:xfrm>
                <a:off x="624" y="1917"/>
                <a:ext cx="732" cy="183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sz="13600" dirty="0">
                    <a:latin typeface="Times New Roman" pitchFamily="18" charset="0"/>
                    <a:ea typeface="黑体" pitchFamily="2" charset="-122"/>
                    <a:cs typeface="Times New Roman" pitchFamily="18" charset="0"/>
                  </a:rPr>
                  <a:t>?</a:t>
                </a:r>
                <a:endParaRPr lang="en-US" sz="34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黑体" pitchFamily="2" charset="-122"/>
                  <a:cs typeface="Times New Roman" pitchFamily="18" charset="0"/>
                </a:endParaRPr>
              </a:p>
            </p:txBody>
          </p:sp>
        </p:grpSp>
        <p:grpSp>
          <p:nvGrpSpPr>
            <p:cNvPr id="21" name="Group 13">
              <a:extLst>
                <a:ext uri="{FF2B5EF4-FFF2-40B4-BE49-F238E27FC236}">
                  <a16:creationId xmlns:a16="http://schemas.microsoft.com/office/drawing/2014/main" id="{10CEFF6C-AB86-4716-A98E-527B77E23D78}"/>
                </a:ext>
              </a:extLst>
            </p:cNvPr>
            <p:cNvGrpSpPr>
              <a:grpSpLocks/>
            </p:cNvGrpSpPr>
            <p:nvPr/>
          </p:nvGrpSpPr>
          <p:grpSpPr bwMode="auto">
            <a:xfrm>
              <a:off x="1167" y="2352"/>
              <a:ext cx="1049" cy="1466"/>
              <a:chOff x="1551" y="2352"/>
              <a:chExt cx="1049" cy="1466"/>
            </a:xfrm>
          </p:grpSpPr>
          <p:sp>
            <p:nvSpPr>
              <p:cNvPr id="28" name="Text Box 14">
                <a:extLst>
                  <a:ext uri="{FF2B5EF4-FFF2-40B4-BE49-F238E27FC236}">
                    <a16:creationId xmlns:a16="http://schemas.microsoft.com/office/drawing/2014/main" id="{07CB2C43-0AA0-4F0B-94EC-95587B6D90D6}"/>
                  </a:ext>
                </a:extLst>
              </p:cNvPr>
              <p:cNvSpPr txBox="1">
                <a:spLocks noChangeArrowheads="1"/>
              </p:cNvSpPr>
              <p:nvPr/>
            </p:nvSpPr>
            <p:spPr bwMode="auto">
              <a:xfrm>
                <a:off x="1551" y="3301"/>
                <a:ext cx="1049" cy="517"/>
              </a:xfrm>
              <a:prstGeom prst="rect">
                <a:avLst/>
              </a:prstGeom>
              <a:noFill/>
              <a:ln w="12700">
                <a:noFill/>
                <a:miter lim="800000"/>
                <a:headEnd type="none" w="sm" len="sm"/>
                <a:tailEnd type="none" w="sm" len="sm"/>
              </a:ln>
              <a:effectLst/>
            </p:spPr>
            <p:txBody>
              <a:bodyPr>
                <a:spAutoFit/>
              </a:bodyPr>
              <a:lstStyle/>
              <a:p>
                <a:pPr>
                  <a:lnSpc>
                    <a:spcPct val="85000"/>
                  </a:lnSpc>
                  <a:defRPr/>
                </a:pP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What </a:t>
                </a:r>
                <a:b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br>
                <a:r>
                  <a:rPr lang="en-US" sz="2000" dirty="0">
                    <a:effectLst>
                      <a:outerShdw blurRad="38100" dist="38100" dir="2700000" algn="tl">
                        <a:srgbClr val="C0C0C0"/>
                      </a:outerShdw>
                    </a:effectLst>
                    <a:latin typeface="Times New Roman" pitchFamily="18" charset="0"/>
                    <a:ea typeface="黑体" pitchFamily="2" charset="-122"/>
                    <a:cs typeface="Times New Roman" pitchFamily="18" charset="0"/>
                  </a:rPr>
                  <a:t>you know</a:t>
                </a:r>
              </a:p>
            </p:txBody>
          </p:sp>
          <p:pic>
            <p:nvPicPr>
              <p:cNvPr id="29" name="Picture 15">
                <a:extLst>
                  <a:ext uri="{FF2B5EF4-FFF2-40B4-BE49-F238E27FC236}">
                    <a16:creationId xmlns:a16="http://schemas.microsoft.com/office/drawing/2014/main" id="{51600D6A-E59E-4734-ACB6-D299AC5CAAA9}"/>
                  </a:ext>
                </a:extLst>
              </p:cNvPr>
              <p:cNvPicPr>
                <a:picLocks noChangeAspect="1" noChangeArrowheads="1"/>
              </p:cNvPicPr>
              <p:nvPr/>
            </p:nvPicPr>
            <p:blipFill>
              <a:blip r:embed="rId5" cstate="print"/>
              <a:srcRect/>
              <a:stretch>
                <a:fillRect/>
              </a:stretch>
            </p:blipFill>
            <p:spPr bwMode="auto">
              <a:xfrm>
                <a:off x="1776" y="2352"/>
                <a:ext cx="504" cy="885"/>
              </a:xfrm>
              <a:prstGeom prst="rect">
                <a:avLst/>
              </a:prstGeom>
              <a:noFill/>
              <a:ln w="12700">
                <a:noFill/>
                <a:miter lim="800000"/>
                <a:headEnd/>
                <a:tailEnd/>
              </a:ln>
            </p:spPr>
          </p:pic>
        </p:grpSp>
        <p:pic>
          <p:nvPicPr>
            <p:cNvPr id="22" name="Picture 16">
              <a:extLst>
                <a:ext uri="{FF2B5EF4-FFF2-40B4-BE49-F238E27FC236}">
                  <a16:creationId xmlns:a16="http://schemas.microsoft.com/office/drawing/2014/main" id="{E3D3D69D-AB95-42A4-A127-29D042458197}"/>
                </a:ext>
              </a:extLst>
            </p:cNvPr>
            <p:cNvPicPr>
              <a:picLocks noChangeAspect="1" noChangeArrowheads="1"/>
            </p:cNvPicPr>
            <p:nvPr/>
          </p:nvPicPr>
          <p:blipFill>
            <a:blip r:embed="rId6" cstate="print"/>
            <a:srcRect/>
            <a:stretch>
              <a:fillRect/>
            </a:stretch>
          </p:blipFill>
          <p:spPr bwMode="auto">
            <a:xfrm>
              <a:off x="2198" y="1917"/>
              <a:ext cx="335" cy="559"/>
            </a:xfrm>
            <a:prstGeom prst="rect">
              <a:avLst/>
            </a:prstGeom>
            <a:noFill/>
            <a:ln w="12700">
              <a:noFill/>
              <a:miter lim="800000"/>
              <a:headEnd/>
              <a:tailEnd/>
            </a:ln>
          </p:spPr>
        </p:pic>
        <p:sp>
          <p:nvSpPr>
            <p:cNvPr id="23" name="Line 18">
              <a:extLst>
                <a:ext uri="{FF2B5EF4-FFF2-40B4-BE49-F238E27FC236}">
                  <a16:creationId xmlns:a16="http://schemas.microsoft.com/office/drawing/2014/main" id="{0B7CB56F-8B14-44F4-AAB9-EE2BBD9BA97B}"/>
                </a:ext>
              </a:extLst>
            </p:cNvPr>
            <p:cNvSpPr>
              <a:spLocks noChangeShapeType="1"/>
            </p:cNvSpPr>
            <p:nvPr/>
          </p:nvSpPr>
          <p:spPr bwMode="auto">
            <a:xfrm>
              <a:off x="912" y="2880"/>
              <a:ext cx="432" cy="0"/>
            </a:xfrm>
            <a:prstGeom prst="line">
              <a:avLst/>
            </a:prstGeom>
            <a:noFill/>
            <a:ln w="50800">
              <a:solidFill>
                <a:srgbClr val="0E0795"/>
              </a:solidFill>
              <a:round/>
              <a:headEnd/>
              <a:tailEnd type="triangle" w="med" len="med"/>
            </a:ln>
          </p:spPr>
          <p:txBody>
            <a:bodyPr wrap="none" anchor="ctr"/>
            <a:lstStyle/>
            <a:p>
              <a:endParaRPr lang="zh-CN" altLang="en-US"/>
            </a:p>
          </p:txBody>
        </p:sp>
        <p:sp>
          <p:nvSpPr>
            <p:cNvPr id="24" name="Line 19">
              <a:extLst>
                <a:ext uri="{FF2B5EF4-FFF2-40B4-BE49-F238E27FC236}">
                  <a16:creationId xmlns:a16="http://schemas.microsoft.com/office/drawing/2014/main" id="{40F89E6A-49BB-4B28-867A-9B55DE49EAC5}"/>
                </a:ext>
              </a:extLst>
            </p:cNvPr>
            <p:cNvSpPr>
              <a:spLocks noChangeShapeType="1"/>
            </p:cNvSpPr>
            <p:nvPr/>
          </p:nvSpPr>
          <p:spPr bwMode="auto">
            <a:xfrm>
              <a:off x="2112" y="2880"/>
              <a:ext cx="1104" cy="0"/>
            </a:xfrm>
            <a:prstGeom prst="line">
              <a:avLst/>
            </a:prstGeom>
            <a:noFill/>
            <a:ln w="50800">
              <a:solidFill>
                <a:srgbClr val="0E0795"/>
              </a:solidFill>
              <a:round/>
              <a:headEnd/>
              <a:tailEnd type="triangle" w="med" len="med"/>
            </a:ln>
          </p:spPr>
          <p:txBody>
            <a:bodyPr wrap="none" anchor="ctr"/>
            <a:lstStyle/>
            <a:p>
              <a:endParaRPr lang="zh-CN" altLang="en-US"/>
            </a:p>
          </p:txBody>
        </p:sp>
        <p:sp>
          <p:nvSpPr>
            <p:cNvPr id="25" name="Line 20">
              <a:extLst>
                <a:ext uri="{FF2B5EF4-FFF2-40B4-BE49-F238E27FC236}">
                  <a16:creationId xmlns:a16="http://schemas.microsoft.com/office/drawing/2014/main" id="{4F060236-ADC6-4619-B725-8CBF83FD8C47}"/>
                </a:ext>
              </a:extLst>
            </p:cNvPr>
            <p:cNvSpPr>
              <a:spLocks noChangeShapeType="1"/>
            </p:cNvSpPr>
            <p:nvPr/>
          </p:nvSpPr>
          <p:spPr bwMode="auto">
            <a:xfrm>
              <a:off x="4272" y="2880"/>
              <a:ext cx="432" cy="0"/>
            </a:xfrm>
            <a:prstGeom prst="line">
              <a:avLst/>
            </a:prstGeom>
            <a:noFill/>
            <a:ln w="50800">
              <a:solidFill>
                <a:srgbClr val="0E0795"/>
              </a:solidFill>
              <a:round/>
              <a:headEnd/>
              <a:tailEnd type="triangle" w="med" len="med"/>
            </a:ln>
          </p:spPr>
          <p:txBody>
            <a:bodyPr wrap="none" anchor="ctr"/>
            <a:lstStyle/>
            <a:p>
              <a:endParaRPr lang="zh-CN" altLang="en-US"/>
            </a:p>
          </p:txBody>
        </p:sp>
        <p:sp>
          <p:nvSpPr>
            <p:cNvPr id="26" name="Line 21">
              <a:extLst>
                <a:ext uri="{FF2B5EF4-FFF2-40B4-BE49-F238E27FC236}">
                  <a16:creationId xmlns:a16="http://schemas.microsoft.com/office/drawing/2014/main" id="{89A94058-A7CC-4961-9BD2-F0449FF3CA16}"/>
                </a:ext>
              </a:extLst>
            </p:cNvPr>
            <p:cNvSpPr>
              <a:spLocks noChangeShapeType="1"/>
            </p:cNvSpPr>
            <p:nvPr/>
          </p:nvSpPr>
          <p:spPr bwMode="auto">
            <a:xfrm>
              <a:off x="2592" y="2304"/>
              <a:ext cx="576" cy="432"/>
            </a:xfrm>
            <a:prstGeom prst="line">
              <a:avLst/>
            </a:prstGeom>
            <a:noFill/>
            <a:ln w="50800">
              <a:solidFill>
                <a:srgbClr val="0E0795"/>
              </a:solidFill>
              <a:round/>
              <a:headEnd/>
              <a:tailEnd type="triangle" w="med" len="med"/>
            </a:ln>
          </p:spPr>
          <p:txBody>
            <a:bodyPr wrap="none" anchor="ctr"/>
            <a:lstStyle/>
            <a:p>
              <a:endParaRPr lang="zh-CN" altLang="en-US"/>
            </a:p>
          </p:txBody>
        </p:sp>
        <p:sp>
          <p:nvSpPr>
            <p:cNvPr id="27" name="Line 22">
              <a:extLst>
                <a:ext uri="{FF2B5EF4-FFF2-40B4-BE49-F238E27FC236}">
                  <a16:creationId xmlns:a16="http://schemas.microsoft.com/office/drawing/2014/main" id="{14A242F1-C86B-4B25-A6E5-90CA055416F8}"/>
                </a:ext>
              </a:extLst>
            </p:cNvPr>
            <p:cNvSpPr>
              <a:spLocks noChangeShapeType="1"/>
            </p:cNvSpPr>
            <p:nvPr/>
          </p:nvSpPr>
          <p:spPr bwMode="auto">
            <a:xfrm flipV="1">
              <a:off x="2496" y="3024"/>
              <a:ext cx="672" cy="816"/>
            </a:xfrm>
            <a:prstGeom prst="line">
              <a:avLst/>
            </a:prstGeom>
            <a:noFill/>
            <a:ln w="50800">
              <a:solidFill>
                <a:srgbClr val="0E0795"/>
              </a:solidFill>
              <a:round/>
              <a:headEnd/>
              <a:tailEnd type="triangle" w="med" len="med"/>
            </a:ln>
          </p:spPr>
          <p:txBody>
            <a:bodyPr wrap="none" anchor="ctr"/>
            <a:lstStyle/>
            <a:p>
              <a:endParaRPr lang="zh-CN" altLang="en-US"/>
            </a:p>
          </p:txBody>
        </p:sp>
      </p:grpSp>
      <p:sp>
        <p:nvSpPr>
          <p:cNvPr id="8" name="TextBox 22">
            <a:extLst>
              <a:ext uri="{FF2B5EF4-FFF2-40B4-BE49-F238E27FC236}">
                <a16:creationId xmlns:a16="http://schemas.microsoft.com/office/drawing/2014/main" id="{585770AA-1249-451E-B7B9-742F1295159D}"/>
              </a:ext>
            </a:extLst>
          </p:cNvPr>
          <p:cNvSpPr txBox="1"/>
          <p:nvPr/>
        </p:nvSpPr>
        <p:spPr>
          <a:xfrm>
            <a:off x="3818498" y="3933877"/>
            <a:ext cx="1291278" cy="386464"/>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wrap="square" lIns="77925" tIns="38963" rIns="77925" bIns="38963">
            <a:spAutoFit/>
          </a:bodyPr>
          <a:lstStyle/>
          <a:p>
            <a:pPr algn="ctr">
              <a:defRPr/>
            </a:pPr>
            <a:r>
              <a:rPr lang="zh-CN" altLang="en-US" sz="2000" dirty="0">
                <a:solidFill>
                  <a:schemeClr val="bg1"/>
                </a:solidFill>
                <a:latin typeface="黑体" pitchFamily="2" charset="-122"/>
                <a:ea typeface="黑体" pitchFamily="2" charset="-122"/>
              </a:rPr>
              <a:t>挖掘工具</a:t>
            </a:r>
          </a:p>
        </p:txBody>
      </p:sp>
      <p:sp>
        <p:nvSpPr>
          <p:cNvPr id="10" name="Text Box 2">
            <a:extLst>
              <a:ext uri="{FF2B5EF4-FFF2-40B4-BE49-F238E27FC236}">
                <a16:creationId xmlns:a16="http://schemas.microsoft.com/office/drawing/2014/main" id="{372D349B-9CE7-4DE1-8C6A-4782FEE254A0}"/>
              </a:ext>
            </a:extLst>
          </p:cNvPr>
          <p:cNvSpPr txBox="1">
            <a:spLocks noChangeArrowheads="1"/>
          </p:cNvSpPr>
          <p:nvPr/>
        </p:nvSpPr>
        <p:spPr bwMode="auto">
          <a:xfrm>
            <a:off x="1903534" y="5047060"/>
            <a:ext cx="8384931" cy="448019"/>
          </a:xfrm>
          <a:prstGeom prst="rect">
            <a:avLst/>
          </a:prstGeom>
          <a:solidFill>
            <a:srgbClr val="C00000"/>
          </a:solidFill>
          <a:ln w="9525">
            <a:noFill/>
            <a:miter lim="800000"/>
            <a:headEnd/>
            <a:tailEnd/>
          </a:ln>
        </p:spPr>
        <p:txBody>
          <a:bodyPr lIns="77925" tIns="38963" rIns="77925" bIns="38963">
            <a:spAutoFit/>
          </a:bodyPr>
          <a:lstStyle/>
          <a:p>
            <a:pPr algn="ctr">
              <a:spcBef>
                <a:spcPct val="50000"/>
              </a:spcBef>
            </a:pPr>
            <a:r>
              <a:rPr lang="zh-CN" altLang="en-US" sz="2400" dirty="0">
                <a:solidFill>
                  <a:schemeClr val="bg1"/>
                </a:solidFill>
                <a:latin typeface="Times New Roman" pitchFamily="18" charset="0"/>
                <a:ea typeface="黑体" pitchFamily="49" charset="-122"/>
                <a:cs typeface="Times New Roman" pitchFamily="18" charset="0"/>
              </a:rPr>
              <a:t>把业务经验融入数据挖掘过程是数据挖掘成功的关键</a:t>
            </a:r>
          </a:p>
        </p:txBody>
      </p:sp>
    </p:spTree>
    <p:extLst>
      <p:ext uri="{BB962C8B-B14F-4D97-AF65-F5344CB8AC3E}">
        <p14:creationId xmlns:p14="http://schemas.microsoft.com/office/powerpoint/2010/main" val="219886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初识数据挖掘</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数据挖掘标准流程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sz="3200" b="1" dirty="0"/>
              <a:t>数据挖掘的技术</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大数据挖掘</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494090"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13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数据挖掘基础</a:t>
            </a:r>
          </a:p>
        </p:txBody>
      </p:sp>
    </p:spTree>
    <p:extLst>
      <p:ext uri="{BB962C8B-B14F-4D97-AF65-F5344CB8AC3E}">
        <p14:creationId xmlns:p14="http://schemas.microsoft.com/office/powerpoint/2010/main" val="7237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C1307655-74FF-4FA3-90AA-2B2227157FE0}"/>
              </a:ext>
            </a:extLst>
          </p:cNvPr>
          <p:cNvSpPr>
            <a:spLocks noGrp="1"/>
          </p:cNvSpPr>
          <p:nvPr>
            <p:ph sz="quarter" idx="15"/>
          </p:nvPr>
        </p:nvSpPr>
        <p:spPr/>
        <p:txBody>
          <a:bodyPr>
            <a:normAutofit/>
          </a:bodyPr>
          <a:lstStyle/>
          <a:p>
            <a:r>
              <a:rPr lang="zh-CN" altLang="en-US" sz="2800" dirty="0">
                <a:latin typeface="+mj-lt"/>
                <a:ea typeface="黑体" pitchFamily="49" charset="-122"/>
              </a:rPr>
              <a:t>从分析目的分类：</a:t>
            </a:r>
          </a:p>
          <a:p>
            <a:pPr lvl="1"/>
            <a:r>
              <a:rPr lang="zh-CN" altLang="en-US" sz="2400" dirty="0">
                <a:latin typeface="+mj-lt"/>
                <a:ea typeface="黑体" pitchFamily="49" charset="-122"/>
              </a:rPr>
              <a:t>描述（</a:t>
            </a:r>
            <a:r>
              <a:rPr lang="en-US" altLang="zh-CN" sz="2400" dirty="0">
                <a:latin typeface="+mj-lt"/>
                <a:ea typeface="黑体" pitchFamily="49" charset="-122"/>
              </a:rPr>
              <a:t>Description</a:t>
            </a:r>
            <a:r>
              <a:rPr lang="zh-CN" altLang="en-US" sz="2400" dirty="0">
                <a:latin typeface="+mj-lt"/>
                <a:ea typeface="黑体" pitchFamily="49" charset="-122"/>
              </a:rPr>
              <a:t>）：了解数据中潜在的规律</a:t>
            </a:r>
          </a:p>
          <a:p>
            <a:pPr lvl="1"/>
            <a:r>
              <a:rPr lang="zh-CN" altLang="en-US" sz="2400" dirty="0">
                <a:latin typeface="+mj-lt"/>
                <a:ea typeface="黑体" pitchFamily="49" charset="-122"/>
              </a:rPr>
              <a:t>预测（</a:t>
            </a:r>
            <a:r>
              <a:rPr lang="en-US" altLang="zh-CN" sz="2400" dirty="0">
                <a:latin typeface="+mj-lt"/>
                <a:ea typeface="黑体" pitchFamily="49" charset="-122"/>
              </a:rPr>
              <a:t>Predication</a:t>
            </a:r>
            <a:r>
              <a:rPr lang="zh-CN" altLang="en-US" sz="2400" dirty="0">
                <a:latin typeface="+mj-lt"/>
                <a:ea typeface="黑体" pitchFamily="49" charset="-122"/>
              </a:rPr>
              <a:t>）：用历史预测未来</a:t>
            </a:r>
            <a:endParaRPr lang="en-US" altLang="zh-CN" sz="2400" dirty="0">
              <a:latin typeface="+mj-lt"/>
              <a:ea typeface="黑体" pitchFamily="49" charset="-122"/>
            </a:endParaRPr>
          </a:p>
          <a:p>
            <a:r>
              <a:rPr lang="zh-CN" altLang="en-US" sz="2800" dirty="0">
                <a:latin typeface="+mj-lt"/>
                <a:ea typeface="黑体" pitchFamily="49" charset="-122"/>
              </a:rPr>
              <a:t>从技术类型分类：</a:t>
            </a:r>
          </a:p>
          <a:p>
            <a:pPr lvl="1"/>
            <a:r>
              <a:rPr lang="zh-CN" altLang="en-US" sz="2400" dirty="0">
                <a:latin typeface="+mj-lt"/>
                <a:ea typeface="黑体" pitchFamily="49" charset="-122"/>
              </a:rPr>
              <a:t>分类</a:t>
            </a:r>
          </a:p>
          <a:p>
            <a:pPr lvl="1"/>
            <a:r>
              <a:rPr lang="zh-CN" altLang="en-US" sz="2400" dirty="0">
                <a:latin typeface="+mj-lt"/>
                <a:ea typeface="黑体" pitchFamily="49" charset="-122"/>
              </a:rPr>
              <a:t>聚集</a:t>
            </a:r>
          </a:p>
          <a:p>
            <a:pPr lvl="1"/>
            <a:r>
              <a:rPr lang="zh-CN" altLang="en-US" sz="2400" dirty="0">
                <a:latin typeface="+mj-lt"/>
                <a:ea typeface="黑体" pitchFamily="49" charset="-122"/>
              </a:rPr>
              <a:t>关联分析</a:t>
            </a:r>
          </a:p>
          <a:p>
            <a:pPr lvl="1"/>
            <a:r>
              <a:rPr lang="zh-CN" altLang="en-US" sz="2400" dirty="0">
                <a:latin typeface="+mj-lt"/>
              </a:rPr>
              <a:t>离群点分析</a:t>
            </a:r>
            <a:endParaRPr lang="zh-CN" altLang="en-US" sz="2400" dirty="0">
              <a:latin typeface="+mj-lt"/>
              <a:ea typeface="黑体" pitchFamily="49" charset="-122"/>
            </a:endParaRPr>
          </a:p>
          <a:p>
            <a:pPr lvl="1"/>
            <a:r>
              <a:rPr lang="zh-CN" altLang="en-US" sz="2400" dirty="0">
                <a:latin typeface="+mj-lt"/>
                <a:ea typeface="黑体" pitchFamily="49" charset="-122"/>
              </a:rPr>
              <a:t>异常检测</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技术分类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9" name="Object 1024">
            <a:extLst>
              <a:ext uri="{FF2B5EF4-FFF2-40B4-BE49-F238E27FC236}">
                <a16:creationId xmlns:a16="http://schemas.microsoft.com/office/drawing/2014/main" id="{6418260E-1F52-4103-A5B1-5032DE321583}"/>
              </a:ext>
            </a:extLst>
          </p:cNvPr>
          <p:cNvGraphicFramePr>
            <a:graphicFrameLocks noChangeAspect="1"/>
          </p:cNvGraphicFramePr>
          <p:nvPr>
            <p:extLst>
              <p:ext uri="{D42A27DB-BD31-4B8C-83A1-F6EECF244321}">
                <p14:modId xmlns:p14="http://schemas.microsoft.com/office/powerpoint/2010/main" val="1819449753"/>
              </p:ext>
            </p:extLst>
          </p:nvPr>
        </p:nvGraphicFramePr>
        <p:xfrm>
          <a:off x="7779168" y="3256098"/>
          <a:ext cx="3499686" cy="1753051"/>
        </p:xfrm>
        <a:graphic>
          <a:graphicData uri="http://schemas.openxmlformats.org/presentationml/2006/ole">
            <mc:AlternateContent xmlns:mc="http://schemas.openxmlformats.org/markup-compatibility/2006">
              <mc:Choice xmlns:v="urn:schemas-microsoft-com:vml" Requires="v">
                <p:oleObj spid="_x0000_s15375" name="剪辑" r:id="rId3" imgW="4739760" imgH="2225520" progId="">
                  <p:embed/>
                </p:oleObj>
              </mc:Choice>
              <mc:Fallback>
                <p:oleObj name="剪辑" r:id="rId3" imgW="4739760" imgH="2225520" progId="">
                  <p:embed/>
                  <p:pic>
                    <p:nvPicPr>
                      <p:cNvPr id="13517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9168" y="3256098"/>
                        <a:ext cx="3499686" cy="1753051"/>
                      </a:xfrm>
                      <a:prstGeom prst="rect">
                        <a:avLst/>
                      </a:prstGeom>
                      <a:noFill/>
                    </p:spPr>
                  </p:pic>
                </p:oleObj>
              </mc:Fallback>
            </mc:AlternateContent>
          </a:graphicData>
        </a:graphic>
      </p:graphicFrame>
    </p:spTree>
    <p:extLst>
      <p:ext uri="{BB962C8B-B14F-4D97-AF65-F5344CB8AC3E}">
        <p14:creationId xmlns:p14="http://schemas.microsoft.com/office/powerpoint/2010/main" val="50816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C1307655-74FF-4FA3-90AA-2B2227157FE0}"/>
              </a:ext>
            </a:extLst>
          </p:cNvPr>
          <p:cNvSpPr>
            <a:spLocks noGrp="1"/>
          </p:cNvSpPr>
          <p:nvPr>
            <p:ph sz="quarter" idx="15"/>
          </p:nvPr>
        </p:nvSpPr>
        <p:spPr>
          <a:xfrm>
            <a:off x="465220" y="807453"/>
            <a:ext cx="11012905" cy="3487821"/>
          </a:xfrm>
        </p:spPr>
        <p:txBody>
          <a:bodyPr>
            <a:normAutofit/>
          </a:bodyPr>
          <a:lstStyle/>
          <a:p>
            <a:r>
              <a:rPr lang="zh-CN" altLang="en-US" sz="2800" dirty="0">
                <a:solidFill>
                  <a:srgbClr val="C00000"/>
                </a:solidFill>
                <a:ea typeface="黑体" pitchFamily="49" charset="-122"/>
              </a:rPr>
              <a:t>概念描述：</a:t>
            </a:r>
            <a:r>
              <a:rPr lang="zh-CN" altLang="en-US" sz="2800" dirty="0">
                <a:ea typeface="黑体" pitchFamily="49" charset="-122"/>
              </a:rPr>
              <a:t>产生数据的特征化和比较描述（当所描述的概念所指的是一类对象时，也称为类描述）</a:t>
            </a:r>
          </a:p>
          <a:p>
            <a:pPr lvl="1"/>
            <a:r>
              <a:rPr lang="zh-CN" altLang="en-US" sz="2400" dirty="0">
                <a:ea typeface="黑体" pitchFamily="49" charset="-122"/>
              </a:rPr>
              <a:t>数据特征化：目标类数据的一般特性或特征汇总。</a:t>
            </a:r>
          </a:p>
          <a:p>
            <a:pPr lvl="2"/>
            <a:r>
              <a:rPr lang="zh-CN" altLang="en-US" sz="2000" dirty="0">
                <a:ea typeface="黑体" pitchFamily="49" charset="-122"/>
              </a:rPr>
              <a:t>例：对某公司的“大客户”（年消费额</a:t>
            </a:r>
            <a:r>
              <a:rPr lang="en-US" altLang="zh-CN" sz="2000" dirty="0">
                <a:ea typeface="黑体" pitchFamily="49" charset="-122"/>
              </a:rPr>
              <a:t>10000</a:t>
            </a:r>
            <a:r>
              <a:rPr lang="zh-CN" altLang="en-US" sz="2000" dirty="0">
                <a:ea typeface="黑体" pitchFamily="49" charset="-122"/>
              </a:rPr>
              <a:t>元以上）的特征化描述：</a:t>
            </a:r>
            <a:r>
              <a:rPr lang="en-US" altLang="zh-CN" sz="2000" dirty="0">
                <a:ea typeface="黑体" pitchFamily="49" charset="-122"/>
              </a:rPr>
              <a:t>40</a:t>
            </a:r>
            <a:r>
              <a:rPr lang="zh-CN" altLang="en-US" sz="2000" dirty="0">
                <a:ea typeface="黑体" pitchFamily="49" charset="-122"/>
              </a:rPr>
              <a:t>－</a:t>
            </a:r>
            <a:r>
              <a:rPr lang="en-US" altLang="zh-CN" sz="2000" dirty="0">
                <a:ea typeface="黑体" pitchFamily="49" charset="-122"/>
              </a:rPr>
              <a:t>50</a:t>
            </a:r>
            <a:r>
              <a:rPr lang="zh-CN" altLang="en-US" sz="2000" dirty="0">
                <a:ea typeface="黑体" pitchFamily="49" charset="-122"/>
              </a:rPr>
              <a:t>岁，有固定职业，信誉良好，等等</a:t>
            </a:r>
          </a:p>
          <a:p>
            <a:pPr lvl="1"/>
            <a:r>
              <a:rPr lang="zh-CN" altLang="en-US" sz="2400" dirty="0">
                <a:ea typeface="黑体" pitchFamily="49" charset="-122"/>
              </a:rPr>
              <a:t>数据区分：将目标类数据对象的一般特性与一个或多个对比类对象的一般特性进行比较。</a:t>
            </a:r>
          </a:p>
          <a:p>
            <a:endParaRPr lang="zh-CN" altLang="en-US" sz="2800" dirty="0">
              <a:ea typeface="黑体" pitchFamily="49" charset="-122"/>
            </a:endParaRP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描述性分析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2" name="表格 1">
            <a:extLst>
              <a:ext uri="{FF2B5EF4-FFF2-40B4-BE49-F238E27FC236}">
                <a16:creationId xmlns:a16="http://schemas.microsoft.com/office/drawing/2014/main" id="{1C5F144B-836E-4DD1-BBA9-9A13287E078F}"/>
              </a:ext>
            </a:extLst>
          </p:cNvPr>
          <p:cNvGraphicFramePr>
            <a:graphicFrameLocks noGrp="1"/>
          </p:cNvGraphicFramePr>
          <p:nvPr>
            <p:extLst>
              <p:ext uri="{D42A27DB-BD31-4B8C-83A1-F6EECF244321}">
                <p14:modId xmlns:p14="http://schemas.microsoft.com/office/powerpoint/2010/main" val="804897297"/>
              </p:ext>
            </p:extLst>
          </p:nvPr>
        </p:nvGraphicFramePr>
        <p:xfrm>
          <a:off x="2208328" y="4431097"/>
          <a:ext cx="7526688" cy="1097280"/>
        </p:xfrm>
        <a:graphic>
          <a:graphicData uri="http://schemas.openxmlformats.org/drawingml/2006/table">
            <a:tbl>
              <a:tblPr firstRow="1">
                <a:tableStyleId>{B301B821-A1FF-4177-AEE7-76D212191A09}</a:tableStyleId>
              </a:tblPr>
              <a:tblGrid>
                <a:gridCol w="2022968">
                  <a:extLst>
                    <a:ext uri="{9D8B030D-6E8A-4147-A177-3AD203B41FA5}">
                      <a16:colId xmlns:a16="http://schemas.microsoft.com/office/drawing/2014/main" val="20000"/>
                    </a:ext>
                  </a:extLst>
                </a:gridCol>
                <a:gridCol w="1927472">
                  <a:extLst>
                    <a:ext uri="{9D8B030D-6E8A-4147-A177-3AD203B41FA5}">
                      <a16:colId xmlns:a16="http://schemas.microsoft.com/office/drawing/2014/main" val="20001"/>
                    </a:ext>
                  </a:extLst>
                </a:gridCol>
                <a:gridCol w="1580565">
                  <a:extLst>
                    <a:ext uri="{9D8B030D-6E8A-4147-A177-3AD203B41FA5}">
                      <a16:colId xmlns:a16="http://schemas.microsoft.com/office/drawing/2014/main" val="20002"/>
                    </a:ext>
                  </a:extLst>
                </a:gridCol>
                <a:gridCol w="966659">
                  <a:extLst>
                    <a:ext uri="{9D8B030D-6E8A-4147-A177-3AD203B41FA5}">
                      <a16:colId xmlns:a16="http://schemas.microsoft.com/office/drawing/2014/main" val="20003"/>
                    </a:ext>
                  </a:extLst>
                </a:gridCol>
                <a:gridCol w="1029024">
                  <a:extLst>
                    <a:ext uri="{9D8B030D-6E8A-4147-A177-3AD203B41FA5}">
                      <a16:colId xmlns:a16="http://schemas.microsoft.com/office/drawing/2014/main" val="20004"/>
                    </a:ext>
                  </a:extLst>
                </a:gridCol>
              </a:tblGrid>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bg1"/>
                          </a:solidFill>
                          <a:effectLst/>
                        </a:rPr>
                        <a:t>Status</a:t>
                      </a:r>
                      <a:endParaRPr kumimoji="0" lang="zh-CN" altLang="zh-CN" sz="2400" b="1" i="0" u="none" strike="noStrike" cap="none" normalizeH="0" baseline="0" dirty="0">
                        <a:ln>
                          <a:noFill/>
                        </a:ln>
                        <a:solidFill>
                          <a:schemeClr val="bg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bg1"/>
                          </a:solidFill>
                          <a:effectLst/>
                        </a:rPr>
                        <a:t>Birth_country</a:t>
                      </a:r>
                      <a:endParaRPr kumimoji="0" lang="zh-CN" altLang="zh-CN" sz="2400" b="1" i="0" u="none" strike="noStrike" cap="none" normalizeH="0" baseline="0">
                        <a:ln>
                          <a:noFill/>
                        </a:ln>
                        <a:solidFill>
                          <a:schemeClr val="bg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bg1"/>
                          </a:solidFill>
                          <a:effectLst/>
                        </a:rPr>
                        <a:t>Age_range</a:t>
                      </a:r>
                      <a:endParaRPr kumimoji="0" lang="zh-CN" altLang="zh-CN" sz="2400" b="1" i="0" u="none" strike="noStrike" cap="none" normalizeH="0" baseline="0">
                        <a:ln>
                          <a:noFill/>
                        </a:ln>
                        <a:solidFill>
                          <a:schemeClr val="bg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bg1"/>
                          </a:solidFill>
                          <a:effectLst/>
                        </a:rPr>
                        <a:t>Gpa</a:t>
                      </a:r>
                      <a:endParaRPr kumimoji="0" lang="zh-CN" altLang="zh-CN" sz="2400" b="1" i="0" u="none" strike="noStrike" cap="none" normalizeH="0" baseline="0">
                        <a:ln>
                          <a:noFill/>
                        </a:ln>
                        <a:solidFill>
                          <a:schemeClr val="bg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bg1"/>
                          </a:solidFill>
                          <a:effectLst/>
                        </a:rPr>
                        <a:t>Count</a:t>
                      </a:r>
                      <a:endParaRPr kumimoji="0" lang="zh-CN" altLang="zh-CN" sz="2400" b="1" i="0" u="none" strike="noStrike" cap="none" normalizeH="0" baseline="0">
                        <a:ln>
                          <a:noFill/>
                        </a:ln>
                        <a:solidFill>
                          <a:schemeClr val="bg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extLst>
                  <a:ext uri="{0D108BD9-81ED-4DB2-BD59-A6C34878D82A}">
                    <a16:rowId xmlns:a16="http://schemas.microsoft.com/office/drawing/2014/main" val="10000"/>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Graduate</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Canada</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25-30</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tx1"/>
                          </a:solidFill>
                          <a:effectLst/>
                        </a:rPr>
                        <a:t>Good</a:t>
                      </a:r>
                      <a:endParaRPr kumimoji="0" lang="zh-CN" altLang="zh-CN" sz="2400" b="1"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a:ln>
                            <a:noFill/>
                          </a:ln>
                          <a:solidFill>
                            <a:schemeClr val="tx1"/>
                          </a:solidFill>
                          <a:effectLst/>
                        </a:rPr>
                        <a:t>90</a:t>
                      </a:r>
                      <a:endParaRPr kumimoji="0" lang="zh-CN" altLang="zh-CN" sz="2400" b="1"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extLst>
                  <a:ext uri="{0D108BD9-81ED-4DB2-BD59-A6C34878D82A}">
                    <a16:rowId xmlns:a16="http://schemas.microsoft.com/office/drawing/2014/main" val="10001"/>
                  </a:ext>
                </a:extLst>
              </a:tr>
              <a:tr h="2921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Undergraduate</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Canada</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25-30</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Good</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u="none" strike="noStrike" cap="none" normalizeH="0" baseline="0" dirty="0">
                          <a:ln>
                            <a:noFill/>
                          </a:ln>
                          <a:solidFill>
                            <a:schemeClr val="tx1"/>
                          </a:solidFill>
                          <a:effectLst/>
                        </a:rPr>
                        <a:t>210</a:t>
                      </a:r>
                      <a:endParaRPr kumimoji="0" lang="zh-CN" altLang="zh-CN" sz="2400" b="1"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endParaRPr>
                    </a:p>
                  </a:txBody>
                  <a:tcPr marL="68580" marR="68580" marT="0" marB="0"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977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竞选作弊器？</a:t>
            </a:r>
          </a:p>
        </p:txBody>
      </p:sp>
      <p:sp>
        <p:nvSpPr>
          <p:cNvPr id="2" name="文本框 1">
            <a:extLst>
              <a:ext uri="{FF2B5EF4-FFF2-40B4-BE49-F238E27FC236}">
                <a16:creationId xmlns:a16="http://schemas.microsoft.com/office/drawing/2014/main" id="{EB6EF23D-66AB-4F03-971E-B4FBC3EDF136}"/>
              </a:ext>
            </a:extLst>
          </p:cNvPr>
          <p:cNvSpPr txBox="1"/>
          <p:nvPr/>
        </p:nvSpPr>
        <p:spPr>
          <a:xfrm>
            <a:off x="571500" y="1362472"/>
            <a:ext cx="6851984" cy="4133055"/>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奥巴马</a:t>
            </a:r>
            <a:r>
              <a:rPr lang="en-US" altLang="zh-CN" sz="2000" dirty="0">
                <a:solidFill>
                  <a:schemeClr val="tx2"/>
                </a:solidFill>
                <a:latin typeface="Calibri" panose="020F0502020204030204" pitchFamily="34" charset="0"/>
                <a:ea typeface="黑体" panose="02010609060101010101" pitchFamily="49" charset="-122"/>
              </a:rPr>
              <a:t>2012</a:t>
            </a:r>
            <a:r>
              <a:rPr lang="zh-CN" altLang="en-US" sz="2000" dirty="0">
                <a:solidFill>
                  <a:schemeClr val="tx2"/>
                </a:solidFill>
                <a:latin typeface="Calibri" panose="020F0502020204030204" pitchFamily="34" charset="0"/>
                <a:ea typeface="黑体" panose="02010609060101010101" pitchFamily="49" charset="-122"/>
              </a:rPr>
              <a:t>年竞选团队对每一个地区的支持者都进行分析，发现哪一个州选票下降，就到哪个州去加大竞选力度、做演讲、拉选票、筹款。有段时间，有心的选民发现奥巴马与著名影星乔治</a:t>
            </a:r>
            <a:r>
              <a:rPr lang="en-US" altLang="zh-CN" sz="2000" dirty="0">
                <a:solidFill>
                  <a:schemeClr val="tx2"/>
                </a:solidFill>
                <a:latin typeface="Calibri" panose="020F0502020204030204" pitchFamily="34" charset="0"/>
                <a:ea typeface="黑体" panose="02010609060101010101" pitchFamily="49" charset="-122"/>
              </a:rPr>
              <a:t>•</a:t>
            </a:r>
            <a:r>
              <a:rPr lang="zh-CN" altLang="en-US" sz="2000" dirty="0">
                <a:solidFill>
                  <a:schemeClr val="tx2"/>
                </a:solidFill>
                <a:latin typeface="Calibri" panose="020F0502020204030204" pitchFamily="34" charset="0"/>
                <a:ea typeface="黑体" panose="02010609060101010101" pitchFamily="49" charset="-122"/>
              </a:rPr>
              <a:t>克鲁尼总是在一起，不免奇怪，原来，他的竞选团队通过社交媒体数据分析发现，奥巴马最缺的就是加州的、有钱的、中年妇女的支持选票，进一步研究分析发现，加州中年女富婆的偶像是乔治</a:t>
            </a:r>
            <a:r>
              <a:rPr lang="en-US" altLang="zh-CN" sz="2000" dirty="0">
                <a:solidFill>
                  <a:schemeClr val="tx2"/>
                </a:solidFill>
                <a:latin typeface="Calibri" panose="020F0502020204030204" pitchFamily="34" charset="0"/>
                <a:ea typeface="黑体" panose="02010609060101010101" pitchFamily="49" charset="-122"/>
              </a:rPr>
              <a:t>•</a:t>
            </a:r>
            <a:r>
              <a:rPr lang="zh-CN" altLang="en-US" sz="2000" dirty="0">
                <a:solidFill>
                  <a:schemeClr val="tx2"/>
                </a:solidFill>
                <a:latin typeface="Calibri" panose="020F0502020204030204" pitchFamily="34" charset="0"/>
                <a:ea typeface="黑体" panose="02010609060101010101" pitchFamily="49" charset="-122"/>
              </a:rPr>
              <a:t>克鲁尼，于是立即进行竞选策划，频频展现奥巴马与乔治在一起打球、休闲的照片。自从他们俩在一块以后，竞选筹款的速度立即飚升，广告界不愧是业界的敏感精英，当年度</a:t>
            </a:r>
            <a:r>
              <a:rPr lang="en-US" altLang="zh-CN" sz="2000" dirty="0">
                <a:solidFill>
                  <a:schemeClr val="tx2"/>
                </a:solidFill>
                <a:latin typeface="Calibri" panose="020F0502020204030204" pitchFamily="34" charset="0"/>
                <a:ea typeface="黑体" panose="02010609060101010101" pitchFamily="49" charset="-122"/>
              </a:rPr>
              <a:t>《</a:t>
            </a:r>
            <a:r>
              <a:rPr lang="zh-CN" altLang="en-US" sz="2000" dirty="0">
                <a:solidFill>
                  <a:schemeClr val="tx2"/>
                </a:solidFill>
                <a:latin typeface="Calibri" panose="020F0502020204030204" pitchFamily="34" charset="0"/>
                <a:ea typeface="黑体" panose="02010609060101010101" pitchFamily="49" charset="-122"/>
              </a:rPr>
              <a:t>广告学人</a:t>
            </a:r>
            <a:r>
              <a:rPr lang="en-US" altLang="zh-CN" sz="2000" dirty="0">
                <a:solidFill>
                  <a:schemeClr val="tx2"/>
                </a:solidFill>
                <a:latin typeface="Calibri" panose="020F0502020204030204" pitchFamily="34" charset="0"/>
                <a:ea typeface="黑体" panose="02010609060101010101" pitchFamily="49" charset="-122"/>
              </a:rPr>
              <a:t>》</a:t>
            </a:r>
            <a:r>
              <a:rPr lang="zh-CN" altLang="en-US" sz="2000" dirty="0">
                <a:solidFill>
                  <a:schemeClr val="tx2"/>
                </a:solidFill>
                <a:latin typeface="Calibri" panose="020F0502020204030204" pitchFamily="34" charset="0"/>
                <a:ea typeface="黑体" panose="02010609060101010101" pitchFamily="49" charset="-122"/>
              </a:rPr>
              <a:t>杂志稳稳地评选奥巴马成为为年度最佳广告人。</a:t>
            </a:r>
          </a:p>
        </p:txBody>
      </p:sp>
      <p:pic>
        <p:nvPicPr>
          <p:cNvPr id="2050" name="Picture 2">
            <a:extLst>
              <a:ext uri="{FF2B5EF4-FFF2-40B4-BE49-F238E27FC236}">
                <a16:creationId xmlns:a16="http://schemas.microsoft.com/office/drawing/2014/main" id="{F4F16DB2-994B-4DF3-B821-E4234A4F50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0657" y="1958139"/>
            <a:ext cx="3908258" cy="2344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412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分类与预测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7" name="图示 6">
            <a:extLst>
              <a:ext uri="{FF2B5EF4-FFF2-40B4-BE49-F238E27FC236}">
                <a16:creationId xmlns:a16="http://schemas.microsoft.com/office/drawing/2014/main" id="{8C781897-9416-45A8-83E3-BFC2E7D829A0}"/>
              </a:ext>
            </a:extLst>
          </p:cNvPr>
          <p:cNvGraphicFramePr/>
          <p:nvPr>
            <p:extLst>
              <p:ext uri="{D42A27DB-BD31-4B8C-83A1-F6EECF244321}">
                <p14:modId xmlns:p14="http://schemas.microsoft.com/office/powerpoint/2010/main" val="2804688817"/>
              </p:ext>
            </p:extLst>
          </p:nvPr>
        </p:nvGraphicFramePr>
        <p:xfrm>
          <a:off x="571500" y="719667"/>
          <a:ext cx="11099131"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8">
            <a:extLst>
              <a:ext uri="{FF2B5EF4-FFF2-40B4-BE49-F238E27FC236}">
                <a16:creationId xmlns:a16="http://schemas.microsoft.com/office/drawing/2014/main" id="{BB7B5C69-270E-457E-B922-1D36DF598F70}"/>
              </a:ext>
            </a:extLst>
          </p:cNvPr>
          <p:cNvGraphicFramePr/>
          <p:nvPr>
            <p:extLst>
              <p:ext uri="{D42A27DB-BD31-4B8C-83A1-F6EECF244321}">
                <p14:modId xmlns:p14="http://schemas.microsoft.com/office/powerpoint/2010/main" val="386465953"/>
              </p:ext>
            </p:extLst>
          </p:nvPr>
        </p:nvGraphicFramePr>
        <p:xfrm>
          <a:off x="1605213" y="3592470"/>
          <a:ext cx="3122195" cy="28537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6386" name="Picture 2" descr="Prediction Engineering: How to Set Up Your Machine Learning Problem | by  Will Koehrsen | Towards Data Science">
            <a:extLst>
              <a:ext uri="{FF2B5EF4-FFF2-40B4-BE49-F238E27FC236}">
                <a16:creationId xmlns:a16="http://schemas.microsoft.com/office/drawing/2014/main" id="{4F1682E5-0A21-4C0C-A9C3-4A7B3CE666F7}"/>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556502" y="3592470"/>
            <a:ext cx="2876550" cy="1590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7828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32842B0-B9A5-482F-874D-1022293E223D}"/>
                  </a:ext>
                </a:extLst>
              </p:cNvPr>
              <p:cNvSpPr>
                <a:spLocks noGrp="1"/>
              </p:cNvSpPr>
              <p:nvPr>
                <p:ph sz="quarter" idx="15"/>
              </p:nvPr>
            </p:nvSpPr>
            <p:spPr/>
            <p:txBody>
              <a:bodyPr>
                <a:normAutofit/>
              </a:bodyPr>
              <a:lstStyle/>
              <a:p>
                <a:r>
                  <a:rPr lang="zh-CN" altLang="en-US" sz="2800" dirty="0"/>
                  <a:t>给定一个记录</a:t>
                </a:r>
                <a:r>
                  <a:rPr lang="en-US" altLang="zh-CN" sz="2800" dirty="0"/>
                  <a:t>(</a:t>
                </a:r>
                <a:r>
                  <a:rPr lang="zh-CN" altLang="en-US" sz="2800" dirty="0"/>
                  <a:t>样本</a:t>
                </a:r>
                <a:r>
                  <a:rPr lang="en-US" altLang="zh-CN" sz="2800" dirty="0"/>
                  <a:t>)</a:t>
                </a:r>
                <a:r>
                  <a:rPr lang="zh-CN" altLang="en-US" sz="2800" dirty="0"/>
                  <a:t>集合 </a:t>
                </a:r>
                <a:r>
                  <a:rPr lang="en-US" altLang="zh-CN" sz="2800" dirty="0"/>
                  <a:t>(</a:t>
                </a:r>
                <a:r>
                  <a:rPr lang="zh-CN" altLang="en-US" sz="2800" dirty="0"/>
                  <a:t>称为</a:t>
                </a:r>
                <a:r>
                  <a:rPr lang="zh-CN" altLang="en-US" sz="2800" dirty="0">
                    <a:solidFill>
                      <a:srgbClr val="C00000"/>
                    </a:solidFill>
                  </a:rPr>
                  <a:t>训练集</a:t>
                </a:r>
                <a:r>
                  <a:rPr lang="en-US" altLang="zh-CN" sz="2800" dirty="0"/>
                  <a:t>)</a:t>
                </a:r>
              </a:p>
              <a:p>
                <a:pPr lvl="1"/>
                <a:r>
                  <a:rPr lang="zh-CN" altLang="en-US" sz="2400" dirty="0"/>
                  <a:t>每条记录有一些属性组成</a:t>
                </a:r>
                <a:r>
                  <a:rPr lang="en-US" altLang="zh-CN" sz="2400" dirty="0"/>
                  <a:t>, </a:t>
                </a:r>
                <a:r>
                  <a:rPr lang="zh-CN" altLang="en-US" sz="2400" dirty="0"/>
                  <a:t>其中一个属性为类别</a:t>
                </a:r>
                <a:endParaRPr lang="en-US" altLang="zh-CN" sz="2400" dirty="0"/>
              </a:p>
              <a:p>
                <a:pPr lvl="1"/>
                <a:r>
                  <a:rPr lang="en-US" altLang="zh-CN" sz="2400" dirty="0"/>
                  <a:t>(x</a:t>
                </a:r>
                <a:r>
                  <a:rPr lang="en-US" altLang="zh-CN" sz="2400" baseline="-25000" dirty="0"/>
                  <a:t>1</a:t>
                </a:r>
                <a:r>
                  <a:rPr lang="en-US" altLang="zh-CN" sz="2400" dirty="0"/>
                  <a:t>, x</a:t>
                </a:r>
                <a:r>
                  <a:rPr lang="en-US" altLang="zh-CN" sz="2400" baseline="-25000" dirty="0"/>
                  <a:t>2</a:t>
                </a:r>
                <a:r>
                  <a:rPr lang="en-US" altLang="zh-CN" sz="2400" dirty="0"/>
                  <a:t>, …, </a:t>
                </a:r>
                <a:r>
                  <a:rPr lang="en-US" altLang="zh-CN" sz="2400" dirty="0" err="1"/>
                  <a:t>x</a:t>
                </a:r>
                <a:r>
                  <a:rPr lang="en-US" altLang="zh-CN" sz="2400" baseline="-25000" dirty="0" err="1"/>
                  <a:t>n</a:t>
                </a:r>
                <a:r>
                  <a:rPr lang="en-US" altLang="zh-CN" sz="2400" dirty="0"/>
                  <a:t>, y)</a:t>
                </a:r>
              </a:p>
              <a:p>
                <a:r>
                  <a:rPr lang="zh-CN" altLang="en-US" sz="2800" dirty="0"/>
                  <a:t>找到一个将类别属性表示为其他属性的函数的模型</a:t>
                </a:r>
                <a:r>
                  <a:rPr lang="en-US" altLang="zh-CN" sz="2800" dirty="0"/>
                  <a:t> </a:t>
                </a:r>
              </a:p>
              <a:p>
                <a:pPr lvl="1"/>
                <a:r>
                  <a:rPr lang="zh-CN" altLang="en-US" sz="2400" dirty="0"/>
                  <a:t>如 </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e>
                    </m:d>
                  </m:oMath>
                </a14:m>
                <a:endParaRPr lang="en-US" altLang="zh-CN" sz="2400" dirty="0"/>
              </a:p>
              <a:p>
                <a:r>
                  <a:rPr lang="zh-CN" altLang="en-US" sz="2800" dirty="0"/>
                  <a:t>目标：未见过的记录尽可能准确地被分类</a:t>
                </a:r>
                <a:r>
                  <a:rPr lang="en-US" altLang="zh-CN" sz="2800" dirty="0"/>
                  <a:t>.</a:t>
                </a:r>
              </a:p>
              <a:p>
                <a:pPr lvl="1"/>
                <a:r>
                  <a:rPr lang="zh-CN" altLang="en-US" sz="2400" dirty="0"/>
                  <a:t>一个</a:t>
                </a:r>
                <a:r>
                  <a:rPr lang="zh-CN" altLang="en-US" sz="2400" dirty="0">
                    <a:solidFill>
                      <a:srgbClr val="C00000"/>
                    </a:solidFill>
                  </a:rPr>
                  <a:t>测试集</a:t>
                </a:r>
                <a:r>
                  <a:rPr lang="zh-CN" altLang="en-US" sz="2400" dirty="0"/>
                  <a:t>用来确定模型的精度</a:t>
                </a:r>
                <a:r>
                  <a:rPr lang="en-US" altLang="zh-CN" sz="2400" dirty="0"/>
                  <a:t>. </a:t>
                </a:r>
              </a:p>
              <a:p>
                <a:pPr lvl="1"/>
                <a:r>
                  <a:rPr lang="zh-CN" altLang="en-US" sz="2400" dirty="0"/>
                  <a:t>通常</a:t>
                </a:r>
                <a:r>
                  <a:rPr lang="en-US" altLang="zh-CN" sz="2400" dirty="0"/>
                  <a:t>, </a:t>
                </a:r>
                <a:r>
                  <a:rPr lang="zh-CN" altLang="en-US" sz="2400" dirty="0"/>
                  <a:t>给定的数据集被分成训练集和测试集</a:t>
                </a:r>
                <a:r>
                  <a:rPr lang="en-US" altLang="zh-CN" sz="2400" dirty="0"/>
                  <a:t>, </a:t>
                </a:r>
                <a:r>
                  <a:rPr lang="zh-CN" altLang="en-US" sz="2400" dirty="0"/>
                  <a:t>训练集用于建立模型</a:t>
                </a:r>
                <a:r>
                  <a:rPr lang="en-US" altLang="zh-CN" sz="2400" dirty="0"/>
                  <a:t>, </a:t>
                </a:r>
                <a:r>
                  <a:rPr lang="zh-CN" altLang="en-US" sz="2400" dirty="0"/>
                  <a:t>而测试集用于检验该模型</a:t>
                </a:r>
                <a:r>
                  <a:rPr lang="en-US" altLang="zh-CN" sz="2400" dirty="0"/>
                  <a:t>.</a:t>
                </a:r>
              </a:p>
              <a:p>
                <a:endParaRPr lang="zh-CN" altLang="en-US" sz="2800" dirty="0"/>
              </a:p>
            </p:txBody>
          </p:sp>
        </mc:Choice>
        <mc:Fallback xmlns="">
          <p:sp>
            <p:nvSpPr>
              <p:cNvPr id="5" name="内容占位符 4">
                <a:extLst>
                  <a:ext uri="{FF2B5EF4-FFF2-40B4-BE49-F238E27FC236}">
                    <a16:creationId xmlns:a16="http://schemas.microsoft.com/office/drawing/2014/main" id="{632842B0-B9A5-482F-874D-1022293E223D}"/>
                  </a:ext>
                </a:extLst>
              </p:cNvPr>
              <p:cNvSpPr>
                <a:spLocks noGrp="1" noRot="1" noChangeAspect="1" noMove="1" noResize="1" noEditPoints="1" noAdjustHandles="1" noChangeArrowheads="1" noChangeShapeType="1" noTextEdit="1"/>
              </p:cNvSpPr>
              <p:nvPr>
                <p:ph sz="quarter" idx="15"/>
              </p:nvPr>
            </p:nvSpPr>
            <p:spPr>
              <a:blipFill>
                <a:blip r:embed="rId2"/>
                <a:stretch>
                  <a:fillRect l="-1013" t="-758" r="-113"/>
                </a:stretch>
              </a:blipFill>
            </p:spPr>
            <p:txBody>
              <a:bodyPr/>
              <a:lstStyle/>
              <a:p>
                <a:r>
                  <a:rPr lang="zh-CN" altLang="en-US">
                    <a:noFill/>
                  </a:rPr>
                  <a:t> </a:t>
                </a:r>
              </a:p>
            </p:txBody>
          </p:sp>
        </mc:Fallback>
      </mc:AlternateContent>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12038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8" name="表格 7">
            <a:extLst>
              <a:ext uri="{FF2B5EF4-FFF2-40B4-BE49-F238E27FC236}">
                <a16:creationId xmlns:a16="http://schemas.microsoft.com/office/drawing/2014/main" id="{B2BCB1E4-C412-48D3-9334-930D7805D82C}"/>
              </a:ext>
            </a:extLst>
          </p:cNvPr>
          <p:cNvGraphicFramePr>
            <a:graphicFrameLocks noGrp="1"/>
          </p:cNvGraphicFramePr>
          <p:nvPr>
            <p:extLst>
              <p:ext uri="{D42A27DB-BD31-4B8C-83A1-F6EECF244321}">
                <p14:modId xmlns:p14="http://schemas.microsoft.com/office/powerpoint/2010/main" val="3314438070"/>
              </p:ext>
            </p:extLst>
          </p:nvPr>
        </p:nvGraphicFramePr>
        <p:xfrm>
          <a:off x="571500" y="770021"/>
          <a:ext cx="5339120" cy="3425434"/>
        </p:xfrm>
        <a:graphic>
          <a:graphicData uri="http://schemas.openxmlformats.org/drawingml/2006/table">
            <a:tbl>
              <a:tblPr firstRow="1" bandRow="1">
                <a:tableStyleId>{5C22544A-7EE6-4342-B048-85BDC9FD1C3A}</a:tableStyleId>
              </a:tblPr>
              <a:tblGrid>
                <a:gridCol w="1067824">
                  <a:extLst>
                    <a:ext uri="{9D8B030D-6E8A-4147-A177-3AD203B41FA5}">
                      <a16:colId xmlns:a16="http://schemas.microsoft.com/office/drawing/2014/main" val="20000"/>
                    </a:ext>
                  </a:extLst>
                </a:gridCol>
                <a:gridCol w="1067824">
                  <a:extLst>
                    <a:ext uri="{9D8B030D-6E8A-4147-A177-3AD203B41FA5}">
                      <a16:colId xmlns:a16="http://schemas.microsoft.com/office/drawing/2014/main" val="20001"/>
                    </a:ext>
                  </a:extLst>
                </a:gridCol>
                <a:gridCol w="1067824">
                  <a:extLst>
                    <a:ext uri="{9D8B030D-6E8A-4147-A177-3AD203B41FA5}">
                      <a16:colId xmlns:a16="http://schemas.microsoft.com/office/drawing/2014/main" val="20002"/>
                    </a:ext>
                  </a:extLst>
                </a:gridCol>
                <a:gridCol w="1067824">
                  <a:extLst>
                    <a:ext uri="{9D8B030D-6E8A-4147-A177-3AD203B41FA5}">
                      <a16:colId xmlns:a16="http://schemas.microsoft.com/office/drawing/2014/main" val="20003"/>
                    </a:ext>
                  </a:extLst>
                </a:gridCol>
                <a:gridCol w="1067824">
                  <a:extLst>
                    <a:ext uri="{9D8B030D-6E8A-4147-A177-3AD203B41FA5}">
                      <a16:colId xmlns:a16="http://schemas.microsoft.com/office/drawing/2014/main" val="20004"/>
                    </a:ext>
                  </a:extLst>
                </a:gridCol>
              </a:tblGrid>
              <a:tr h="289647">
                <a:tc>
                  <a:txBody>
                    <a:bodyPr/>
                    <a:lstStyle/>
                    <a:p>
                      <a:r>
                        <a:rPr lang="en-US" altLang="zh-CN" sz="1600"/>
                        <a:t>TID</a:t>
                      </a:r>
                      <a:endParaRPr lang="zh-CN" altLang="en-US" sz="1600"/>
                    </a:p>
                  </a:txBody>
                  <a:tcPr>
                    <a:solidFill>
                      <a:srgbClr val="3D89BC"/>
                    </a:solidFill>
                  </a:tcPr>
                </a:tc>
                <a:tc>
                  <a:txBody>
                    <a:bodyPr/>
                    <a:lstStyle/>
                    <a:p>
                      <a:r>
                        <a:rPr lang="en-US" altLang="zh-CN" sz="1600"/>
                        <a:t>Attrib1</a:t>
                      </a:r>
                      <a:endParaRPr lang="zh-CN" altLang="en-US" sz="1600"/>
                    </a:p>
                  </a:txBody>
                  <a:tcPr>
                    <a:solidFill>
                      <a:srgbClr val="3D89B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t>Attrib2</a:t>
                      </a:r>
                      <a:endParaRPr lang="zh-CN" altLang="en-US" sz="1600"/>
                    </a:p>
                  </a:txBody>
                  <a:tcPr>
                    <a:solidFill>
                      <a:srgbClr val="3D89B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t>Attrib3</a:t>
                      </a:r>
                      <a:endParaRPr lang="zh-CN" altLang="en-US" sz="1600"/>
                    </a:p>
                  </a:txBody>
                  <a:tcPr>
                    <a:solidFill>
                      <a:srgbClr val="3D89BC"/>
                    </a:solidFill>
                  </a:tcPr>
                </a:tc>
                <a:tc>
                  <a:txBody>
                    <a:bodyPr/>
                    <a:lstStyle/>
                    <a:p>
                      <a:r>
                        <a:rPr lang="en-US" altLang="zh-CN" sz="1600"/>
                        <a:t>class</a:t>
                      </a:r>
                      <a:endParaRPr lang="zh-CN" altLang="en-US" sz="1600"/>
                    </a:p>
                  </a:txBody>
                  <a:tcPr>
                    <a:solidFill>
                      <a:srgbClr val="3D89BC"/>
                    </a:solidFill>
                  </a:tcPr>
                </a:tc>
                <a:extLst>
                  <a:ext uri="{0D108BD9-81ED-4DB2-BD59-A6C34878D82A}">
                    <a16:rowId xmlns:a16="http://schemas.microsoft.com/office/drawing/2014/main" val="10000"/>
                  </a:ext>
                </a:extLst>
              </a:tr>
              <a:tr h="280871">
                <a:tc>
                  <a:txBody>
                    <a:bodyPr/>
                    <a:lstStyle/>
                    <a:p>
                      <a:r>
                        <a:rPr lang="en-US" altLang="zh-CN" sz="1400">
                          <a:solidFill>
                            <a:schemeClr val="tx1">
                              <a:lumMod val="75000"/>
                              <a:lumOff val="25000"/>
                            </a:schemeClr>
                          </a:solidFill>
                        </a:rPr>
                        <a:t>1</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Yes</a:t>
                      </a:r>
                    </a:p>
                  </a:txBody>
                  <a:tcPr/>
                </a:tc>
                <a:tc>
                  <a:txBody>
                    <a:bodyPr/>
                    <a:lstStyle/>
                    <a:p>
                      <a:r>
                        <a:rPr lang="en-US" altLang="zh-CN" sz="1400">
                          <a:solidFill>
                            <a:schemeClr val="tx1">
                              <a:lumMod val="75000"/>
                              <a:lumOff val="25000"/>
                            </a:schemeClr>
                          </a:solidFill>
                        </a:rPr>
                        <a:t>Large</a:t>
                      </a:r>
                    </a:p>
                  </a:txBody>
                  <a:tcPr/>
                </a:tc>
                <a:tc>
                  <a:txBody>
                    <a:bodyPr/>
                    <a:lstStyle/>
                    <a:p>
                      <a:r>
                        <a:rPr lang="en-US" altLang="zh-CN" sz="1400">
                          <a:solidFill>
                            <a:schemeClr val="tx1">
                              <a:lumMod val="75000"/>
                              <a:lumOff val="25000"/>
                            </a:schemeClr>
                          </a:solidFill>
                        </a:rPr>
                        <a:t>125K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1"/>
                  </a:ext>
                </a:extLst>
              </a:tr>
              <a:tr h="280871">
                <a:tc>
                  <a:txBody>
                    <a:bodyPr/>
                    <a:lstStyle/>
                    <a:p>
                      <a:r>
                        <a:rPr lang="en-US" altLang="zh-CN" sz="1400">
                          <a:solidFill>
                            <a:schemeClr val="tx1">
                              <a:lumMod val="75000"/>
                              <a:lumOff val="25000"/>
                            </a:schemeClr>
                          </a:solidFill>
                        </a:rPr>
                        <a:t>2</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No</a:t>
                      </a:r>
                    </a:p>
                  </a:txBody>
                  <a:tcPr/>
                </a:tc>
                <a:tc>
                  <a:txBody>
                    <a:bodyPr/>
                    <a:lstStyle/>
                    <a:p>
                      <a:r>
                        <a:rPr lang="en-US" altLang="zh-CN" sz="1400">
                          <a:solidFill>
                            <a:schemeClr val="tx1">
                              <a:lumMod val="75000"/>
                              <a:lumOff val="25000"/>
                            </a:schemeClr>
                          </a:solidFill>
                        </a:rPr>
                        <a:t>Medium</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100K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2"/>
                  </a:ext>
                </a:extLst>
              </a:tr>
              <a:tr h="280871">
                <a:tc>
                  <a:txBody>
                    <a:bodyPr/>
                    <a:lstStyle/>
                    <a:p>
                      <a:r>
                        <a:rPr lang="en-US" altLang="zh-CN" sz="1400">
                          <a:solidFill>
                            <a:schemeClr val="tx1">
                              <a:lumMod val="75000"/>
                              <a:lumOff val="25000"/>
                            </a:schemeClr>
                          </a:solidFill>
                        </a:rPr>
                        <a:t>3</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r>
                        <a:rPr lang="en-US" altLang="zh-CN" sz="1400">
                          <a:solidFill>
                            <a:schemeClr val="tx1">
                              <a:lumMod val="75000"/>
                              <a:lumOff val="25000"/>
                            </a:schemeClr>
                          </a:solidFill>
                        </a:rPr>
                        <a:t>Small</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70K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3"/>
                  </a:ext>
                </a:extLst>
              </a:tr>
              <a:tr h="280871">
                <a:tc>
                  <a:txBody>
                    <a:bodyPr/>
                    <a:lstStyle/>
                    <a:p>
                      <a:r>
                        <a:rPr lang="en-US" altLang="zh-CN" sz="1400">
                          <a:solidFill>
                            <a:schemeClr val="tx1">
                              <a:lumMod val="75000"/>
                              <a:lumOff val="25000"/>
                            </a:schemeClr>
                          </a:solidFill>
                        </a:rPr>
                        <a:t>4</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Yes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Medium</a:t>
                      </a:r>
                      <a:endParaRPr lang="zh-CN" altLang="en-US" sz="1400">
                        <a:solidFill>
                          <a:schemeClr val="tx1">
                            <a:lumMod val="75000"/>
                            <a:lumOff val="25000"/>
                          </a:schemeClr>
                        </a:solidFill>
                      </a:endParaRPr>
                    </a:p>
                  </a:txBody>
                  <a:tcPr/>
                </a:tc>
                <a:tc>
                  <a:txBody>
                    <a:bodyPr/>
                    <a:lstStyle/>
                    <a:p>
                      <a:r>
                        <a:rPr lang="en-US" altLang="zh-CN" sz="1400" dirty="0">
                          <a:solidFill>
                            <a:schemeClr val="tx1">
                              <a:lumMod val="75000"/>
                              <a:lumOff val="25000"/>
                            </a:schemeClr>
                          </a:solidFill>
                        </a:rPr>
                        <a:t>120K</a:t>
                      </a:r>
                      <a:endParaRPr lang="zh-CN" altLang="en-US" sz="1400" dirty="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4"/>
                  </a:ext>
                </a:extLst>
              </a:tr>
              <a:tr h="280871">
                <a:tc>
                  <a:txBody>
                    <a:bodyPr/>
                    <a:lstStyle/>
                    <a:p>
                      <a:r>
                        <a:rPr lang="en-US" altLang="zh-CN" sz="1400">
                          <a:solidFill>
                            <a:schemeClr val="tx1">
                              <a:lumMod val="75000"/>
                              <a:lumOff val="25000"/>
                            </a:schemeClr>
                          </a:solidFill>
                        </a:rPr>
                        <a:t>5</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Large</a:t>
                      </a:r>
                    </a:p>
                  </a:txBody>
                  <a:tcPr/>
                </a:tc>
                <a:tc>
                  <a:txBody>
                    <a:bodyPr/>
                    <a:lstStyle/>
                    <a:p>
                      <a:r>
                        <a:rPr lang="en-US" altLang="zh-CN" sz="1400">
                          <a:solidFill>
                            <a:schemeClr val="tx1">
                              <a:lumMod val="75000"/>
                              <a:lumOff val="25000"/>
                            </a:schemeClr>
                          </a:solidFill>
                        </a:rPr>
                        <a:t>95K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Yes</a:t>
                      </a:r>
                    </a:p>
                  </a:txBody>
                  <a:tcPr/>
                </a:tc>
                <a:extLst>
                  <a:ext uri="{0D108BD9-81ED-4DB2-BD59-A6C34878D82A}">
                    <a16:rowId xmlns:a16="http://schemas.microsoft.com/office/drawing/2014/main" val="10005"/>
                  </a:ext>
                </a:extLst>
              </a:tr>
              <a:tr h="280871">
                <a:tc>
                  <a:txBody>
                    <a:bodyPr/>
                    <a:lstStyle/>
                    <a:p>
                      <a:r>
                        <a:rPr lang="en-US" altLang="zh-CN" sz="1400">
                          <a:solidFill>
                            <a:schemeClr val="tx1">
                              <a:lumMod val="75000"/>
                              <a:lumOff val="25000"/>
                            </a:schemeClr>
                          </a:solidFill>
                        </a:rPr>
                        <a:t>6</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Medium</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60K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6"/>
                  </a:ext>
                </a:extLst>
              </a:tr>
              <a:tr h="325877">
                <a:tc>
                  <a:txBody>
                    <a:bodyPr/>
                    <a:lstStyle/>
                    <a:p>
                      <a:r>
                        <a:rPr lang="en-US" altLang="zh-CN" sz="1400">
                          <a:solidFill>
                            <a:schemeClr val="tx1">
                              <a:lumMod val="75000"/>
                              <a:lumOff val="25000"/>
                            </a:schemeClr>
                          </a:solidFill>
                        </a:rPr>
                        <a:t>7</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Yes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lumOff val="25000"/>
                            </a:schemeClr>
                          </a:solidFill>
                        </a:rPr>
                        <a:t>Large</a:t>
                      </a:r>
                    </a:p>
                  </a:txBody>
                  <a:tcPr/>
                </a:tc>
                <a:tc>
                  <a:txBody>
                    <a:bodyPr/>
                    <a:lstStyle/>
                    <a:p>
                      <a:r>
                        <a:rPr lang="en-US" altLang="zh-CN" sz="1400">
                          <a:solidFill>
                            <a:schemeClr val="tx1">
                              <a:lumMod val="75000"/>
                              <a:lumOff val="25000"/>
                            </a:schemeClr>
                          </a:solidFill>
                        </a:rPr>
                        <a:t>220K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7"/>
                  </a:ext>
                </a:extLst>
              </a:tr>
              <a:tr h="280871">
                <a:tc>
                  <a:txBody>
                    <a:bodyPr/>
                    <a:lstStyle/>
                    <a:p>
                      <a:r>
                        <a:rPr lang="en-US" altLang="zh-CN" sz="1400">
                          <a:solidFill>
                            <a:schemeClr val="tx1">
                              <a:lumMod val="75000"/>
                              <a:lumOff val="25000"/>
                            </a:schemeClr>
                          </a:solidFill>
                        </a:rPr>
                        <a:t>8</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lumOff val="25000"/>
                            </a:schemeClr>
                          </a:solidFill>
                        </a:rPr>
                        <a:t>Small</a:t>
                      </a:r>
                      <a:endParaRPr lang="zh-CN" altLang="en-US" sz="1400" dirty="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85K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Yes</a:t>
                      </a:r>
                    </a:p>
                  </a:txBody>
                  <a:tcPr/>
                </a:tc>
                <a:extLst>
                  <a:ext uri="{0D108BD9-81ED-4DB2-BD59-A6C34878D82A}">
                    <a16:rowId xmlns:a16="http://schemas.microsoft.com/office/drawing/2014/main" val="10008"/>
                  </a:ext>
                </a:extLst>
              </a:tr>
              <a:tr h="325877">
                <a:tc>
                  <a:txBody>
                    <a:bodyPr/>
                    <a:lstStyle/>
                    <a:p>
                      <a:r>
                        <a:rPr lang="en-US" altLang="zh-CN" sz="1400">
                          <a:solidFill>
                            <a:schemeClr val="tx1">
                              <a:lumMod val="75000"/>
                              <a:lumOff val="25000"/>
                            </a:schemeClr>
                          </a:solidFill>
                        </a:rPr>
                        <a:t>9</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Medium</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75K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9"/>
                  </a:ext>
                </a:extLst>
              </a:tr>
              <a:tr h="280871">
                <a:tc>
                  <a:txBody>
                    <a:bodyPr/>
                    <a:lstStyle/>
                    <a:p>
                      <a:r>
                        <a:rPr lang="en-US" altLang="zh-CN" sz="1400">
                          <a:solidFill>
                            <a:schemeClr val="tx1">
                              <a:lumMod val="75000"/>
                              <a:lumOff val="25000"/>
                            </a:schemeClr>
                          </a:solidFill>
                        </a:rPr>
                        <a:t>10</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Small</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90K</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lumOff val="25000"/>
                            </a:schemeClr>
                          </a:solidFill>
                        </a:rPr>
                        <a:t>Yes</a:t>
                      </a:r>
                    </a:p>
                  </a:txBody>
                  <a:tcPr/>
                </a:tc>
                <a:extLst>
                  <a:ext uri="{0D108BD9-81ED-4DB2-BD59-A6C34878D82A}">
                    <a16:rowId xmlns:a16="http://schemas.microsoft.com/office/drawing/2014/main" val="10010"/>
                  </a:ext>
                </a:extLst>
              </a:tr>
            </a:tbl>
          </a:graphicData>
        </a:graphic>
      </p:graphicFrame>
      <p:graphicFrame>
        <p:nvGraphicFramePr>
          <p:cNvPr id="10" name="表格 9">
            <a:extLst>
              <a:ext uri="{FF2B5EF4-FFF2-40B4-BE49-F238E27FC236}">
                <a16:creationId xmlns:a16="http://schemas.microsoft.com/office/drawing/2014/main" id="{B4791425-8702-403C-A73D-AF1FC50D2EFA}"/>
              </a:ext>
            </a:extLst>
          </p:cNvPr>
          <p:cNvGraphicFramePr>
            <a:graphicFrameLocks noGrp="1"/>
          </p:cNvGraphicFramePr>
          <p:nvPr>
            <p:extLst>
              <p:ext uri="{D42A27DB-BD31-4B8C-83A1-F6EECF244321}">
                <p14:modId xmlns:p14="http://schemas.microsoft.com/office/powerpoint/2010/main" val="2535689923"/>
              </p:ext>
            </p:extLst>
          </p:nvPr>
        </p:nvGraphicFramePr>
        <p:xfrm>
          <a:off x="571500" y="4584532"/>
          <a:ext cx="5339120" cy="1859280"/>
        </p:xfrm>
        <a:graphic>
          <a:graphicData uri="http://schemas.openxmlformats.org/drawingml/2006/table">
            <a:tbl>
              <a:tblPr firstRow="1" bandRow="1">
                <a:tableStyleId>{5C22544A-7EE6-4342-B048-85BDC9FD1C3A}</a:tableStyleId>
              </a:tblPr>
              <a:tblGrid>
                <a:gridCol w="1067824">
                  <a:extLst>
                    <a:ext uri="{9D8B030D-6E8A-4147-A177-3AD203B41FA5}">
                      <a16:colId xmlns:a16="http://schemas.microsoft.com/office/drawing/2014/main" val="20000"/>
                    </a:ext>
                  </a:extLst>
                </a:gridCol>
                <a:gridCol w="1067824">
                  <a:extLst>
                    <a:ext uri="{9D8B030D-6E8A-4147-A177-3AD203B41FA5}">
                      <a16:colId xmlns:a16="http://schemas.microsoft.com/office/drawing/2014/main" val="20001"/>
                    </a:ext>
                  </a:extLst>
                </a:gridCol>
                <a:gridCol w="1067824">
                  <a:extLst>
                    <a:ext uri="{9D8B030D-6E8A-4147-A177-3AD203B41FA5}">
                      <a16:colId xmlns:a16="http://schemas.microsoft.com/office/drawing/2014/main" val="20002"/>
                    </a:ext>
                  </a:extLst>
                </a:gridCol>
                <a:gridCol w="1067824">
                  <a:extLst>
                    <a:ext uri="{9D8B030D-6E8A-4147-A177-3AD203B41FA5}">
                      <a16:colId xmlns:a16="http://schemas.microsoft.com/office/drawing/2014/main" val="20003"/>
                    </a:ext>
                  </a:extLst>
                </a:gridCol>
                <a:gridCol w="1067824">
                  <a:extLst>
                    <a:ext uri="{9D8B030D-6E8A-4147-A177-3AD203B41FA5}">
                      <a16:colId xmlns:a16="http://schemas.microsoft.com/office/drawing/2014/main" val="20004"/>
                    </a:ext>
                  </a:extLst>
                </a:gridCol>
              </a:tblGrid>
              <a:tr h="216876">
                <a:tc>
                  <a:txBody>
                    <a:bodyPr/>
                    <a:lstStyle/>
                    <a:p>
                      <a:r>
                        <a:rPr lang="en-US" altLang="zh-CN" sz="1600"/>
                        <a:t>TID</a:t>
                      </a:r>
                      <a:endParaRPr lang="zh-CN" altLang="en-US" sz="1600"/>
                    </a:p>
                  </a:txBody>
                  <a:tcPr>
                    <a:solidFill>
                      <a:srgbClr val="3D89BC"/>
                    </a:solidFill>
                  </a:tcPr>
                </a:tc>
                <a:tc>
                  <a:txBody>
                    <a:bodyPr/>
                    <a:lstStyle/>
                    <a:p>
                      <a:r>
                        <a:rPr lang="en-US" altLang="zh-CN" sz="1600"/>
                        <a:t>Attrib1</a:t>
                      </a:r>
                      <a:endParaRPr lang="zh-CN" altLang="en-US" sz="1600"/>
                    </a:p>
                  </a:txBody>
                  <a:tcPr>
                    <a:solidFill>
                      <a:srgbClr val="3D89B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t>Attrib2</a:t>
                      </a:r>
                      <a:endParaRPr lang="zh-CN" altLang="en-US" sz="1600"/>
                    </a:p>
                  </a:txBody>
                  <a:tcPr>
                    <a:solidFill>
                      <a:srgbClr val="3D89B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t>Attrib3</a:t>
                      </a:r>
                      <a:endParaRPr lang="zh-CN" altLang="en-US" sz="1600"/>
                    </a:p>
                  </a:txBody>
                  <a:tcPr>
                    <a:solidFill>
                      <a:srgbClr val="3D89BC"/>
                    </a:solidFill>
                  </a:tcPr>
                </a:tc>
                <a:tc>
                  <a:txBody>
                    <a:bodyPr/>
                    <a:lstStyle/>
                    <a:p>
                      <a:r>
                        <a:rPr lang="en-US" altLang="zh-CN" sz="1600"/>
                        <a:t>class</a:t>
                      </a:r>
                      <a:endParaRPr lang="zh-CN" altLang="en-US" sz="1600"/>
                    </a:p>
                  </a:txBody>
                  <a:tcPr>
                    <a:solidFill>
                      <a:srgbClr val="3D89BC"/>
                    </a:solidFill>
                  </a:tcPr>
                </a:tc>
                <a:extLst>
                  <a:ext uri="{0D108BD9-81ED-4DB2-BD59-A6C34878D82A}">
                    <a16:rowId xmlns:a16="http://schemas.microsoft.com/office/drawing/2014/main" val="10000"/>
                  </a:ext>
                </a:extLst>
              </a:tr>
              <a:tr h="210304">
                <a:tc>
                  <a:txBody>
                    <a:bodyPr/>
                    <a:lstStyle/>
                    <a:p>
                      <a:r>
                        <a:rPr lang="en-US" altLang="zh-CN" sz="1400">
                          <a:solidFill>
                            <a:schemeClr val="tx1">
                              <a:lumMod val="75000"/>
                              <a:lumOff val="25000"/>
                            </a:schemeClr>
                          </a:solidFill>
                        </a:rPr>
                        <a:t>11</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Small</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55K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1"/>
                  </a:ext>
                </a:extLst>
              </a:tr>
              <a:tr h="210304">
                <a:tc>
                  <a:txBody>
                    <a:bodyPr/>
                    <a:lstStyle/>
                    <a:p>
                      <a:r>
                        <a:rPr lang="en-US" altLang="zh-CN" sz="1400">
                          <a:solidFill>
                            <a:schemeClr val="tx1">
                              <a:lumMod val="75000"/>
                              <a:lumOff val="25000"/>
                            </a:schemeClr>
                          </a:solidFill>
                        </a:rPr>
                        <a:t>12</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Yes</a:t>
                      </a:r>
                    </a:p>
                  </a:txBody>
                  <a:tcPr/>
                </a:tc>
                <a:tc>
                  <a:txBody>
                    <a:bodyPr/>
                    <a:lstStyle/>
                    <a:p>
                      <a:r>
                        <a:rPr lang="en-US" altLang="zh-CN" sz="1400">
                          <a:solidFill>
                            <a:schemeClr val="tx1">
                              <a:lumMod val="75000"/>
                              <a:lumOff val="25000"/>
                            </a:schemeClr>
                          </a:solidFill>
                        </a:rPr>
                        <a:t>Medium</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80K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2"/>
                  </a:ext>
                </a:extLst>
              </a:tr>
              <a:tr h="210304">
                <a:tc>
                  <a:txBody>
                    <a:bodyPr/>
                    <a:lstStyle/>
                    <a:p>
                      <a:r>
                        <a:rPr lang="en-US" altLang="zh-CN" sz="1400">
                          <a:solidFill>
                            <a:schemeClr val="tx1">
                              <a:lumMod val="75000"/>
                              <a:lumOff val="25000"/>
                            </a:schemeClr>
                          </a:solidFill>
                        </a:rPr>
                        <a:t>13</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Yes</a:t>
                      </a:r>
                    </a:p>
                  </a:txBody>
                  <a:tcPr/>
                </a:tc>
                <a:tc>
                  <a:txBody>
                    <a:bodyPr/>
                    <a:lstStyle/>
                    <a:p>
                      <a:r>
                        <a:rPr lang="en-US" altLang="zh-CN" sz="1400">
                          <a:solidFill>
                            <a:schemeClr val="tx1">
                              <a:lumMod val="75000"/>
                              <a:lumOff val="25000"/>
                            </a:schemeClr>
                          </a:solidFill>
                        </a:rPr>
                        <a:t>Large</a:t>
                      </a:r>
                    </a:p>
                  </a:txBody>
                  <a:tcPr/>
                </a:tc>
                <a:tc>
                  <a:txBody>
                    <a:bodyPr/>
                    <a:lstStyle/>
                    <a:p>
                      <a:r>
                        <a:rPr lang="en-US" altLang="zh-CN" sz="1400">
                          <a:solidFill>
                            <a:schemeClr val="tx1">
                              <a:lumMod val="75000"/>
                              <a:lumOff val="25000"/>
                            </a:schemeClr>
                          </a:solidFill>
                        </a:rPr>
                        <a:t>110K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3"/>
                  </a:ext>
                </a:extLst>
              </a:tr>
              <a:tr h="210304">
                <a:tc>
                  <a:txBody>
                    <a:bodyPr/>
                    <a:lstStyle/>
                    <a:p>
                      <a:r>
                        <a:rPr lang="en-US" altLang="zh-CN" sz="1400">
                          <a:solidFill>
                            <a:schemeClr val="tx1">
                              <a:lumMod val="75000"/>
                              <a:lumOff val="25000"/>
                            </a:schemeClr>
                          </a:solidFill>
                        </a:rPr>
                        <a:t>14</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Small</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95K</a:t>
                      </a:r>
                      <a:endParaRPr lang="zh-CN" altLang="en-US" sz="1400">
                        <a:solidFill>
                          <a:schemeClr val="tx1">
                            <a:lumMod val="75000"/>
                            <a:lumOff val="25000"/>
                          </a:schemeClr>
                        </a:solidFill>
                      </a:endParaRPr>
                    </a:p>
                  </a:txBody>
                  <a:tcPr/>
                </a:tc>
                <a:tc>
                  <a:txBody>
                    <a:bodyPr/>
                    <a:lstStyle/>
                    <a:p>
                      <a:r>
                        <a:rPr lang="en-US" altLang="zh-CN" sz="1400">
                          <a:solidFill>
                            <a:schemeClr val="tx1">
                              <a:lumMod val="75000"/>
                              <a:lumOff val="25000"/>
                            </a:schemeClr>
                          </a:solidFill>
                        </a:rPr>
                        <a:t>?</a:t>
                      </a:r>
                      <a:endParaRPr lang="zh-CN" altLang="en-US" sz="1400">
                        <a:solidFill>
                          <a:schemeClr val="tx1">
                            <a:lumMod val="75000"/>
                            <a:lumOff val="25000"/>
                          </a:schemeClr>
                        </a:solidFill>
                      </a:endParaRPr>
                    </a:p>
                  </a:txBody>
                  <a:tcPr/>
                </a:tc>
                <a:extLst>
                  <a:ext uri="{0D108BD9-81ED-4DB2-BD59-A6C34878D82A}">
                    <a16:rowId xmlns:a16="http://schemas.microsoft.com/office/drawing/2014/main" val="10004"/>
                  </a:ext>
                </a:extLst>
              </a:tr>
              <a:tr h="210304">
                <a:tc>
                  <a:txBody>
                    <a:bodyPr/>
                    <a:lstStyle/>
                    <a:p>
                      <a:r>
                        <a:rPr lang="en-US" altLang="zh-CN" sz="1400">
                          <a:solidFill>
                            <a:schemeClr val="tx1">
                              <a:lumMod val="75000"/>
                              <a:lumOff val="25000"/>
                            </a:schemeClr>
                          </a:solidFill>
                        </a:rPr>
                        <a:t>15</a:t>
                      </a:r>
                      <a:endParaRPr lang="zh-CN" altLang="en-US" sz="1400">
                        <a:solidFill>
                          <a:schemeClr val="tx1">
                            <a:lumMod val="75000"/>
                            <a:lumOff val="2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No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lumMod val="75000"/>
                              <a:lumOff val="25000"/>
                            </a:schemeClr>
                          </a:solidFill>
                        </a:rPr>
                        <a:t>Large</a:t>
                      </a:r>
                    </a:p>
                  </a:txBody>
                  <a:tcPr/>
                </a:tc>
                <a:tc>
                  <a:txBody>
                    <a:bodyPr/>
                    <a:lstStyle/>
                    <a:p>
                      <a:r>
                        <a:rPr lang="en-US" altLang="zh-CN" sz="1400" dirty="0">
                          <a:solidFill>
                            <a:schemeClr val="tx1">
                              <a:lumMod val="75000"/>
                              <a:lumOff val="25000"/>
                            </a:schemeClr>
                          </a:solidFill>
                        </a:rPr>
                        <a:t>67K</a:t>
                      </a:r>
                      <a:endParaRPr lang="zh-CN" altLang="en-US" sz="1400" dirty="0">
                        <a:solidFill>
                          <a:schemeClr val="tx1">
                            <a:lumMod val="75000"/>
                            <a:lumOff val="25000"/>
                          </a:schemeClr>
                        </a:solidFill>
                      </a:endParaRPr>
                    </a:p>
                  </a:txBody>
                  <a:tcPr/>
                </a:tc>
                <a:tc>
                  <a:txBody>
                    <a:bodyPr/>
                    <a:lstStyle/>
                    <a:p>
                      <a:r>
                        <a:rPr lang="en-US" altLang="zh-CN" sz="1400" dirty="0">
                          <a:solidFill>
                            <a:schemeClr val="tx1">
                              <a:lumMod val="75000"/>
                              <a:lumOff val="25000"/>
                            </a:schemeClr>
                          </a:solidFill>
                        </a:rPr>
                        <a:t>?</a:t>
                      </a:r>
                      <a:endParaRPr lang="zh-CN" altLang="en-US" sz="1400" dirty="0">
                        <a:solidFill>
                          <a:schemeClr val="tx1">
                            <a:lumMod val="75000"/>
                            <a:lumOff val="25000"/>
                          </a:schemeClr>
                        </a:solidFill>
                      </a:endParaRPr>
                    </a:p>
                  </a:txBody>
                  <a:tcPr/>
                </a:tc>
                <a:extLst>
                  <a:ext uri="{0D108BD9-81ED-4DB2-BD59-A6C34878D82A}">
                    <a16:rowId xmlns:a16="http://schemas.microsoft.com/office/drawing/2014/main" val="10005"/>
                  </a:ext>
                </a:extLst>
              </a:tr>
            </a:tbl>
          </a:graphicData>
        </a:graphic>
      </p:graphicFrame>
      <p:sp>
        <p:nvSpPr>
          <p:cNvPr id="12" name="矩形 11">
            <a:extLst>
              <a:ext uri="{FF2B5EF4-FFF2-40B4-BE49-F238E27FC236}">
                <a16:creationId xmlns:a16="http://schemas.microsoft.com/office/drawing/2014/main" id="{5CEA1A7D-CCE6-4BED-88EB-234314B86BFA}"/>
              </a:ext>
            </a:extLst>
          </p:cNvPr>
          <p:cNvSpPr/>
          <p:nvPr/>
        </p:nvSpPr>
        <p:spPr>
          <a:xfrm>
            <a:off x="7174396" y="770021"/>
            <a:ext cx="1260470" cy="804075"/>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lt"/>
                <a:ea typeface="黑体" pitchFamily="49" charset="-122"/>
              </a:rPr>
              <a:t>Learning</a:t>
            </a:r>
          </a:p>
          <a:p>
            <a:pPr algn="ctr"/>
            <a:r>
              <a:rPr lang="en-US" altLang="zh-CN" dirty="0">
                <a:latin typeface="+mj-lt"/>
                <a:ea typeface="黑体" pitchFamily="49" charset="-122"/>
              </a:rPr>
              <a:t>algorithm</a:t>
            </a:r>
            <a:endParaRPr lang="zh-CN" altLang="en-US" dirty="0">
              <a:latin typeface="+mj-lt"/>
              <a:ea typeface="黑体" pitchFamily="49" charset="-122"/>
            </a:endParaRPr>
          </a:p>
        </p:txBody>
      </p:sp>
      <p:sp>
        <p:nvSpPr>
          <p:cNvPr id="13" name="右箭头 5">
            <a:extLst>
              <a:ext uri="{FF2B5EF4-FFF2-40B4-BE49-F238E27FC236}">
                <a16:creationId xmlns:a16="http://schemas.microsoft.com/office/drawing/2014/main" id="{9C105FE0-0689-491C-825B-5202C9DEC37E}"/>
              </a:ext>
            </a:extLst>
          </p:cNvPr>
          <p:cNvSpPr/>
          <p:nvPr/>
        </p:nvSpPr>
        <p:spPr>
          <a:xfrm rot="1262466">
            <a:off x="6146653" y="2748769"/>
            <a:ext cx="1089444" cy="263081"/>
          </a:xfrm>
          <a:prstGeom prst="rightArrow">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4" name="右箭头 6">
            <a:extLst>
              <a:ext uri="{FF2B5EF4-FFF2-40B4-BE49-F238E27FC236}">
                <a16:creationId xmlns:a16="http://schemas.microsoft.com/office/drawing/2014/main" id="{3BFF0242-084B-47BF-A0AB-D28FF4416EF1}"/>
              </a:ext>
            </a:extLst>
          </p:cNvPr>
          <p:cNvSpPr/>
          <p:nvPr/>
        </p:nvSpPr>
        <p:spPr>
          <a:xfrm rot="19891460">
            <a:off x="6088136" y="4841919"/>
            <a:ext cx="1089444" cy="263081"/>
          </a:xfrm>
          <a:prstGeom prst="rightArrow">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 name="矩形 14">
            <a:extLst>
              <a:ext uri="{FF2B5EF4-FFF2-40B4-BE49-F238E27FC236}">
                <a16:creationId xmlns:a16="http://schemas.microsoft.com/office/drawing/2014/main" id="{ACF67F9B-4A49-42B3-9A80-80F9A63E0FC4}"/>
              </a:ext>
            </a:extLst>
          </p:cNvPr>
          <p:cNvSpPr/>
          <p:nvPr/>
        </p:nvSpPr>
        <p:spPr>
          <a:xfrm>
            <a:off x="7247005" y="2880309"/>
            <a:ext cx="1260470" cy="556937"/>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ea typeface="黑体" pitchFamily="49" charset="-122"/>
              </a:rPr>
              <a:t>Learn</a:t>
            </a:r>
          </a:p>
          <a:p>
            <a:pPr algn="ctr"/>
            <a:r>
              <a:rPr lang="en-US" altLang="zh-CN">
                <a:latin typeface="+mj-lt"/>
                <a:ea typeface="黑体" pitchFamily="49" charset="-122"/>
              </a:rPr>
              <a:t>Model</a:t>
            </a:r>
            <a:endParaRPr lang="zh-CN" altLang="en-US">
              <a:latin typeface="+mj-lt"/>
              <a:ea typeface="黑体" pitchFamily="49" charset="-122"/>
            </a:endParaRPr>
          </a:p>
        </p:txBody>
      </p:sp>
      <p:sp>
        <p:nvSpPr>
          <p:cNvPr id="16" name="矩形 15">
            <a:extLst>
              <a:ext uri="{FF2B5EF4-FFF2-40B4-BE49-F238E27FC236}">
                <a16:creationId xmlns:a16="http://schemas.microsoft.com/office/drawing/2014/main" id="{C061AF05-CBEA-469E-9F36-A79D41CAC8B3}"/>
              </a:ext>
            </a:extLst>
          </p:cNvPr>
          <p:cNvSpPr/>
          <p:nvPr/>
        </p:nvSpPr>
        <p:spPr>
          <a:xfrm>
            <a:off x="7255860" y="4371773"/>
            <a:ext cx="1260470" cy="556937"/>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ea typeface="黑体" pitchFamily="49" charset="-122"/>
              </a:rPr>
              <a:t>Apply</a:t>
            </a:r>
          </a:p>
          <a:p>
            <a:pPr algn="ctr"/>
            <a:r>
              <a:rPr lang="en-US" altLang="zh-CN">
                <a:latin typeface="+mj-lt"/>
                <a:ea typeface="黑体" pitchFamily="49" charset="-122"/>
              </a:rPr>
              <a:t>Model</a:t>
            </a:r>
            <a:endParaRPr lang="zh-CN" altLang="en-US">
              <a:latin typeface="+mj-lt"/>
              <a:ea typeface="黑体" pitchFamily="49" charset="-122"/>
            </a:endParaRPr>
          </a:p>
        </p:txBody>
      </p:sp>
      <p:sp>
        <p:nvSpPr>
          <p:cNvPr id="17" name="右箭头 9">
            <a:extLst>
              <a:ext uri="{FF2B5EF4-FFF2-40B4-BE49-F238E27FC236}">
                <a16:creationId xmlns:a16="http://schemas.microsoft.com/office/drawing/2014/main" id="{0659190D-F6FF-4CA1-ADCF-758B4D4A5136}"/>
              </a:ext>
            </a:extLst>
          </p:cNvPr>
          <p:cNvSpPr/>
          <p:nvPr/>
        </p:nvSpPr>
        <p:spPr>
          <a:xfrm rot="1262466">
            <a:off x="8513183" y="3353253"/>
            <a:ext cx="1191119" cy="255446"/>
          </a:xfrm>
          <a:prstGeom prst="rightArrow">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8" name="右箭头 10">
            <a:extLst>
              <a:ext uri="{FF2B5EF4-FFF2-40B4-BE49-F238E27FC236}">
                <a16:creationId xmlns:a16="http://schemas.microsoft.com/office/drawing/2014/main" id="{E1C30946-38F3-4241-9FA3-817A911F849A}"/>
              </a:ext>
            </a:extLst>
          </p:cNvPr>
          <p:cNvSpPr/>
          <p:nvPr/>
        </p:nvSpPr>
        <p:spPr>
          <a:xfrm rot="19611365">
            <a:off x="8521473" y="4287347"/>
            <a:ext cx="1168514" cy="288385"/>
          </a:xfrm>
          <a:prstGeom prst="rightArrow">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grpSp>
        <p:nvGrpSpPr>
          <p:cNvPr id="19" name="组合 11">
            <a:extLst>
              <a:ext uri="{FF2B5EF4-FFF2-40B4-BE49-F238E27FC236}">
                <a16:creationId xmlns:a16="http://schemas.microsoft.com/office/drawing/2014/main" id="{709CBAF1-CC41-4439-BE08-1D88FC401324}"/>
              </a:ext>
            </a:extLst>
          </p:cNvPr>
          <p:cNvGrpSpPr/>
          <p:nvPr/>
        </p:nvGrpSpPr>
        <p:grpSpPr>
          <a:xfrm>
            <a:off x="9843860" y="3429000"/>
            <a:ext cx="1603360" cy="1123739"/>
            <a:chOff x="7446667" y="3500438"/>
            <a:chExt cx="1454489" cy="1073981"/>
          </a:xfrm>
        </p:grpSpPr>
        <p:sp>
          <p:nvSpPr>
            <p:cNvPr id="20" name="矩形 19">
              <a:extLst>
                <a:ext uri="{FF2B5EF4-FFF2-40B4-BE49-F238E27FC236}">
                  <a16:creationId xmlns:a16="http://schemas.microsoft.com/office/drawing/2014/main" id="{BB55D664-2578-4D36-91B3-AF3C17ECA8A9}"/>
                </a:ext>
              </a:extLst>
            </p:cNvPr>
            <p:cNvSpPr/>
            <p:nvPr/>
          </p:nvSpPr>
          <p:spPr>
            <a:xfrm>
              <a:off x="7719330" y="3500438"/>
              <a:ext cx="1181826" cy="804075"/>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21" name="矩形 20">
              <a:extLst>
                <a:ext uri="{FF2B5EF4-FFF2-40B4-BE49-F238E27FC236}">
                  <a16:creationId xmlns:a16="http://schemas.microsoft.com/office/drawing/2014/main" id="{4F25C1A4-5541-4833-B784-8C9E3C5D2686}"/>
                </a:ext>
              </a:extLst>
            </p:cNvPr>
            <p:cNvSpPr/>
            <p:nvPr/>
          </p:nvSpPr>
          <p:spPr>
            <a:xfrm>
              <a:off x="7583512" y="3635391"/>
              <a:ext cx="1181826" cy="804075"/>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22" name="矩形 21">
              <a:extLst>
                <a:ext uri="{FF2B5EF4-FFF2-40B4-BE49-F238E27FC236}">
                  <a16:creationId xmlns:a16="http://schemas.microsoft.com/office/drawing/2014/main" id="{6E5C77D8-64C9-4491-BD15-EEDA892BBA47}"/>
                </a:ext>
              </a:extLst>
            </p:cNvPr>
            <p:cNvSpPr/>
            <p:nvPr/>
          </p:nvSpPr>
          <p:spPr>
            <a:xfrm>
              <a:off x="7446667" y="3770344"/>
              <a:ext cx="1181826" cy="804075"/>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mj-lt"/>
                  <a:ea typeface="黑体" pitchFamily="49" charset="-122"/>
                </a:rPr>
                <a:t>Model</a:t>
              </a:r>
              <a:endParaRPr lang="zh-CN" altLang="en-US" b="1">
                <a:latin typeface="+mj-lt"/>
                <a:ea typeface="黑体" pitchFamily="49" charset="-122"/>
              </a:endParaRPr>
            </a:p>
          </p:txBody>
        </p:sp>
      </p:grpSp>
      <p:sp>
        <p:nvSpPr>
          <p:cNvPr id="23" name="右箭头 16">
            <a:extLst>
              <a:ext uri="{FF2B5EF4-FFF2-40B4-BE49-F238E27FC236}">
                <a16:creationId xmlns:a16="http://schemas.microsoft.com/office/drawing/2014/main" id="{837F8F2C-DEB4-42D2-91DD-2564CDEFCBFF}"/>
              </a:ext>
            </a:extLst>
          </p:cNvPr>
          <p:cNvSpPr/>
          <p:nvPr/>
        </p:nvSpPr>
        <p:spPr>
          <a:xfrm rot="5400000">
            <a:off x="7401380" y="2244267"/>
            <a:ext cx="951720" cy="284700"/>
          </a:xfrm>
          <a:prstGeom prst="rightArrow">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24" name="矩形 23">
            <a:extLst>
              <a:ext uri="{FF2B5EF4-FFF2-40B4-BE49-F238E27FC236}">
                <a16:creationId xmlns:a16="http://schemas.microsoft.com/office/drawing/2014/main" id="{49FE4027-390C-4E24-802F-330FBFE34E26}"/>
              </a:ext>
            </a:extLst>
          </p:cNvPr>
          <p:cNvSpPr/>
          <p:nvPr/>
        </p:nvSpPr>
        <p:spPr>
          <a:xfrm>
            <a:off x="5974029" y="2164811"/>
            <a:ext cx="1434691" cy="461665"/>
          </a:xfrm>
          <a:prstGeom prst="rect">
            <a:avLst/>
          </a:prstGeom>
        </p:spPr>
        <p:txBody>
          <a:bodyPr wrap="square">
            <a:spAutoFit/>
          </a:bodyPr>
          <a:lstStyle/>
          <a:p>
            <a:pPr algn="ctr"/>
            <a:r>
              <a:rPr lang="en-US" altLang="zh-CN" sz="2400">
                <a:solidFill>
                  <a:schemeClr val="tx1">
                    <a:lumMod val="75000"/>
                    <a:lumOff val="25000"/>
                  </a:schemeClr>
                </a:solidFill>
                <a:latin typeface="+mj-lt"/>
                <a:ea typeface="黑体" pitchFamily="49" charset="-122"/>
              </a:rPr>
              <a:t>Induction</a:t>
            </a:r>
            <a:endParaRPr lang="zh-CN" altLang="en-US" sz="2400">
              <a:solidFill>
                <a:schemeClr val="tx1">
                  <a:lumMod val="75000"/>
                  <a:lumOff val="25000"/>
                </a:schemeClr>
              </a:solidFill>
              <a:latin typeface="+mj-lt"/>
              <a:ea typeface="黑体" pitchFamily="49" charset="-122"/>
            </a:endParaRPr>
          </a:p>
        </p:txBody>
      </p:sp>
      <p:sp>
        <p:nvSpPr>
          <p:cNvPr id="25" name="矩形 24">
            <a:extLst>
              <a:ext uri="{FF2B5EF4-FFF2-40B4-BE49-F238E27FC236}">
                <a16:creationId xmlns:a16="http://schemas.microsoft.com/office/drawing/2014/main" id="{E10036D1-16F4-43C4-923E-6E2EEE6E22FE}"/>
              </a:ext>
            </a:extLst>
          </p:cNvPr>
          <p:cNvSpPr/>
          <p:nvPr/>
        </p:nvSpPr>
        <p:spPr>
          <a:xfrm>
            <a:off x="6302887" y="5164136"/>
            <a:ext cx="1565765" cy="461665"/>
          </a:xfrm>
          <a:prstGeom prst="rect">
            <a:avLst/>
          </a:prstGeom>
        </p:spPr>
        <p:txBody>
          <a:bodyPr wrap="square">
            <a:spAutoFit/>
          </a:bodyPr>
          <a:lstStyle/>
          <a:p>
            <a:pPr algn="ctr"/>
            <a:r>
              <a:rPr lang="en-US" altLang="zh-CN" sz="2400" dirty="0">
                <a:solidFill>
                  <a:schemeClr val="tx1">
                    <a:lumMod val="75000"/>
                    <a:lumOff val="25000"/>
                  </a:schemeClr>
                </a:solidFill>
                <a:latin typeface="+mj-lt"/>
                <a:ea typeface="黑体" pitchFamily="49" charset="-122"/>
              </a:rPr>
              <a:t>Deduction</a:t>
            </a:r>
            <a:endParaRPr lang="zh-CN" altLang="en-US" sz="2400" dirty="0">
              <a:solidFill>
                <a:schemeClr val="tx1">
                  <a:lumMod val="75000"/>
                  <a:lumOff val="25000"/>
                </a:schemeClr>
              </a:solidFill>
              <a:latin typeface="+mj-lt"/>
              <a:ea typeface="黑体" pitchFamily="49" charset="-122"/>
            </a:endParaRPr>
          </a:p>
        </p:txBody>
      </p:sp>
    </p:spTree>
    <p:extLst>
      <p:ext uri="{BB962C8B-B14F-4D97-AF65-F5344CB8AC3E}">
        <p14:creationId xmlns:p14="http://schemas.microsoft.com/office/powerpoint/2010/main" val="598226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分类：常用方法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2" name="图示 1">
            <a:extLst>
              <a:ext uri="{FF2B5EF4-FFF2-40B4-BE49-F238E27FC236}">
                <a16:creationId xmlns:a16="http://schemas.microsoft.com/office/drawing/2014/main" id="{F8C27DAB-6E1B-4634-97AB-EB036603064C}"/>
              </a:ext>
            </a:extLst>
          </p:cNvPr>
          <p:cNvGraphicFramePr/>
          <p:nvPr>
            <p:extLst>
              <p:ext uri="{D42A27DB-BD31-4B8C-83A1-F6EECF244321}">
                <p14:modId xmlns:p14="http://schemas.microsoft.com/office/powerpoint/2010/main" val="894520206"/>
              </p:ext>
            </p:extLst>
          </p:nvPr>
        </p:nvGraphicFramePr>
        <p:xfrm>
          <a:off x="1078162" y="551223"/>
          <a:ext cx="100356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82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分类：决策树示例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3" name="表格 2">
            <a:extLst>
              <a:ext uri="{FF2B5EF4-FFF2-40B4-BE49-F238E27FC236}">
                <a16:creationId xmlns:a16="http://schemas.microsoft.com/office/drawing/2014/main" id="{89E58FF6-2A6C-46FA-8FE4-18A495AE50C6}"/>
              </a:ext>
            </a:extLst>
          </p:cNvPr>
          <p:cNvGraphicFramePr>
            <a:graphicFrameLocks noGrp="1"/>
          </p:cNvGraphicFramePr>
          <p:nvPr>
            <p:extLst>
              <p:ext uri="{D42A27DB-BD31-4B8C-83A1-F6EECF244321}">
                <p14:modId xmlns:p14="http://schemas.microsoft.com/office/powerpoint/2010/main" val="3934996879"/>
              </p:ext>
            </p:extLst>
          </p:nvPr>
        </p:nvGraphicFramePr>
        <p:xfrm>
          <a:off x="336921" y="806859"/>
          <a:ext cx="6087942" cy="4389120"/>
        </p:xfrm>
        <a:graphic>
          <a:graphicData uri="http://schemas.openxmlformats.org/drawingml/2006/table">
            <a:tbl>
              <a:tblPr firstRow="1" bandCol="1">
                <a:tableStyleId>{5C22544A-7EE6-4342-B048-85BDC9FD1C3A}</a:tableStyleId>
              </a:tblPr>
              <a:tblGrid>
                <a:gridCol w="712369">
                  <a:extLst>
                    <a:ext uri="{9D8B030D-6E8A-4147-A177-3AD203B41FA5}">
                      <a16:colId xmlns:a16="http://schemas.microsoft.com/office/drawing/2014/main" val="20000"/>
                    </a:ext>
                  </a:extLst>
                </a:gridCol>
                <a:gridCol w="1321631">
                  <a:extLst>
                    <a:ext uri="{9D8B030D-6E8A-4147-A177-3AD203B41FA5}">
                      <a16:colId xmlns:a16="http://schemas.microsoft.com/office/drawing/2014/main" val="20001"/>
                    </a:ext>
                  </a:extLst>
                </a:gridCol>
                <a:gridCol w="1510660">
                  <a:extLst>
                    <a:ext uri="{9D8B030D-6E8A-4147-A177-3AD203B41FA5}">
                      <a16:colId xmlns:a16="http://schemas.microsoft.com/office/drawing/2014/main" val="20002"/>
                    </a:ext>
                  </a:extLst>
                </a:gridCol>
                <a:gridCol w="1445046">
                  <a:extLst>
                    <a:ext uri="{9D8B030D-6E8A-4147-A177-3AD203B41FA5}">
                      <a16:colId xmlns:a16="http://schemas.microsoft.com/office/drawing/2014/main" val="20003"/>
                    </a:ext>
                  </a:extLst>
                </a:gridCol>
                <a:gridCol w="1098236">
                  <a:extLst>
                    <a:ext uri="{9D8B030D-6E8A-4147-A177-3AD203B41FA5}">
                      <a16:colId xmlns:a16="http://schemas.microsoft.com/office/drawing/2014/main" val="20004"/>
                    </a:ext>
                  </a:extLst>
                </a:gridCol>
              </a:tblGrid>
              <a:tr h="542655">
                <a:tc>
                  <a:txBody>
                    <a:bodyPr/>
                    <a:lstStyle/>
                    <a:p>
                      <a:pPr indent="-34290" algn="ctr">
                        <a:spcAft>
                          <a:spcPts val="0"/>
                        </a:spcAft>
                      </a:pPr>
                      <a:r>
                        <a:rPr lang="en-US" sz="2400" err="1">
                          <a:effectLst/>
                          <a:latin typeface="Calibri" panose="020F0502020204030204" pitchFamily="34" charset="0"/>
                          <a:cs typeface="Calibri" panose="020F0502020204030204" pitchFamily="34" charset="0"/>
                        </a:rPr>
                        <a:t>Tid</a:t>
                      </a:r>
                      <a:endParaRPr lang="zh-CN" sz="105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indent="-34290" algn="ctr">
                        <a:spcAft>
                          <a:spcPts val="0"/>
                        </a:spcAft>
                      </a:pPr>
                      <a:r>
                        <a:rPr lang="en-US" sz="2400" dirty="0">
                          <a:effectLst/>
                          <a:latin typeface="Calibri" panose="020F0502020204030204" pitchFamily="34" charset="0"/>
                          <a:cs typeface="Calibri" panose="020F0502020204030204" pitchFamily="34" charset="0"/>
                        </a:rPr>
                        <a:t>Refund</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FF000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Marital</a:t>
                      </a:r>
                      <a:endParaRPr lang="zh-CN" sz="1050" dirty="0">
                        <a:effectLst/>
                        <a:latin typeface="Calibri" panose="020F0502020204030204" pitchFamily="34" charset="0"/>
                        <a:cs typeface="Calibri" panose="020F0502020204030204" pitchFamily="34" charset="0"/>
                      </a:endParaRPr>
                    </a:p>
                    <a:p>
                      <a:pPr algn="ctr">
                        <a:spcAft>
                          <a:spcPts val="0"/>
                        </a:spcAft>
                      </a:pPr>
                      <a:r>
                        <a:rPr lang="en-US" sz="2400" dirty="0">
                          <a:effectLst/>
                          <a:latin typeface="Calibri" panose="020F0502020204030204" pitchFamily="34" charset="0"/>
                          <a:cs typeface="Calibri" panose="020F0502020204030204" pitchFamily="34" charset="0"/>
                        </a:rPr>
                        <a:t>Status</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FFC00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Taxable</a:t>
                      </a:r>
                      <a:endParaRPr lang="zh-CN" sz="1050" dirty="0">
                        <a:effectLst/>
                        <a:latin typeface="Calibri" panose="020F0502020204030204" pitchFamily="34" charset="0"/>
                        <a:cs typeface="Calibri" panose="020F0502020204030204" pitchFamily="34" charset="0"/>
                      </a:endParaRPr>
                    </a:p>
                    <a:p>
                      <a:pPr algn="ctr">
                        <a:spcAft>
                          <a:spcPts val="0"/>
                        </a:spcAft>
                      </a:pPr>
                      <a:r>
                        <a:rPr lang="en-US" sz="2400" dirty="0">
                          <a:effectLst/>
                          <a:latin typeface="Calibri" panose="020F0502020204030204" pitchFamily="34" charset="0"/>
                          <a:cs typeface="Calibri" panose="020F0502020204030204" pitchFamily="34" charset="0"/>
                        </a:rPr>
                        <a:t>Income</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00B05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Cheat</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0"/>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dirty="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dirty="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125K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b="1">
                        <a:solidFill>
                          <a:schemeClr val="tx1">
                            <a:lumMod val="85000"/>
                            <a:lumOff val="15000"/>
                          </a:schemeClr>
                        </a:solidFill>
                        <a:effectLst/>
                        <a:latin typeface="Calibri" panose="020F0502020204030204" pitchFamily="34" charset="0"/>
                        <a:cs typeface="Calibri" panose="020F0502020204030204" pitchFamily="34" charset="0"/>
                      </a:endParaRPr>
                    </a:p>
                  </a:txBody>
                  <a:tcPr marL="53300" marR="53300" marT="0" marB="0" anchor="ctr"/>
                </a:tc>
                <a:extLst>
                  <a:ext uri="{0D108BD9-81ED-4DB2-BD59-A6C34878D82A}">
                    <a16:rowId xmlns:a16="http://schemas.microsoft.com/office/drawing/2014/main" val="10001"/>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2</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kern="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b="1" kern="0">
                        <a:solidFill>
                          <a:schemeClr val="tx1">
                            <a:lumMod val="85000"/>
                            <a:lumOff val="15000"/>
                          </a:schemeClr>
                        </a:solidFill>
                        <a:effectLst/>
                        <a:latin typeface="Calibri" panose="020F0502020204030204" pitchFamily="34" charset="0"/>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100K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2"/>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3</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3"/>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4</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120K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4"/>
                  </a:ext>
                </a:extLst>
              </a:tr>
              <a:tr h="334391">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5</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Divorced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5"/>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6</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60K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6"/>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Divorced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220K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7"/>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8</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85K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8"/>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9"/>
                  </a:ext>
                </a:extLst>
              </a:tr>
              <a:tr h="334391">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10</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dirty="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dirty="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10"/>
                  </a:ext>
                </a:extLst>
              </a:tr>
            </a:tbl>
          </a:graphicData>
        </a:graphic>
      </p:graphicFrame>
      <p:sp>
        <p:nvSpPr>
          <p:cNvPr id="7" name="对话气泡: 矩形 6">
            <a:extLst>
              <a:ext uri="{FF2B5EF4-FFF2-40B4-BE49-F238E27FC236}">
                <a16:creationId xmlns:a16="http://schemas.microsoft.com/office/drawing/2014/main" id="{740D9094-F59A-490B-BE2E-E5A86A29BE71}"/>
              </a:ext>
            </a:extLst>
          </p:cNvPr>
          <p:cNvSpPr/>
          <p:nvPr/>
        </p:nvSpPr>
        <p:spPr>
          <a:xfrm>
            <a:off x="1804736" y="5469021"/>
            <a:ext cx="1155031" cy="469231"/>
          </a:xfrm>
          <a:prstGeom prst="wedgeRectCallout">
            <a:avLst>
              <a:gd name="adj1" fmla="val -2412"/>
              <a:gd name="adj2" fmla="val -847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离散值</a:t>
            </a:r>
          </a:p>
        </p:txBody>
      </p:sp>
      <p:sp>
        <p:nvSpPr>
          <p:cNvPr id="9" name="对话气泡: 矩形 8">
            <a:extLst>
              <a:ext uri="{FF2B5EF4-FFF2-40B4-BE49-F238E27FC236}">
                <a16:creationId xmlns:a16="http://schemas.microsoft.com/office/drawing/2014/main" id="{DB89C68C-A170-4249-8CBD-8E725A0A96B0}"/>
              </a:ext>
            </a:extLst>
          </p:cNvPr>
          <p:cNvSpPr/>
          <p:nvPr/>
        </p:nvSpPr>
        <p:spPr>
          <a:xfrm>
            <a:off x="3776912" y="5469021"/>
            <a:ext cx="1155031" cy="469231"/>
          </a:xfrm>
          <a:prstGeom prst="wedgeRectCallout">
            <a:avLst>
              <a:gd name="adj1" fmla="val -2412"/>
              <a:gd name="adj2" fmla="val -847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连续值</a:t>
            </a:r>
          </a:p>
        </p:txBody>
      </p:sp>
      <p:grpSp>
        <p:nvGrpSpPr>
          <p:cNvPr id="62" name="组合 61">
            <a:extLst>
              <a:ext uri="{FF2B5EF4-FFF2-40B4-BE49-F238E27FC236}">
                <a16:creationId xmlns:a16="http://schemas.microsoft.com/office/drawing/2014/main" id="{A0279CB7-0B6D-4FA0-96B2-7A8F24CB3292}"/>
              </a:ext>
            </a:extLst>
          </p:cNvPr>
          <p:cNvGrpSpPr/>
          <p:nvPr/>
        </p:nvGrpSpPr>
        <p:grpSpPr>
          <a:xfrm>
            <a:off x="6802739" y="904094"/>
            <a:ext cx="5073919" cy="4194649"/>
            <a:chOff x="4953834" y="875918"/>
            <a:chExt cx="3749516" cy="3571875"/>
          </a:xfrm>
        </p:grpSpPr>
        <p:sp>
          <p:nvSpPr>
            <p:cNvPr id="63" name="Line 9">
              <a:extLst>
                <a:ext uri="{FF2B5EF4-FFF2-40B4-BE49-F238E27FC236}">
                  <a16:creationId xmlns:a16="http://schemas.microsoft.com/office/drawing/2014/main" id="{0979E2AA-43AC-47A1-9E5C-0018ED0C8E46}"/>
                </a:ext>
              </a:extLst>
            </p:cNvPr>
            <p:cNvSpPr>
              <a:spLocks noChangeShapeType="1"/>
            </p:cNvSpPr>
            <p:nvPr/>
          </p:nvSpPr>
          <p:spPr bwMode="auto">
            <a:xfrm>
              <a:off x="6971546" y="3542918"/>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4" name="Line 10">
              <a:extLst>
                <a:ext uri="{FF2B5EF4-FFF2-40B4-BE49-F238E27FC236}">
                  <a16:creationId xmlns:a16="http://schemas.microsoft.com/office/drawing/2014/main" id="{2AEF7063-B967-4D74-BD41-02F71BB492AF}"/>
                </a:ext>
              </a:extLst>
            </p:cNvPr>
            <p:cNvSpPr>
              <a:spLocks noChangeShapeType="1"/>
            </p:cNvSpPr>
            <p:nvPr/>
          </p:nvSpPr>
          <p:spPr bwMode="auto">
            <a:xfrm flipH="1">
              <a:off x="5841246" y="3542918"/>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5" name="Line 11">
              <a:extLst>
                <a:ext uri="{FF2B5EF4-FFF2-40B4-BE49-F238E27FC236}">
                  <a16:creationId xmlns:a16="http://schemas.microsoft.com/office/drawing/2014/main" id="{B68B4202-2B5C-4747-9B06-D043C368E4B6}"/>
                </a:ext>
              </a:extLst>
            </p:cNvPr>
            <p:cNvSpPr>
              <a:spLocks noChangeShapeType="1"/>
            </p:cNvSpPr>
            <p:nvPr/>
          </p:nvSpPr>
          <p:spPr bwMode="auto">
            <a:xfrm flipH="1">
              <a:off x="6487359" y="2749168"/>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6" name="Line 12">
              <a:extLst>
                <a:ext uri="{FF2B5EF4-FFF2-40B4-BE49-F238E27FC236}">
                  <a16:creationId xmlns:a16="http://schemas.microsoft.com/office/drawing/2014/main" id="{507E5533-5AF4-4E87-AB8D-33E058AB5FA7}"/>
                </a:ext>
              </a:extLst>
            </p:cNvPr>
            <p:cNvSpPr>
              <a:spLocks noChangeShapeType="1"/>
            </p:cNvSpPr>
            <p:nvPr/>
          </p:nvSpPr>
          <p:spPr bwMode="auto">
            <a:xfrm>
              <a:off x="7698621" y="2749168"/>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7" name="Line 13">
              <a:extLst>
                <a:ext uri="{FF2B5EF4-FFF2-40B4-BE49-F238E27FC236}">
                  <a16:creationId xmlns:a16="http://schemas.microsoft.com/office/drawing/2014/main" id="{C1DDE54C-A30D-4A13-8DBC-4AD40C6CBD58}"/>
                </a:ext>
              </a:extLst>
            </p:cNvPr>
            <p:cNvSpPr>
              <a:spLocks noChangeShapeType="1"/>
            </p:cNvSpPr>
            <p:nvPr/>
          </p:nvSpPr>
          <p:spPr bwMode="auto">
            <a:xfrm>
              <a:off x="6649284" y="2022093"/>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8" name="Line 14">
              <a:extLst>
                <a:ext uri="{FF2B5EF4-FFF2-40B4-BE49-F238E27FC236}">
                  <a16:creationId xmlns:a16="http://schemas.microsoft.com/office/drawing/2014/main" id="{A3D93F54-6BD0-436D-A600-7145DB01922D}"/>
                </a:ext>
              </a:extLst>
            </p:cNvPr>
            <p:cNvSpPr>
              <a:spLocks noChangeShapeType="1"/>
            </p:cNvSpPr>
            <p:nvPr/>
          </p:nvSpPr>
          <p:spPr bwMode="auto">
            <a:xfrm flipH="1">
              <a:off x="5276096" y="2022093"/>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9" name="Text Box 15">
              <a:extLst>
                <a:ext uri="{FF2B5EF4-FFF2-40B4-BE49-F238E27FC236}">
                  <a16:creationId xmlns:a16="http://schemas.microsoft.com/office/drawing/2014/main" id="{77B8DA40-D127-48DC-A15D-DBA9B7B729D4}"/>
                </a:ext>
              </a:extLst>
            </p:cNvPr>
            <p:cNvSpPr txBox="1">
              <a:spLocks noChangeArrowheads="1"/>
            </p:cNvSpPr>
            <p:nvPr/>
          </p:nvSpPr>
          <p:spPr bwMode="auto">
            <a:xfrm>
              <a:off x="5793621" y="1758568"/>
              <a:ext cx="936625" cy="288289"/>
            </a:xfrm>
            <a:prstGeom prst="rect">
              <a:avLst/>
            </a:prstGeom>
            <a:solidFill>
              <a:srgbClr val="FF0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Refund</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0" name="Text Box 16">
              <a:extLst>
                <a:ext uri="{FF2B5EF4-FFF2-40B4-BE49-F238E27FC236}">
                  <a16:creationId xmlns:a16="http://schemas.microsoft.com/office/drawing/2014/main" id="{582DAF3C-386E-4C29-A6A3-392C217597BD}"/>
                </a:ext>
              </a:extLst>
            </p:cNvPr>
            <p:cNvSpPr txBox="1">
              <a:spLocks noChangeArrowheads="1"/>
            </p:cNvSpPr>
            <p:nvPr/>
          </p:nvSpPr>
          <p:spPr bwMode="auto">
            <a:xfrm>
              <a:off x="6809621" y="2485643"/>
              <a:ext cx="935038" cy="288289"/>
            </a:xfrm>
            <a:prstGeom prst="rect">
              <a:avLst/>
            </a:prstGeom>
            <a:solidFill>
              <a:srgbClr val="FFC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MarSt</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1" name="Text Box 17">
              <a:extLst>
                <a:ext uri="{FF2B5EF4-FFF2-40B4-BE49-F238E27FC236}">
                  <a16:creationId xmlns:a16="http://schemas.microsoft.com/office/drawing/2014/main" id="{62A769E4-78F0-485F-B6EC-96ADFC7E9571}"/>
                </a:ext>
              </a:extLst>
            </p:cNvPr>
            <p:cNvSpPr txBox="1">
              <a:spLocks noChangeArrowheads="1"/>
            </p:cNvSpPr>
            <p:nvPr/>
          </p:nvSpPr>
          <p:spPr bwMode="auto">
            <a:xfrm>
              <a:off x="6084134" y="3277806"/>
              <a:ext cx="968375" cy="288289"/>
            </a:xfrm>
            <a:prstGeom prst="rect">
              <a:avLst/>
            </a:prstGeom>
            <a:solidFill>
              <a:srgbClr val="00B05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TaxInc</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2" name="AutoShape 18">
              <a:extLst>
                <a:ext uri="{FF2B5EF4-FFF2-40B4-BE49-F238E27FC236}">
                  <a16:creationId xmlns:a16="http://schemas.microsoft.com/office/drawing/2014/main" id="{9A919122-04BC-4E77-BB73-04340BBA9514}"/>
                </a:ext>
              </a:extLst>
            </p:cNvPr>
            <p:cNvSpPr>
              <a:spLocks noChangeArrowheads="1"/>
            </p:cNvSpPr>
            <p:nvPr/>
          </p:nvSpPr>
          <p:spPr bwMode="auto">
            <a:xfrm>
              <a:off x="7011234" y="4066793"/>
              <a:ext cx="627062" cy="366713"/>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3" name="Text Box 19">
              <a:extLst>
                <a:ext uri="{FF2B5EF4-FFF2-40B4-BE49-F238E27FC236}">
                  <a16:creationId xmlns:a16="http://schemas.microsoft.com/office/drawing/2014/main" id="{9D301ACC-5953-48C0-A3C0-62F0E266412B}"/>
                </a:ext>
              </a:extLst>
            </p:cNvPr>
            <p:cNvSpPr txBox="1">
              <a:spLocks noChangeArrowheads="1"/>
            </p:cNvSpPr>
            <p:nvPr/>
          </p:nvSpPr>
          <p:spPr bwMode="auto">
            <a:xfrm>
              <a:off x="6935034" y="4066793"/>
              <a:ext cx="685800"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YES</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4" name="AutoShape 20">
              <a:extLst>
                <a:ext uri="{FF2B5EF4-FFF2-40B4-BE49-F238E27FC236}">
                  <a16:creationId xmlns:a16="http://schemas.microsoft.com/office/drawing/2014/main" id="{1296A090-85F3-4B56-869B-F9DF32032AE3}"/>
                </a:ext>
              </a:extLst>
            </p:cNvPr>
            <p:cNvSpPr>
              <a:spLocks noChangeArrowheads="1"/>
            </p:cNvSpPr>
            <p:nvPr/>
          </p:nvSpPr>
          <p:spPr bwMode="auto">
            <a:xfrm>
              <a:off x="5518984" y="4084256"/>
              <a:ext cx="654050" cy="363537"/>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5" name="Text Box 21">
              <a:extLst>
                <a:ext uri="{FF2B5EF4-FFF2-40B4-BE49-F238E27FC236}">
                  <a16:creationId xmlns:a16="http://schemas.microsoft.com/office/drawing/2014/main" id="{2AB0D7EC-A572-4199-84DD-F72A58E46092}"/>
                </a:ext>
              </a:extLst>
            </p:cNvPr>
            <p:cNvSpPr txBox="1">
              <a:spLocks noChangeArrowheads="1"/>
            </p:cNvSpPr>
            <p:nvPr/>
          </p:nvSpPr>
          <p:spPr bwMode="auto">
            <a:xfrm>
              <a:off x="5692560" y="4069968"/>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6" name="AutoShape 22">
              <a:extLst>
                <a:ext uri="{FF2B5EF4-FFF2-40B4-BE49-F238E27FC236}">
                  <a16:creationId xmlns:a16="http://schemas.microsoft.com/office/drawing/2014/main" id="{2214D2AF-9B7F-4421-B462-2864EDDDC8D6}"/>
                </a:ext>
              </a:extLst>
            </p:cNvPr>
            <p:cNvSpPr>
              <a:spLocks noChangeArrowheads="1"/>
            </p:cNvSpPr>
            <p:nvPr/>
          </p:nvSpPr>
          <p:spPr bwMode="auto">
            <a:xfrm>
              <a:off x="4953834" y="2499931"/>
              <a:ext cx="685800" cy="347662"/>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7" name="Text Box 23">
              <a:extLst>
                <a:ext uri="{FF2B5EF4-FFF2-40B4-BE49-F238E27FC236}">
                  <a16:creationId xmlns:a16="http://schemas.microsoft.com/office/drawing/2014/main" id="{1F9F54F3-E328-4DF8-8E53-6DC7247FBBC2}"/>
                </a:ext>
              </a:extLst>
            </p:cNvPr>
            <p:cNvSpPr txBox="1">
              <a:spLocks noChangeArrowheads="1"/>
            </p:cNvSpPr>
            <p:nvPr/>
          </p:nvSpPr>
          <p:spPr bwMode="auto">
            <a:xfrm>
              <a:off x="5125822" y="2485643"/>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8" name="AutoShape 24">
              <a:extLst>
                <a:ext uri="{FF2B5EF4-FFF2-40B4-BE49-F238E27FC236}">
                  <a16:creationId xmlns:a16="http://schemas.microsoft.com/office/drawing/2014/main" id="{D63FE3CC-233F-4B02-B38D-26DD45A661D3}"/>
                </a:ext>
              </a:extLst>
            </p:cNvPr>
            <p:cNvSpPr>
              <a:spLocks noChangeArrowheads="1"/>
            </p:cNvSpPr>
            <p:nvPr/>
          </p:nvSpPr>
          <p:spPr bwMode="auto">
            <a:xfrm>
              <a:off x="7849434" y="3304793"/>
              <a:ext cx="685800" cy="381000"/>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9" name="Text Box 25">
              <a:extLst>
                <a:ext uri="{FF2B5EF4-FFF2-40B4-BE49-F238E27FC236}">
                  <a16:creationId xmlns:a16="http://schemas.microsoft.com/office/drawing/2014/main" id="{D1EE6833-FAEF-4E80-BD89-A2B743D5A45B}"/>
                </a:ext>
              </a:extLst>
            </p:cNvPr>
            <p:cNvSpPr txBox="1">
              <a:spLocks noChangeArrowheads="1"/>
            </p:cNvSpPr>
            <p:nvPr/>
          </p:nvSpPr>
          <p:spPr bwMode="auto">
            <a:xfrm>
              <a:off x="8002372" y="3304793"/>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80" name="Text Box 26">
              <a:extLst>
                <a:ext uri="{FF2B5EF4-FFF2-40B4-BE49-F238E27FC236}">
                  <a16:creationId xmlns:a16="http://schemas.microsoft.com/office/drawing/2014/main" id="{8E219DC1-DC67-41B9-8ACE-0967E49F5798}"/>
                </a:ext>
              </a:extLst>
            </p:cNvPr>
            <p:cNvSpPr txBox="1">
              <a:spLocks noChangeArrowheads="1"/>
            </p:cNvSpPr>
            <p:nvPr/>
          </p:nvSpPr>
          <p:spPr bwMode="auto">
            <a:xfrm>
              <a:off x="5260018" y="2022093"/>
              <a:ext cx="339929"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Yes</a:t>
              </a:r>
            </a:p>
          </p:txBody>
        </p:sp>
        <p:sp>
          <p:nvSpPr>
            <p:cNvPr id="81" name="Text Box 27">
              <a:extLst>
                <a:ext uri="{FF2B5EF4-FFF2-40B4-BE49-F238E27FC236}">
                  <a16:creationId xmlns:a16="http://schemas.microsoft.com/office/drawing/2014/main" id="{B19AA30B-DA9C-44EF-ABAB-823E83884C87}"/>
                </a:ext>
              </a:extLst>
            </p:cNvPr>
            <p:cNvSpPr txBox="1">
              <a:spLocks noChangeArrowheads="1"/>
            </p:cNvSpPr>
            <p:nvPr/>
          </p:nvSpPr>
          <p:spPr bwMode="auto">
            <a:xfrm>
              <a:off x="7059435" y="2022093"/>
              <a:ext cx="315336"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No</a:t>
              </a:r>
            </a:p>
          </p:txBody>
        </p:sp>
        <p:sp>
          <p:nvSpPr>
            <p:cNvPr id="82" name="Text Box 28">
              <a:extLst>
                <a:ext uri="{FF2B5EF4-FFF2-40B4-BE49-F238E27FC236}">
                  <a16:creationId xmlns:a16="http://schemas.microsoft.com/office/drawing/2014/main" id="{CAFD8194-BD12-47F4-BA76-88FC1653B5A8}"/>
                </a:ext>
              </a:extLst>
            </p:cNvPr>
            <p:cNvSpPr txBox="1">
              <a:spLocks noChangeArrowheads="1"/>
            </p:cNvSpPr>
            <p:nvPr/>
          </p:nvSpPr>
          <p:spPr bwMode="auto">
            <a:xfrm>
              <a:off x="8021977" y="2798204"/>
              <a:ext cx="681373"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Married </a:t>
              </a:r>
            </a:p>
          </p:txBody>
        </p:sp>
        <p:sp>
          <p:nvSpPr>
            <p:cNvPr id="83" name="Text Box 29">
              <a:extLst>
                <a:ext uri="{FF2B5EF4-FFF2-40B4-BE49-F238E27FC236}">
                  <a16:creationId xmlns:a16="http://schemas.microsoft.com/office/drawing/2014/main" id="{056F6ABE-0209-4523-A604-1A6E7E05D870}"/>
                </a:ext>
              </a:extLst>
            </p:cNvPr>
            <p:cNvSpPr txBox="1">
              <a:spLocks noChangeArrowheads="1"/>
            </p:cNvSpPr>
            <p:nvPr/>
          </p:nvSpPr>
          <p:spPr bwMode="auto">
            <a:xfrm>
              <a:off x="6600113" y="2952759"/>
              <a:ext cx="1144546"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Single, Divorced</a:t>
              </a:r>
            </a:p>
          </p:txBody>
        </p:sp>
        <p:sp>
          <p:nvSpPr>
            <p:cNvPr id="84" name="Text Box 30">
              <a:extLst>
                <a:ext uri="{FF2B5EF4-FFF2-40B4-BE49-F238E27FC236}">
                  <a16:creationId xmlns:a16="http://schemas.microsoft.com/office/drawing/2014/main" id="{9D0E4F9D-A918-415D-968C-9890B183E13B}"/>
                </a:ext>
              </a:extLst>
            </p:cNvPr>
            <p:cNvSpPr txBox="1">
              <a:spLocks noChangeArrowheads="1"/>
            </p:cNvSpPr>
            <p:nvPr/>
          </p:nvSpPr>
          <p:spPr bwMode="auto">
            <a:xfrm>
              <a:off x="5559690" y="3608006"/>
              <a:ext cx="47999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&lt; 80K</a:t>
              </a:r>
            </a:p>
          </p:txBody>
        </p:sp>
        <p:sp>
          <p:nvSpPr>
            <p:cNvPr id="85" name="Text Box 31">
              <a:extLst>
                <a:ext uri="{FF2B5EF4-FFF2-40B4-BE49-F238E27FC236}">
                  <a16:creationId xmlns:a16="http://schemas.microsoft.com/office/drawing/2014/main" id="{8561570F-92F3-4966-930F-E0559BF746D0}"/>
                </a:ext>
              </a:extLst>
            </p:cNvPr>
            <p:cNvSpPr txBox="1">
              <a:spLocks noChangeArrowheads="1"/>
            </p:cNvSpPr>
            <p:nvPr/>
          </p:nvSpPr>
          <p:spPr bwMode="auto">
            <a:xfrm>
              <a:off x="7111834" y="3587456"/>
              <a:ext cx="47999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&gt; 80K</a:t>
              </a:r>
            </a:p>
          </p:txBody>
        </p:sp>
        <p:sp>
          <p:nvSpPr>
            <p:cNvPr id="86" name="Text Box 32">
              <a:extLst>
                <a:ext uri="{FF2B5EF4-FFF2-40B4-BE49-F238E27FC236}">
                  <a16:creationId xmlns:a16="http://schemas.microsoft.com/office/drawing/2014/main" id="{A78FE6C5-0416-4F6D-9191-2BD82B048179}"/>
                </a:ext>
              </a:extLst>
            </p:cNvPr>
            <p:cNvSpPr txBox="1">
              <a:spLocks noChangeArrowheads="1"/>
            </p:cNvSpPr>
            <p:nvPr/>
          </p:nvSpPr>
          <p:spPr bwMode="auto">
            <a:xfrm>
              <a:off x="7164022" y="875918"/>
              <a:ext cx="823523" cy="314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zh-CN" altLang="en-US" sz="1800" b="1" dirty="0">
                  <a:solidFill>
                    <a:srgbClr val="3D89BC"/>
                  </a:solidFill>
                  <a:latin typeface="Calibri" panose="020F0502020204030204" pitchFamily="34" charset="0"/>
                  <a:ea typeface="黑体" pitchFamily="49" charset="-122"/>
                  <a:cs typeface="Calibri" panose="020F0502020204030204" pitchFamily="34" charset="0"/>
                </a:rPr>
                <a:t>划分属性</a:t>
              </a:r>
            </a:p>
          </p:txBody>
        </p:sp>
        <p:sp>
          <p:nvSpPr>
            <p:cNvPr id="87" name="Line 33">
              <a:extLst>
                <a:ext uri="{FF2B5EF4-FFF2-40B4-BE49-F238E27FC236}">
                  <a16:creationId xmlns:a16="http://schemas.microsoft.com/office/drawing/2014/main" id="{B7A9E170-2C42-41AA-8987-D06B64842554}"/>
                </a:ext>
              </a:extLst>
            </p:cNvPr>
            <p:cNvSpPr>
              <a:spLocks noChangeShapeType="1"/>
            </p:cNvSpPr>
            <p:nvPr/>
          </p:nvSpPr>
          <p:spPr bwMode="auto">
            <a:xfrm flipH="1">
              <a:off x="6811209" y="1185481"/>
              <a:ext cx="536575" cy="534987"/>
            </a:xfrm>
            <a:prstGeom prst="line">
              <a:avLst/>
            </a:prstGeom>
            <a:noFill/>
            <a:ln w="15875">
              <a:solidFill>
                <a:srgbClr val="3D89B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88" name="Line 35">
              <a:extLst>
                <a:ext uri="{FF2B5EF4-FFF2-40B4-BE49-F238E27FC236}">
                  <a16:creationId xmlns:a16="http://schemas.microsoft.com/office/drawing/2014/main" id="{68DCFD6D-C717-45C4-9A16-AE0F1D4A48A8}"/>
                </a:ext>
              </a:extLst>
            </p:cNvPr>
            <p:cNvSpPr>
              <a:spLocks noChangeShapeType="1"/>
            </p:cNvSpPr>
            <p:nvPr/>
          </p:nvSpPr>
          <p:spPr bwMode="auto">
            <a:xfrm>
              <a:off x="7423984" y="1185481"/>
              <a:ext cx="76200" cy="1144587"/>
            </a:xfrm>
            <a:prstGeom prst="line">
              <a:avLst/>
            </a:prstGeom>
            <a:noFill/>
            <a:ln w="15875">
              <a:solidFill>
                <a:srgbClr val="3D89B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grpSp>
    </p:spTree>
    <p:extLst>
      <p:ext uri="{BB962C8B-B14F-4D97-AF65-F5344CB8AC3E}">
        <p14:creationId xmlns:p14="http://schemas.microsoft.com/office/powerpoint/2010/main" val="297632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分类：决策树示例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3" name="表格 2">
            <a:extLst>
              <a:ext uri="{FF2B5EF4-FFF2-40B4-BE49-F238E27FC236}">
                <a16:creationId xmlns:a16="http://schemas.microsoft.com/office/drawing/2014/main" id="{89E58FF6-2A6C-46FA-8FE4-18A495AE50C6}"/>
              </a:ext>
            </a:extLst>
          </p:cNvPr>
          <p:cNvGraphicFramePr>
            <a:graphicFrameLocks noGrp="1"/>
          </p:cNvGraphicFramePr>
          <p:nvPr/>
        </p:nvGraphicFramePr>
        <p:xfrm>
          <a:off x="336921" y="806859"/>
          <a:ext cx="6087942" cy="4389120"/>
        </p:xfrm>
        <a:graphic>
          <a:graphicData uri="http://schemas.openxmlformats.org/drawingml/2006/table">
            <a:tbl>
              <a:tblPr firstRow="1" bandCol="1">
                <a:tableStyleId>{5C22544A-7EE6-4342-B048-85BDC9FD1C3A}</a:tableStyleId>
              </a:tblPr>
              <a:tblGrid>
                <a:gridCol w="712369">
                  <a:extLst>
                    <a:ext uri="{9D8B030D-6E8A-4147-A177-3AD203B41FA5}">
                      <a16:colId xmlns:a16="http://schemas.microsoft.com/office/drawing/2014/main" val="20000"/>
                    </a:ext>
                  </a:extLst>
                </a:gridCol>
                <a:gridCol w="1321631">
                  <a:extLst>
                    <a:ext uri="{9D8B030D-6E8A-4147-A177-3AD203B41FA5}">
                      <a16:colId xmlns:a16="http://schemas.microsoft.com/office/drawing/2014/main" val="20001"/>
                    </a:ext>
                  </a:extLst>
                </a:gridCol>
                <a:gridCol w="1510660">
                  <a:extLst>
                    <a:ext uri="{9D8B030D-6E8A-4147-A177-3AD203B41FA5}">
                      <a16:colId xmlns:a16="http://schemas.microsoft.com/office/drawing/2014/main" val="20002"/>
                    </a:ext>
                  </a:extLst>
                </a:gridCol>
                <a:gridCol w="1445046">
                  <a:extLst>
                    <a:ext uri="{9D8B030D-6E8A-4147-A177-3AD203B41FA5}">
                      <a16:colId xmlns:a16="http://schemas.microsoft.com/office/drawing/2014/main" val="20003"/>
                    </a:ext>
                  </a:extLst>
                </a:gridCol>
                <a:gridCol w="1098236">
                  <a:extLst>
                    <a:ext uri="{9D8B030D-6E8A-4147-A177-3AD203B41FA5}">
                      <a16:colId xmlns:a16="http://schemas.microsoft.com/office/drawing/2014/main" val="20004"/>
                    </a:ext>
                  </a:extLst>
                </a:gridCol>
              </a:tblGrid>
              <a:tr h="542655">
                <a:tc>
                  <a:txBody>
                    <a:bodyPr/>
                    <a:lstStyle/>
                    <a:p>
                      <a:pPr indent="-34290" algn="ctr">
                        <a:spcAft>
                          <a:spcPts val="0"/>
                        </a:spcAft>
                      </a:pPr>
                      <a:r>
                        <a:rPr lang="en-US" sz="2400" err="1">
                          <a:effectLst/>
                          <a:latin typeface="Calibri" panose="020F0502020204030204" pitchFamily="34" charset="0"/>
                          <a:cs typeface="Calibri" panose="020F0502020204030204" pitchFamily="34" charset="0"/>
                        </a:rPr>
                        <a:t>Tid</a:t>
                      </a:r>
                      <a:endParaRPr lang="zh-CN" sz="105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indent="-34290" algn="ctr">
                        <a:spcAft>
                          <a:spcPts val="0"/>
                        </a:spcAft>
                      </a:pPr>
                      <a:r>
                        <a:rPr lang="en-US" sz="2400" dirty="0">
                          <a:effectLst/>
                          <a:latin typeface="Calibri" panose="020F0502020204030204" pitchFamily="34" charset="0"/>
                          <a:cs typeface="Calibri" panose="020F0502020204030204" pitchFamily="34" charset="0"/>
                        </a:rPr>
                        <a:t>Refund</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FF000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Marital</a:t>
                      </a:r>
                      <a:endParaRPr lang="zh-CN" sz="1050" dirty="0">
                        <a:effectLst/>
                        <a:latin typeface="Calibri" panose="020F0502020204030204" pitchFamily="34" charset="0"/>
                        <a:cs typeface="Calibri" panose="020F0502020204030204" pitchFamily="34" charset="0"/>
                      </a:endParaRPr>
                    </a:p>
                    <a:p>
                      <a:pPr algn="ctr">
                        <a:spcAft>
                          <a:spcPts val="0"/>
                        </a:spcAft>
                      </a:pPr>
                      <a:r>
                        <a:rPr lang="en-US" sz="2400" dirty="0">
                          <a:effectLst/>
                          <a:latin typeface="Calibri" panose="020F0502020204030204" pitchFamily="34" charset="0"/>
                          <a:cs typeface="Calibri" panose="020F0502020204030204" pitchFamily="34" charset="0"/>
                        </a:rPr>
                        <a:t>Status</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FFC00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Taxable</a:t>
                      </a:r>
                      <a:endParaRPr lang="zh-CN" sz="1050" dirty="0">
                        <a:effectLst/>
                        <a:latin typeface="Calibri" panose="020F0502020204030204" pitchFamily="34" charset="0"/>
                        <a:cs typeface="Calibri" panose="020F0502020204030204" pitchFamily="34" charset="0"/>
                      </a:endParaRPr>
                    </a:p>
                    <a:p>
                      <a:pPr algn="ctr">
                        <a:spcAft>
                          <a:spcPts val="0"/>
                        </a:spcAft>
                      </a:pPr>
                      <a:r>
                        <a:rPr lang="en-US" sz="2400" dirty="0">
                          <a:effectLst/>
                          <a:latin typeface="Calibri" panose="020F0502020204030204" pitchFamily="34" charset="0"/>
                          <a:cs typeface="Calibri" panose="020F0502020204030204" pitchFamily="34" charset="0"/>
                        </a:rPr>
                        <a:t>Income</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solidFill>
                      <a:srgbClr val="00B050"/>
                    </a:solidFill>
                  </a:tcPr>
                </a:tc>
                <a:tc>
                  <a:txBody>
                    <a:bodyPr/>
                    <a:lstStyle/>
                    <a:p>
                      <a:pPr algn="ctr">
                        <a:spcAft>
                          <a:spcPts val="0"/>
                        </a:spcAft>
                      </a:pPr>
                      <a:r>
                        <a:rPr lang="en-US" sz="2400" dirty="0">
                          <a:effectLst/>
                          <a:latin typeface="Calibri" panose="020F0502020204030204" pitchFamily="34" charset="0"/>
                          <a:cs typeface="Calibri" panose="020F0502020204030204" pitchFamily="34" charset="0"/>
                        </a:rPr>
                        <a:t>Cheat</a:t>
                      </a:r>
                      <a:endParaRPr lang="zh-CN" sz="1050" dirty="0">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0"/>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dirty="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dirty="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125K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b="1">
                        <a:solidFill>
                          <a:schemeClr val="tx1">
                            <a:lumMod val="85000"/>
                            <a:lumOff val="15000"/>
                          </a:schemeClr>
                        </a:solidFill>
                        <a:effectLst/>
                        <a:latin typeface="Calibri" panose="020F0502020204030204" pitchFamily="34" charset="0"/>
                        <a:cs typeface="Calibri" panose="020F0502020204030204" pitchFamily="34" charset="0"/>
                      </a:endParaRPr>
                    </a:p>
                  </a:txBody>
                  <a:tcPr marL="53300" marR="53300" marT="0" marB="0" anchor="ctr"/>
                </a:tc>
                <a:extLst>
                  <a:ext uri="{0D108BD9-81ED-4DB2-BD59-A6C34878D82A}">
                    <a16:rowId xmlns:a16="http://schemas.microsoft.com/office/drawing/2014/main" val="10001"/>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2</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kern="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b="1" kern="0">
                        <a:solidFill>
                          <a:schemeClr val="tx1">
                            <a:lumMod val="85000"/>
                            <a:lumOff val="15000"/>
                          </a:schemeClr>
                        </a:solidFill>
                        <a:effectLst/>
                        <a:latin typeface="Calibri" panose="020F0502020204030204" pitchFamily="34" charset="0"/>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100K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2"/>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3</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3"/>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4</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120K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4"/>
                  </a:ext>
                </a:extLst>
              </a:tr>
              <a:tr h="334391">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5</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Divorced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5"/>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6</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60K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6"/>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Divorced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220K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7"/>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8</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85K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8"/>
                  </a:ext>
                </a:extLst>
              </a:tr>
              <a:tr h="333949">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Married</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75K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09"/>
                  </a:ext>
                </a:extLst>
              </a:tr>
              <a:tr h="334391">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10</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No</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Single</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a:solidFill>
                            <a:schemeClr val="tx1">
                              <a:lumMod val="85000"/>
                              <a:lumOff val="15000"/>
                            </a:schemeClr>
                          </a:solidFill>
                          <a:effectLst/>
                          <a:latin typeface="Calibri" panose="020F0502020204030204" pitchFamily="34" charset="0"/>
                          <a:cs typeface="Calibri" panose="020F0502020204030204" pitchFamily="34" charset="0"/>
                        </a:rPr>
                        <a:t>90K</a:t>
                      </a:r>
                      <a:endParaRPr lang="zh-CN" sz="105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tc>
                  <a:txBody>
                    <a:bodyPr/>
                    <a:lstStyle/>
                    <a:p>
                      <a:pPr algn="ctr">
                        <a:spcAft>
                          <a:spcPts val="0"/>
                        </a:spcAft>
                      </a:pPr>
                      <a:r>
                        <a:rPr lang="en-US" sz="2400" dirty="0">
                          <a:solidFill>
                            <a:schemeClr val="tx1">
                              <a:lumMod val="85000"/>
                              <a:lumOff val="15000"/>
                            </a:schemeClr>
                          </a:solidFill>
                          <a:effectLst/>
                          <a:latin typeface="Calibri" panose="020F0502020204030204" pitchFamily="34" charset="0"/>
                          <a:cs typeface="Calibri" panose="020F0502020204030204" pitchFamily="34" charset="0"/>
                        </a:rPr>
                        <a:t>Yes</a:t>
                      </a:r>
                      <a:endParaRPr lang="zh-CN" sz="1050" dirty="0">
                        <a:solidFill>
                          <a:schemeClr val="tx1">
                            <a:lumMod val="85000"/>
                            <a:lumOff val="1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53300" marR="53300" marT="0" marB="0" anchor="ctr"/>
                </a:tc>
                <a:extLst>
                  <a:ext uri="{0D108BD9-81ED-4DB2-BD59-A6C34878D82A}">
                    <a16:rowId xmlns:a16="http://schemas.microsoft.com/office/drawing/2014/main" val="10010"/>
                  </a:ext>
                </a:extLst>
              </a:tr>
            </a:tbl>
          </a:graphicData>
        </a:graphic>
      </p:graphicFrame>
      <p:grpSp>
        <p:nvGrpSpPr>
          <p:cNvPr id="34" name="组合 3">
            <a:extLst>
              <a:ext uri="{FF2B5EF4-FFF2-40B4-BE49-F238E27FC236}">
                <a16:creationId xmlns:a16="http://schemas.microsoft.com/office/drawing/2014/main" id="{9CD02FE4-459A-4C20-BF8D-1A8C38F5FC7A}"/>
              </a:ext>
            </a:extLst>
          </p:cNvPr>
          <p:cNvGrpSpPr/>
          <p:nvPr/>
        </p:nvGrpSpPr>
        <p:grpSpPr>
          <a:xfrm>
            <a:off x="7228493" y="1112715"/>
            <a:ext cx="4393305" cy="3194589"/>
            <a:chOff x="5402381" y="1738401"/>
            <a:chExt cx="3315130" cy="2737973"/>
          </a:xfrm>
        </p:grpSpPr>
        <p:sp>
          <p:nvSpPr>
            <p:cNvPr id="35" name="Line 8">
              <a:extLst>
                <a:ext uri="{FF2B5EF4-FFF2-40B4-BE49-F238E27FC236}">
                  <a16:creationId xmlns:a16="http://schemas.microsoft.com/office/drawing/2014/main" id="{EC72D9E1-A100-4163-AA8B-53EA9D57888D}"/>
                </a:ext>
              </a:extLst>
            </p:cNvPr>
            <p:cNvSpPr>
              <a:spLocks noChangeShapeType="1"/>
            </p:cNvSpPr>
            <p:nvPr/>
          </p:nvSpPr>
          <p:spPr bwMode="auto">
            <a:xfrm>
              <a:off x="7924329" y="3504407"/>
              <a:ext cx="379251" cy="581896"/>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36" name="Line 9">
              <a:extLst>
                <a:ext uri="{FF2B5EF4-FFF2-40B4-BE49-F238E27FC236}">
                  <a16:creationId xmlns:a16="http://schemas.microsoft.com/office/drawing/2014/main" id="{2DA5608C-BD77-4134-9BA0-681A552D27E7}"/>
                </a:ext>
              </a:extLst>
            </p:cNvPr>
            <p:cNvSpPr>
              <a:spLocks noChangeShapeType="1"/>
            </p:cNvSpPr>
            <p:nvPr/>
          </p:nvSpPr>
          <p:spPr bwMode="auto">
            <a:xfrm flipH="1">
              <a:off x="7370881" y="3559253"/>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37" name="Line 10">
              <a:extLst>
                <a:ext uri="{FF2B5EF4-FFF2-40B4-BE49-F238E27FC236}">
                  <a16:creationId xmlns:a16="http://schemas.microsoft.com/office/drawing/2014/main" id="{03EA3D51-DE9C-451C-96A9-02296843243A}"/>
                </a:ext>
              </a:extLst>
            </p:cNvPr>
            <p:cNvSpPr>
              <a:spLocks noChangeShapeType="1"/>
            </p:cNvSpPr>
            <p:nvPr/>
          </p:nvSpPr>
          <p:spPr bwMode="auto">
            <a:xfrm flipH="1">
              <a:off x="6733543" y="273367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38" name="Line 11">
              <a:extLst>
                <a:ext uri="{FF2B5EF4-FFF2-40B4-BE49-F238E27FC236}">
                  <a16:creationId xmlns:a16="http://schemas.microsoft.com/office/drawing/2014/main" id="{B8C8D972-52BE-4068-9440-B0EC497A41EA}"/>
                </a:ext>
              </a:extLst>
            </p:cNvPr>
            <p:cNvSpPr>
              <a:spLocks noChangeShapeType="1"/>
            </p:cNvSpPr>
            <p:nvPr/>
          </p:nvSpPr>
          <p:spPr bwMode="auto">
            <a:xfrm>
              <a:off x="7153356" y="2733675"/>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39" name="Line 12">
              <a:extLst>
                <a:ext uri="{FF2B5EF4-FFF2-40B4-BE49-F238E27FC236}">
                  <a16:creationId xmlns:a16="http://schemas.microsoft.com/office/drawing/2014/main" id="{BA46CEAB-F406-47FD-87DE-3BC166CE0A98}"/>
                </a:ext>
              </a:extLst>
            </p:cNvPr>
            <p:cNvSpPr>
              <a:spLocks noChangeShapeType="1"/>
            </p:cNvSpPr>
            <p:nvPr/>
          </p:nvSpPr>
          <p:spPr bwMode="auto">
            <a:xfrm>
              <a:off x="7097831" y="2006600"/>
              <a:ext cx="7937" cy="4778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40" name="Line 13">
              <a:extLst>
                <a:ext uri="{FF2B5EF4-FFF2-40B4-BE49-F238E27FC236}">
                  <a16:creationId xmlns:a16="http://schemas.microsoft.com/office/drawing/2014/main" id="{F04FF676-320A-46C7-BBC0-41949122D6AD}"/>
                </a:ext>
              </a:extLst>
            </p:cNvPr>
            <p:cNvSpPr>
              <a:spLocks noChangeShapeType="1"/>
            </p:cNvSpPr>
            <p:nvPr/>
          </p:nvSpPr>
          <p:spPr bwMode="auto">
            <a:xfrm flipH="1">
              <a:off x="5724643" y="200660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41" name="Text Box 14">
              <a:extLst>
                <a:ext uri="{FF2B5EF4-FFF2-40B4-BE49-F238E27FC236}">
                  <a16:creationId xmlns:a16="http://schemas.microsoft.com/office/drawing/2014/main" id="{38FE92A7-719C-427C-9682-3CF2591D3A7E}"/>
                </a:ext>
              </a:extLst>
            </p:cNvPr>
            <p:cNvSpPr txBox="1">
              <a:spLocks noChangeArrowheads="1"/>
            </p:cNvSpPr>
            <p:nvPr/>
          </p:nvSpPr>
          <p:spPr bwMode="auto">
            <a:xfrm>
              <a:off x="6242168" y="1743075"/>
              <a:ext cx="936625" cy="290163"/>
            </a:xfrm>
            <a:prstGeom prst="rect">
              <a:avLst/>
            </a:prstGeom>
            <a:solidFill>
              <a:srgbClr val="FFC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MarSt</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42" name="Text Box 15">
              <a:extLst>
                <a:ext uri="{FF2B5EF4-FFF2-40B4-BE49-F238E27FC236}">
                  <a16:creationId xmlns:a16="http://schemas.microsoft.com/office/drawing/2014/main" id="{F849E121-BB6A-4800-AEEC-55035DFFB468}"/>
                </a:ext>
              </a:extLst>
            </p:cNvPr>
            <p:cNvSpPr txBox="1">
              <a:spLocks noChangeArrowheads="1"/>
            </p:cNvSpPr>
            <p:nvPr/>
          </p:nvSpPr>
          <p:spPr bwMode="auto">
            <a:xfrm>
              <a:off x="6654966" y="2470150"/>
              <a:ext cx="935038" cy="290163"/>
            </a:xfrm>
            <a:prstGeom prst="rect">
              <a:avLst/>
            </a:prstGeom>
            <a:solidFill>
              <a:srgbClr val="FF0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Refund</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43" name="Text Box 16">
              <a:extLst>
                <a:ext uri="{FF2B5EF4-FFF2-40B4-BE49-F238E27FC236}">
                  <a16:creationId xmlns:a16="http://schemas.microsoft.com/office/drawing/2014/main" id="{D1F93532-1DAA-432B-8ADE-1A57D7884AAD}"/>
                </a:ext>
              </a:extLst>
            </p:cNvPr>
            <p:cNvSpPr txBox="1">
              <a:spLocks noChangeArrowheads="1"/>
            </p:cNvSpPr>
            <p:nvPr/>
          </p:nvSpPr>
          <p:spPr bwMode="auto">
            <a:xfrm>
              <a:off x="7259005" y="3232150"/>
              <a:ext cx="968375" cy="290163"/>
            </a:xfrm>
            <a:prstGeom prst="rect">
              <a:avLst/>
            </a:prstGeom>
            <a:solidFill>
              <a:srgbClr val="00B05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TaxInc</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44" name="AutoShape 17">
              <a:extLst>
                <a:ext uri="{FF2B5EF4-FFF2-40B4-BE49-F238E27FC236}">
                  <a16:creationId xmlns:a16="http://schemas.microsoft.com/office/drawing/2014/main" id="{1DEFFCF4-AA66-4CCC-95D1-E1072B7FF852}"/>
                </a:ext>
              </a:extLst>
            </p:cNvPr>
            <p:cNvSpPr>
              <a:spLocks noChangeArrowheads="1"/>
            </p:cNvSpPr>
            <p:nvPr/>
          </p:nvSpPr>
          <p:spPr bwMode="auto">
            <a:xfrm>
              <a:off x="7963538" y="4099003"/>
              <a:ext cx="627063" cy="366712"/>
            </a:xfrm>
            <a:prstGeom prst="roundRect">
              <a:avLst>
                <a:gd name="adj" fmla="val 0"/>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Calibri" panose="020F0502020204030204" pitchFamily="34" charset="0"/>
                <a:ea typeface="黑体" pitchFamily="49" charset="-122"/>
                <a:cs typeface="Calibri" panose="020F0502020204030204" pitchFamily="34" charset="0"/>
              </a:endParaRPr>
            </a:p>
          </p:txBody>
        </p:sp>
        <p:sp>
          <p:nvSpPr>
            <p:cNvPr id="45" name="Text Box 18">
              <a:extLst>
                <a:ext uri="{FF2B5EF4-FFF2-40B4-BE49-F238E27FC236}">
                  <a16:creationId xmlns:a16="http://schemas.microsoft.com/office/drawing/2014/main" id="{5BC7077D-1447-42C6-97F8-D2E971791EE8}"/>
                </a:ext>
              </a:extLst>
            </p:cNvPr>
            <p:cNvSpPr txBox="1">
              <a:spLocks noChangeArrowheads="1"/>
            </p:cNvSpPr>
            <p:nvPr/>
          </p:nvSpPr>
          <p:spPr bwMode="auto">
            <a:xfrm>
              <a:off x="7934169" y="4139824"/>
              <a:ext cx="685800"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YES</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46" name="AutoShape 19">
              <a:extLst>
                <a:ext uri="{FF2B5EF4-FFF2-40B4-BE49-F238E27FC236}">
                  <a16:creationId xmlns:a16="http://schemas.microsoft.com/office/drawing/2014/main" id="{E0769FEC-9DCA-4DA8-AF80-B9421E6B7150}"/>
                </a:ext>
              </a:extLst>
            </p:cNvPr>
            <p:cNvSpPr>
              <a:spLocks noChangeArrowheads="1"/>
            </p:cNvSpPr>
            <p:nvPr/>
          </p:nvSpPr>
          <p:spPr bwMode="auto">
            <a:xfrm>
              <a:off x="7048633" y="4112836"/>
              <a:ext cx="654050" cy="363538"/>
            </a:xfrm>
            <a:prstGeom prst="roundRect">
              <a:avLst>
                <a:gd name="adj" fmla="val 0"/>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Calibri" panose="020F0502020204030204" pitchFamily="34" charset="0"/>
                <a:ea typeface="黑体" pitchFamily="49" charset="-122"/>
                <a:cs typeface="Calibri" panose="020F0502020204030204" pitchFamily="34" charset="0"/>
              </a:endParaRPr>
            </a:p>
          </p:txBody>
        </p:sp>
        <p:sp>
          <p:nvSpPr>
            <p:cNvPr id="47" name="Text Box 20">
              <a:extLst>
                <a:ext uri="{FF2B5EF4-FFF2-40B4-BE49-F238E27FC236}">
                  <a16:creationId xmlns:a16="http://schemas.microsoft.com/office/drawing/2014/main" id="{3DA993DE-6DF7-4B27-ADA9-D17E0CFA24A3}"/>
                </a:ext>
              </a:extLst>
            </p:cNvPr>
            <p:cNvSpPr txBox="1">
              <a:spLocks noChangeArrowheads="1"/>
            </p:cNvSpPr>
            <p:nvPr/>
          </p:nvSpPr>
          <p:spPr bwMode="auto">
            <a:xfrm>
              <a:off x="7209963" y="4129165"/>
              <a:ext cx="342560"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48" name="AutoShape 21">
              <a:extLst>
                <a:ext uri="{FF2B5EF4-FFF2-40B4-BE49-F238E27FC236}">
                  <a16:creationId xmlns:a16="http://schemas.microsoft.com/office/drawing/2014/main" id="{1CDAE52F-5C55-4055-AF80-1D13D2BCD196}"/>
                </a:ext>
              </a:extLst>
            </p:cNvPr>
            <p:cNvSpPr>
              <a:spLocks noChangeArrowheads="1"/>
            </p:cNvSpPr>
            <p:nvPr/>
          </p:nvSpPr>
          <p:spPr bwMode="auto">
            <a:xfrm>
              <a:off x="5402381" y="2484438"/>
              <a:ext cx="685800" cy="347662"/>
            </a:xfrm>
            <a:prstGeom prst="roundRect">
              <a:avLst>
                <a:gd name="adj" fmla="val 0"/>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Calibri" panose="020F0502020204030204" pitchFamily="34" charset="0"/>
                <a:ea typeface="黑体" pitchFamily="49" charset="-122"/>
                <a:cs typeface="Calibri" panose="020F0502020204030204" pitchFamily="34" charset="0"/>
              </a:endParaRPr>
            </a:p>
          </p:txBody>
        </p:sp>
        <p:sp>
          <p:nvSpPr>
            <p:cNvPr id="49" name="Text Box 22">
              <a:extLst>
                <a:ext uri="{FF2B5EF4-FFF2-40B4-BE49-F238E27FC236}">
                  <a16:creationId xmlns:a16="http://schemas.microsoft.com/office/drawing/2014/main" id="{DD36B61D-A1B8-4CCF-A6B5-0264A3D82DF0}"/>
                </a:ext>
              </a:extLst>
            </p:cNvPr>
            <p:cNvSpPr txBox="1">
              <a:spLocks noChangeArrowheads="1"/>
            </p:cNvSpPr>
            <p:nvPr/>
          </p:nvSpPr>
          <p:spPr bwMode="auto">
            <a:xfrm>
              <a:off x="5570826" y="2470150"/>
              <a:ext cx="342560"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50" name="AutoShape 24">
              <a:extLst>
                <a:ext uri="{FF2B5EF4-FFF2-40B4-BE49-F238E27FC236}">
                  <a16:creationId xmlns:a16="http://schemas.microsoft.com/office/drawing/2014/main" id="{5D71382E-5EE9-452D-9046-1E9BEA38DFA7}"/>
                </a:ext>
              </a:extLst>
            </p:cNvPr>
            <p:cNvSpPr>
              <a:spLocks noChangeArrowheads="1"/>
            </p:cNvSpPr>
            <p:nvPr/>
          </p:nvSpPr>
          <p:spPr bwMode="auto">
            <a:xfrm>
              <a:off x="6377064" y="3232150"/>
              <a:ext cx="685800" cy="381000"/>
            </a:xfrm>
            <a:prstGeom prst="roundRect">
              <a:avLst>
                <a:gd name="adj" fmla="val 0"/>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Calibri" panose="020F0502020204030204" pitchFamily="34" charset="0"/>
                <a:ea typeface="黑体" pitchFamily="49" charset="-122"/>
                <a:cs typeface="Calibri" panose="020F0502020204030204" pitchFamily="34" charset="0"/>
              </a:endParaRPr>
            </a:p>
          </p:txBody>
        </p:sp>
        <p:sp>
          <p:nvSpPr>
            <p:cNvPr id="51" name="Text Box 25">
              <a:extLst>
                <a:ext uri="{FF2B5EF4-FFF2-40B4-BE49-F238E27FC236}">
                  <a16:creationId xmlns:a16="http://schemas.microsoft.com/office/drawing/2014/main" id="{88BB4A39-3AB9-4071-B989-CA43F665692C}"/>
                </a:ext>
              </a:extLst>
            </p:cNvPr>
            <p:cNvSpPr txBox="1">
              <a:spLocks noChangeArrowheads="1"/>
            </p:cNvSpPr>
            <p:nvPr/>
          </p:nvSpPr>
          <p:spPr bwMode="auto">
            <a:xfrm>
              <a:off x="6526459" y="3232150"/>
              <a:ext cx="342560"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52" name="Text Box 26">
              <a:extLst>
                <a:ext uri="{FF2B5EF4-FFF2-40B4-BE49-F238E27FC236}">
                  <a16:creationId xmlns:a16="http://schemas.microsoft.com/office/drawing/2014/main" id="{0007BDF9-E072-4EBE-A476-17DE72596B71}"/>
                </a:ext>
              </a:extLst>
            </p:cNvPr>
            <p:cNvSpPr txBox="1">
              <a:spLocks noChangeArrowheads="1"/>
            </p:cNvSpPr>
            <p:nvPr/>
          </p:nvSpPr>
          <p:spPr bwMode="auto">
            <a:xfrm>
              <a:off x="6466600" y="2847975"/>
              <a:ext cx="347109"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Yes</a:t>
              </a:r>
              <a:endPar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endParaRPr>
            </a:p>
          </p:txBody>
        </p:sp>
        <p:sp>
          <p:nvSpPr>
            <p:cNvPr id="53" name="Text Box 27">
              <a:extLst>
                <a:ext uri="{FF2B5EF4-FFF2-40B4-BE49-F238E27FC236}">
                  <a16:creationId xmlns:a16="http://schemas.microsoft.com/office/drawing/2014/main" id="{E5557E9A-5DF4-4F4C-A9D9-3E2B37389870}"/>
                </a:ext>
              </a:extLst>
            </p:cNvPr>
            <p:cNvSpPr txBox="1">
              <a:spLocks noChangeArrowheads="1"/>
            </p:cNvSpPr>
            <p:nvPr/>
          </p:nvSpPr>
          <p:spPr bwMode="auto">
            <a:xfrm>
              <a:off x="7582126" y="2849640"/>
              <a:ext cx="321997"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No</a:t>
              </a:r>
              <a:endPar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endParaRPr>
            </a:p>
          </p:txBody>
        </p:sp>
        <p:sp>
          <p:nvSpPr>
            <p:cNvPr id="54" name="Text Box 28">
              <a:extLst>
                <a:ext uri="{FF2B5EF4-FFF2-40B4-BE49-F238E27FC236}">
                  <a16:creationId xmlns:a16="http://schemas.microsoft.com/office/drawing/2014/main" id="{C9DF4BC0-5268-4271-B9D9-75C1003122ED}"/>
                </a:ext>
              </a:extLst>
            </p:cNvPr>
            <p:cNvSpPr txBox="1">
              <a:spLocks noChangeArrowheads="1"/>
            </p:cNvSpPr>
            <p:nvPr/>
          </p:nvSpPr>
          <p:spPr bwMode="auto">
            <a:xfrm>
              <a:off x="5435279" y="1936750"/>
              <a:ext cx="695764"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Married</a:t>
              </a:r>
              <a:r>
                <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rPr>
                <a:t> </a:t>
              </a:r>
            </a:p>
          </p:txBody>
        </p:sp>
        <p:sp>
          <p:nvSpPr>
            <p:cNvPr id="55" name="Text Box 29">
              <a:extLst>
                <a:ext uri="{FF2B5EF4-FFF2-40B4-BE49-F238E27FC236}">
                  <a16:creationId xmlns:a16="http://schemas.microsoft.com/office/drawing/2014/main" id="{3FF7BF88-EDC0-4C7D-A4F3-738E8DB7F291}"/>
                </a:ext>
              </a:extLst>
            </p:cNvPr>
            <p:cNvSpPr txBox="1">
              <a:spLocks noChangeArrowheads="1"/>
            </p:cNvSpPr>
            <p:nvPr/>
          </p:nvSpPr>
          <p:spPr bwMode="auto">
            <a:xfrm>
              <a:off x="7004820" y="1738401"/>
              <a:ext cx="1398588"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Single, Divorced</a:t>
              </a:r>
              <a:endPar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endParaRPr>
            </a:p>
          </p:txBody>
        </p:sp>
        <p:sp>
          <p:nvSpPr>
            <p:cNvPr id="56" name="Text Box 30">
              <a:extLst>
                <a:ext uri="{FF2B5EF4-FFF2-40B4-BE49-F238E27FC236}">
                  <a16:creationId xmlns:a16="http://schemas.microsoft.com/office/drawing/2014/main" id="{6DFCAE45-C1E6-4FF9-B4E0-A2656F07ADCA}"/>
                </a:ext>
              </a:extLst>
            </p:cNvPr>
            <p:cNvSpPr txBox="1">
              <a:spLocks noChangeArrowheads="1"/>
            </p:cNvSpPr>
            <p:nvPr/>
          </p:nvSpPr>
          <p:spPr bwMode="auto">
            <a:xfrm>
              <a:off x="6818430" y="3673507"/>
              <a:ext cx="720725"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&lt; 80K</a:t>
              </a:r>
              <a:endPar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endParaRPr>
            </a:p>
          </p:txBody>
        </p:sp>
        <p:sp>
          <p:nvSpPr>
            <p:cNvPr id="57" name="Text Box 31">
              <a:extLst>
                <a:ext uri="{FF2B5EF4-FFF2-40B4-BE49-F238E27FC236}">
                  <a16:creationId xmlns:a16="http://schemas.microsoft.com/office/drawing/2014/main" id="{21834464-0C28-4757-ADCF-35F1162BB346}"/>
                </a:ext>
              </a:extLst>
            </p:cNvPr>
            <p:cNvSpPr txBox="1">
              <a:spLocks noChangeArrowheads="1"/>
            </p:cNvSpPr>
            <p:nvPr/>
          </p:nvSpPr>
          <p:spPr bwMode="auto">
            <a:xfrm>
              <a:off x="8227379" y="3677819"/>
              <a:ext cx="490132" cy="29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rgbClr val="000000"/>
                  </a:solidFill>
                  <a:latin typeface="Calibri" panose="020F0502020204030204" pitchFamily="34" charset="0"/>
                  <a:ea typeface="黑体" pitchFamily="49" charset="-122"/>
                  <a:cs typeface="Calibri" panose="020F0502020204030204" pitchFamily="34" charset="0"/>
                </a:rPr>
                <a:t>&gt; 80K</a:t>
              </a:r>
              <a:endParaRPr kumimoji="0" lang="en-US" altLang="zh-CN" sz="1600" b="1" dirty="0">
                <a:solidFill>
                  <a:srgbClr val="808080"/>
                </a:solidFill>
                <a:latin typeface="Calibri" panose="020F0502020204030204" pitchFamily="34" charset="0"/>
                <a:ea typeface="黑体" pitchFamily="49" charset="-122"/>
                <a:cs typeface="Calibri" panose="020F0502020204030204" pitchFamily="34" charset="0"/>
              </a:endParaRPr>
            </a:p>
          </p:txBody>
        </p:sp>
      </p:grpSp>
      <p:sp>
        <p:nvSpPr>
          <p:cNvPr id="2" name="Text Box 32">
            <a:extLst>
              <a:ext uri="{FF2B5EF4-FFF2-40B4-BE49-F238E27FC236}">
                <a16:creationId xmlns:a16="http://schemas.microsoft.com/office/drawing/2014/main" id="{2F3DC79B-09FF-4725-BF55-1AC4C99AE070}"/>
              </a:ext>
            </a:extLst>
          </p:cNvPr>
          <p:cNvSpPr txBox="1">
            <a:spLocks noChangeArrowheads="1"/>
          </p:cNvSpPr>
          <p:nvPr/>
        </p:nvSpPr>
        <p:spPr bwMode="auto">
          <a:xfrm>
            <a:off x="6819321" y="4726657"/>
            <a:ext cx="5219383" cy="461665"/>
          </a:xfrm>
          <a:prstGeom prst="rect">
            <a:avLst/>
          </a:prstGeom>
          <a:solidFill>
            <a:schemeClr val="tx2"/>
          </a:solidFill>
          <a:ln>
            <a:noFill/>
          </a:ln>
          <a:effec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ts val="600"/>
              </a:spcBef>
              <a:buClrTx/>
              <a:buFontTx/>
              <a:buNone/>
            </a:pPr>
            <a:r>
              <a:rPr kumimoji="0" lang="zh-CN" altLang="en-US" sz="2400" dirty="0">
                <a:solidFill>
                  <a:schemeClr val="bg1"/>
                </a:solidFill>
                <a:latin typeface="+mj-lt"/>
                <a:ea typeface="黑体" pitchFamily="49" charset="-122"/>
              </a:rPr>
              <a:t>可能有多棵决策树拟合同一个数据集</a:t>
            </a:r>
            <a:endParaRPr kumimoji="0" lang="en-US" altLang="zh-CN" sz="2400" dirty="0">
              <a:solidFill>
                <a:schemeClr val="bg1"/>
              </a:solidFill>
              <a:latin typeface="+mj-lt"/>
              <a:ea typeface="黑体" pitchFamily="49" charset="-122"/>
            </a:endParaRPr>
          </a:p>
        </p:txBody>
      </p:sp>
    </p:spTree>
    <p:extLst>
      <p:ext uri="{BB962C8B-B14F-4D97-AF65-F5344CB8AC3E}">
        <p14:creationId xmlns:p14="http://schemas.microsoft.com/office/powerpoint/2010/main" val="1408773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分类：决策树示例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62" name="组合 61">
            <a:extLst>
              <a:ext uri="{FF2B5EF4-FFF2-40B4-BE49-F238E27FC236}">
                <a16:creationId xmlns:a16="http://schemas.microsoft.com/office/drawing/2014/main" id="{A0279CB7-0B6D-4FA0-96B2-7A8F24CB3292}"/>
              </a:ext>
            </a:extLst>
          </p:cNvPr>
          <p:cNvGrpSpPr/>
          <p:nvPr/>
        </p:nvGrpSpPr>
        <p:grpSpPr>
          <a:xfrm>
            <a:off x="422807" y="1879640"/>
            <a:ext cx="5073919" cy="3158105"/>
            <a:chOff x="4953834" y="1758568"/>
            <a:chExt cx="3749516" cy="2689225"/>
          </a:xfrm>
        </p:grpSpPr>
        <p:sp>
          <p:nvSpPr>
            <p:cNvPr id="63" name="Line 9">
              <a:extLst>
                <a:ext uri="{FF2B5EF4-FFF2-40B4-BE49-F238E27FC236}">
                  <a16:creationId xmlns:a16="http://schemas.microsoft.com/office/drawing/2014/main" id="{0979E2AA-43AC-47A1-9E5C-0018ED0C8E46}"/>
                </a:ext>
              </a:extLst>
            </p:cNvPr>
            <p:cNvSpPr>
              <a:spLocks noChangeShapeType="1"/>
            </p:cNvSpPr>
            <p:nvPr/>
          </p:nvSpPr>
          <p:spPr bwMode="auto">
            <a:xfrm>
              <a:off x="6971546" y="3542918"/>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4" name="Line 10">
              <a:extLst>
                <a:ext uri="{FF2B5EF4-FFF2-40B4-BE49-F238E27FC236}">
                  <a16:creationId xmlns:a16="http://schemas.microsoft.com/office/drawing/2014/main" id="{2AEF7063-B967-4D74-BD41-02F71BB492AF}"/>
                </a:ext>
              </a:extLst>
            </p:cNvPr>
            <p:cNvSpPr>
              <a:spLocks noChangeShapeType="1"/>
            </p:cNvSpPr>
            <p:nvPr/>
          </p:nvSpPr>
          <p:spPr bwMode="auto">
            <a:xfrm flipH="1">
              <a:off x="5841246" y="3542918"/>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5" name="Line 11">
              <a:extLst>
                <a:ext uri="{FF2B5EF4-FFF2-40B4-BE49-F238E27FC236}">
                  <a16:creationId xmlns:a16="http://schemas.microsoft.com/office/drawing/2014/main" id="{B68B4202-2B5C-4747-9B06-D043C368E4B6}"/>
                </a:ext>
              </a:extLst>
            </p:cNvPr>
            <p:cNvSpPr>
              <a:spLocks noChangeShapeType="1"/>
            </p:cNvSpPr>
            <p:nvPr/>
          </p:nvSpPr>
          <p:spPr bwMode="auto">
            <a:xfrm flipH="1">
              <a:off x="6487359" y="2749168"/>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6" name="Line 12">
              <a:extLst>
                <a:ext uri="{FF2B5EF4-FFF2-40B4-BE49-F238E27FC236}">
                  <a16:creationId xmlns:a16="http://schemas.microsoft.com/office/drawing/2014/main" id="{507E5533-5AF4-4E87-AB8D-33E058AB5FA7}"/>
                </a:ext>
              </a:extLst>
            </p:cNvPr>
            <p:cNvSpPr>
              <a:spLocks noChangeShapeType="1"/>
            </p:cNvSpPr>
            <p:nvPr/>
          </p:nvSpPr>
          <p:spPr bwMode="auto">
            <a:xfrm>
              <a:off x="7698621" y="2749168"/>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7" name="Line 13">
              <a:extLst>
                <a:ext uri="{FF2B5EF4-FFF2-40B4-BE49-F238E27FC236}">
                  <a16:creationId xmlns:a16="http://schemas.microsoft.com/office/drawing/2014/main" id="{C1DDE54C-A30D-4A13-8DBC-4AD40C6CBD58}"/>
                </a:ext>
              </a:extLst>
            </p:cNvPr>
            <p:cNvSpPr>
              <a:spLocks noChangeShapeType="1"/>
            </p:cNvSpPr>
            <p:nvPr/>
          </p:nvSpPr>
          <p:spPr bwMode="auto">
            <a:xfrm>
              <a:off x="6649284" y="2022093"/>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8" name="Line 14">
              <a:extLst>
                <a:ext uri="{FF2B5EF4-FFF2-40B4-BE49-F238E27FC236}">
                  <a16:creationId xmlns:a16="http://schemas.microsoft.com/office/drawing/2014/main" id="{A3D93F54-6BD0-436D-A600-7145DB01922D}"/>
                </a:ext>
              </a:extLst>
            </p:cNvPr>
            <p:cNvSpPr>
              <a:spLocks noChangeShapeType="1"/>
            </p:cNvSpPr>
            <p:nvPr/>
          </p:nvSpPr>
          <p:spPr bwMode="auto">
            <a:xfrm flipH="1">
              <a:off x="5276096" y="2022093"/>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ea typeface="黑体" pitchFamily="49" charset="-122"/>
                <a:cs typeface="Calibri" panose="020F0502020204030204" pitchFamily="34" charset="0"/>
              </a:endParaRPr>
            </a:p>
          </p:txBody>
        </p:sp>
        <p:sp>
          <p:nvSpPr>
            <p:cNvPr id="69" name="Text Box 15">
              <a:extLst>
                <a:ext uri="{FF2B5EF4-FFF2-40B4-BE49-F238E27FC236}">
                  <a16:creationId xmlns:a16="http://schemas.microsoft.com/office/drawing/2014/main" id="{77B8DA40-D127-48DC-A15D-DBA9B7B729D4}"/>
                </a:ext>
              </a:extLst>
            </p:cNvPr>
            <p:cNvSpPr txBox="1">
              <a:spLocks noChangeArrowheads="1"/>
            </p:cNvSpPr>
            <p:nvPr/>
          </p:nvSpPr>
          <p:spPr bwMode="auto">
            <a:xfrm>
              <a:off x="5793621" y="1758568"/>
              <a:ext cx="936625" cy="288289"/>
            </a:xfrm>
            <a:prstGeom prst="rect">
              <a:avLst/>
            </a:prstGeom>
            <a:solidFill>
              <a:srgbClr val="FF0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Refund</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0" name="Text Box 16">
              <a:extLst>
                <a:ext uri="{FF2B5EF4-FFF2-40B4-BE49-F238E27FC236}">
                  <a16:creationId xmlns:a16="http://schemas.microsoft.com/office/drawing/2014/main" id="{582DAF3C-386E-4C29-A6A3-392C217597BD}"/>
                </a:ext>
              </a:extLst>
            </p:cNvPr>
            <p:cNvSpPr txBox="1">
              <a:spLocks noChangeArrowheads="1"/>
            </p:cNvSpPr>
            <p:nvPr/>
          </p:nvSpPr>
          <p:spPr bwMode="auto">
            <a:xfrm>
              <a:off x="6809621" y="2485643"/>
              <a:ext cx="935038" cy="288289"/>
            </a:xfrm>
            <a:prstGeom prst="rect">
              <a:avLst/>
            </a:prstGeom>
            <a:solidFill>
              <a:srgbClr val="FFC00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MarSt</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1" name="Text Box 17">
              <a:extLst>
                <a:ext uri="{FF2B5EF4-FFF2-40B4-BE49-F238E27FC236}">
                  <a16:creationId xmlns:a16="http://schemas.microsoft.com/office/drawing/2014/main" id="{62A769E4-78F0-485F-B6EC-96ADFC7E9571}"/>
                </a:ext>
              </a:extLst>
            </p:cNvPr>
            <p:cNvSpPr txBox="1">
              <a:spLocks noChangeArrowheads="1"/>
            </p:cNvSpPr>
            <p:nvPr/>
          </p:nvSpPr>
          <p:spPr bwMode="auto">
            <a:xfrm>
              <a:off x="6084134" y="3277806"/>
              <a:ext cx="968375" cy="288289"/>
            </a:xfrm>
            <a:prstGeom prst="rect">
              <a:avLst/>
            </a:prstGeom>
            <a:solidFill>
              <a:srgbClr val="00B050"/>
            </a:solidFill>
            <a:ln w="12700">
              <a:noFill/>
              <a:miter lim="800000"/>
              <a:headEnd/>
              <a:tailEnd/>
            </a:ln>
            <a:effec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err="1">
                  <a:solidFill>
                    <a:schemeClr val="bg1"/>
                  </a:solidFill>
                  <a:latin typeface="Calibri" panose="020F0502020204030204" pitchFamily="34" charset="0"/>
                  <a:ea typeface="黑体" pitchFamily="49" charset="-122"/>
                  <a:cs typeface="Calibri" panose="020F0502020204030204" pitchFamily="34" charset="0"/>
                </a:rPr>
                <a:t>TaxInc</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2" name="AutoShape 18">
              <a:extLst>
                <a:ext uri="{FF2B5EF4-FFF2-40B4-BE49-F238E27FC236}">
                  <a16:creationId xmlns:a16="http://schemas.microsoft.com/office/drawing/2014/main" id="{9A919122-04BC-4E77-BB73-04340BBA9514}"/>
                </a:ext>
              </a:extLst>
            </p:cNvPr>
            <p:cNvSpPr>
              <a:spLocks noChangeArrowheads="1"/>
            </p:cNvSpPr>
            <p:nvPr/>
          </p:nvSpPr>
          <p:spPr bwMode="auto">
            <a:xfrm>
              <a:off x="7011234" y="4066793"/>
              <a:ext cx="627062" cy="366713"/>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3" name="Text Box 19">
              <a:extLst>
                <a:ext uri="{FF2B5EF4-FFF2-40B4-BE49-F238E27FC236}">
                  <a16:creationId xmlns:a16="http://schemas.microsoft.com/office/drawing/2014/main" id="{9D301ACC-5953-48C0-A3C0-62F0E266412B}"/>
                </a:ext>
              </a:extLst>
            </p:cNvPr>
            <p:cNvSpPr txBox="1">
              <a:spLocks noChangeArrowheads="1"/>
            </p:cNvSpPr>
            <p:nvPr/>
          </p:nvSpPr>
          <p:spPr bwMode="auto">
            <a:xfrm>
              <a:off x="6935034" y="4066793"/>
              <a:ext cx="685800"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YES</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4" name="AutoShape 20">
              <a:extLst>
                <a:ext uri="{FF2B5EF4-FFF2-40B4-BE49-F238E27FC236}">
                  <a16:creationId xmlns:a16="http://schemas.microsoft.com/office/drawing/2014/main" id="{1296A090-85F3-4B56-869B-F9DF32032AE3}"/>
                </a:ext>
              </a:extLst>
            </p:cNvPr>
            <p:cNvSpPr>
              <a:spLocks noChangeArrowheads="1"/>
            </p:cNvSpPr>
            <p:nvPr/>
          </p:nvSpPr>
          <p:spPr bwMode="auto">
            <a:xfrm>
              <a:off x="5518984" y="4084256"/>
              <a:ext cx="654050" cy="363537"/>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5" name="Text Box 21">
              <a:extLst>
                <a:ext uri="{FF2B5EF4-FFF2-40B4-BE49-F238E27FC236}">
                  <a16:creationId xmlns:a16="http://schemas.microsoft.com/office/drawing/2014/main" id="{2AB0D7EC-A572-4199-84DD-F72A58E46092}"/>
                </a:ext>
              </a:extLst>
            </p:cNvPr>
            <p:cNvSpPr txBox="1">
              <a:spLocks noChangeArrowheads="1"/>
            </p:cNvSpPr>
            <p:nvPr/>
          </p:nvSpPr>
          <p:spPr bwMode="auto">
            <a:xfrm>
              <a:off x="5692560" y="4069968"/>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6" name="AutoShape 22">
              <a:extLst>
                <a:ext uri="{FF2B5EF4-FFF2-40B4-BE49-F238E27FC236}">
                  <a16:creationId xmlns:a16="http://schemas.microsoft.com/office/drawing/2014/main" id="{2214D2AF-9B7F-4421-B462-2864EDDDC8D6}"/>
                </a:ext>
              </a:extLst>
            </p:cNvPr>
            <p:cNvSpPr>
              <a:spLocks noChangeArrowheads="1"/>
            </p:cNvSpPr>
            <p:nvPr/>
          </p:nvSpPr>
          <p:spPr bwMode="auto">
            <a:xfrm>
              <a:off x="4953834" y="2499931"/>
              <a:ext cx="685800" cy="347662"/>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7" name="Text Box 23">
              <a:extLst>
                <a:ext uri="{FF2B5EF4-FFF2-40B4-BE49-F238E27FC236}">
                  <a16:creationId xmlns:a16="http://schemas.microsoft.com/office/drawing/2014/main" id="{1F9F54F3-E328-4DF8-8E53-6DC7247FBBC2}"/>
                </a:ext>
              </a:extLst>
            </p:cNvPr>
            <p:cNvSpPr txBox="1">
              <a:spLocks noChangeArrowheads="1"/>
            </p:cNvSpPr>
            <p:nvPr/>
          </p:nvSpPr>
          <p:spPr bwMode="auto">
            <a:xfrm>
              <a:off x="5125822" y="2485643"/>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dirty="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dirty="0">
                <a:solidFill>
                  <a:schemeClr val="bg1"/>
                </a:solidFill>
                <a:latin typeface="Calibri" panose="020F0502020204030204" pitchFamily="34" charset="0"/>
                <a:ea typeface="黑体" pitchFamily="49" charset="-122"/>
                <a:cs typeface="Calibri" panose="020F0502020204030204" pitchFamily="34" charset="0"/>
              </a:endParaRPr>
            </a:p>
          </p:txBody>
        </p:sp>
        <p:sp>
          <p:nvSpPr>
            <p:cNvPr id="78" name="AutoShape 24">
              <a:extLst>
                <a:ext uri="{FF2B5EF4-FFF2-40B4-BE49-F238E27FC236}">
                  <a16:creationId xmlns:a16="http://schemas.microsoft.com/office/drawing/2014/main" id="{D63FE3CC-233F-4B02-B38D-26DD45A661D3}"/>
                </a:ext>
              </a:extLst>
            </p:cNvPr>
            <p:cNvSpPr>
              <a:spLocks noChangeArrowheads="1"/>
            </p:cNvSpPr>
            <p:nvPr/>
          </p:nvSpPr>
          <p:spPr bwMode="auto">
            <a:xfrm>
              <a:off x="7849434" y="3304793"/>
              <a:ext cx="685800" cy="381000"/>
            </a:xfrm>
            <a:prstGeom prst="rect">
              <a:avLst/>
            </a:prstGeom>
            <a:solidFill>
              <a:schemeClr val="accent1"/>
            </a:solidFill>
            <a:ln>
              <a:noFill/>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79" name="Text Box 25">
              <a:extLst>
                <a:ext uri="{FF2B5EF4-FFF2-40B4-BE49-F238E27FC236}">
                  <a16:creationId xmlns:a16="http://schemas.microsoft.com/office/drawing/2014/main" id="{D1EE6833-FAEF-4E80-BD89-A2B743D5A45B}"/>
                </a:ext>
              </a:extLst>
            </p:cNvPr>
            <p:cNvSpPr txBox="1">
              <a:spLocks noChangeArrowheads="1"/>
            </p:cNvSpPr>
            <p:nvPr/>
          </p:nvSpPr>
          <p:spPr bwMode="auto">
            <a:xfrm>
              <a:off x="8002372" y="3304793"/>
              <a:ext cx="33547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Clr>
                  <a:srgbClr val="3333CC"/>
                </a:buClr>
                <a:buSzPct val="75000"/>
                <a:buFont typeface="Monotype Sorts"/>
                <a:buNone/>
              </a:pPr>
              <a:r>
                <a:rPr kumimoji="0" lang="en-US" altLang="zh-CN" sz="1600">
                  <a:solidFill>
                    <a:schemeClr val="bg1"/>
                  </a:solidFill>
                  <a:latin typeface="Calibri" panose="020F0502020204030204" pitchFamily="34" charset="0"/>
                  <a:ea typeface="黑体" pitchFamily="49" charset="-122"/>
                  <a:cs typeface="Calibri" panose="020F0502020204030204" pitchFamily="34" charset="0"/>
                </a:rPr>
                <a:t>NO</a:t>
              </a:r>
              <a:endParaRPr kumimoji="0" lang="en-US" altLang="zh-CN" sz="1600" b="0">
                <a:solidFill>
                  <a:schemeClr val="bg1"/>
                </a:solidFill>
                <a:latin typeface="Calibri" panose="020F0502020204030204" pitchFamily="34" charset="0"/>
                <a:ea typeface="黑体" pitchFamily="49" charset="-122"/>
                <a:cs typeface="Calibri" panose="020F0502020204030204" pitchFamily="34" charset="0"/>
              </a:endParaRPr>
            </a:p>
          </p:txBody>
        </p:sp>
        <p:sp>
          <p:nvSpPr>
            <p:cNvPr id="80" name="Text Box 26">
              <a:extLst>
                <a:ext uri="{FF2B5EF4-FFF2-40B4-BE49-F238E27FC236}">
                  <a16:creationId xmlns:a16="http://schemas.microsoft.com/office/drawing/2014/main" id="{8E219DC1-DC67-41B9-8ACE-0967E49F5798}"/>
                </a:ext>
              </a:extLst>
            </p:cNvPr>
            <p:cNvSpPr txBox="1">
              <a:spLocks noChangeArrowheads="1"/>
            </p:cNvSpPr>
            <p:nvPr/>
          </p:nvSpPr>
          <p:spPr bwMode="auto">
            <a:xfrm>
              <a:off x="5260018" y="2022093"/>
              <a:ext cx="339929"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Yes</a:t>
              </a:r>
            </a:p>
          </p:txBody>
        </p:sp>
        <p:sp>
          <p:nvSpPr>
            <p:cNvPr id="81" name="Text Box 27">
              <a:extLst>
                <a:ext uri="{FF2B5EF4-FFF2-40B4-BE49-F238E27FC236}">
                  <a16:creationId xmlns:a16="http://schemas.microsoft.com/office/drawing/2014/main" id="{B19AA30B-DA9C-44EF-ABAB-823E83884C87}"/>
                </a:ext>
              </a:extLst>
            </p:cNvPr>
            <p:cNvSpPr txBox="1">
              <a:spLocks noChangeArrowheads="1"/>
            </p:cNvSpPr>
            <p:nvPr/>
          </p:nvSpPr>
          <p:spPr bwMode="auto">
            <a:xfrm>
              <a:off x="7059435" y="2022093"/>
              <a:ext cx="315336"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No</a:t>
              </a:r>
            </a:p>
          </p:txBody>
        </p:sp>
        <p:sp>
          <p:nvSpPr>
            <p:cNvPr id="82" name="Text Box 28">
              <a:extLst>
                <a:ext uri="{FF2B5EF4-FFF2-40B4-BE49-F238E27FC236}">
                  <a16:creationId xmlns:a16="http://schemas.microsoft.com/office/drawing/2014/main" id="{CAFD8194-BD12-47F4-BA76-88FC1653B5A8}"/>
                </a:ext>
              </a:extLst>
            </p:cNvPr>
            <p:cNvSpPr txBox="1">
              <a:spLocks noChangeArrowheads="1"/>
            </p:cNvSpPr>
            <p:nvPr/>
          </p:nvSpPr>
          <p:spPr bwMode="auto">
            <a:xfrm>
              <a:off x="8021977" y="2798204"/>
              <a:ext cx="681373"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Married </a:t>
              </a:r>
            </a:p>
          </p:txBody>
        </p:sp>
        <p:sp>
          <p:nvSpPr>
            <p:cNvPr id="83" name="Text Box 29">
              <a:extLst>
                <a:ext uri="{FF2B5EF4-FFF2-40B4-BE49-F238E27FC236}">
                  <a16:creationId xmlns:a16="http://schemas.microsoft.com/office/drawing/2014/main" id="{056F6ABE-0209-4523-A604-1A6E7E05D870}"/>
                </a:ext>
              </a:extLst>
            </p:cNvPr>
            <p:cNvSpPr txBox="1">
              <a:spLocks noChangeArrowheads="1"/>
            </p:cNvSpPr>
            <p:nvPr/>
          </p:nvSpPr>
          <p:spPr bwMode="auto">
            <a:xfrm>
              <a:off x="6600113" y="2952759"/>
              <a:ext cx="1144546"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Single, Divorced</a:t>
              </a:r>
            </a:p>
          </p:txBody>
        </p:sp>
        <p:sp>
          <p:nvSpPr>
            <p:cNvPr id="84" name="Text Box 30">
              <a:extLst>
                <a:ext uri="{FF2B5EF4-FFF2-40B4-BE49-F238E27FC236}">
                  <a16:creationId xmlns:a16="http://schemas.microsoft.com/office/drawing/2014/main" id="{9D0E4F9D-A918-415D-968C-9890B183E13B}"/>
                </a:ext>
              </a:extLst>
            </p:cNvPr>
            <p:cNvSpPr txBox="1">
              <a:spLocks noChangeArrowheads="1"/>
            </p:cNvSpPr>
            <p:nvPr/>
          </p:nvSpPr>
          <p:spPr bwMode="auto">
            <a:xfrm>
              <a:off x="5559690" y="3608006"/>
              <a:ext cx="47999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&lt; 80K</a:t>
              </a:r>
            </a:p>
          </p:txBody>
        </p:sp>
        <p:sp>
          <p:nvSpPr>
            <p:cNvPr id="85" name="Text Box 31">
              <a:extLst>
                <a:ext uri="{FF2B5EF4-FFF2-40B4-BE49-F238E27FC236}">
                  <a16:creationId xmlns:a16="http://schemas.microsoft.com/office/drawing/2014/main" id="{8561570F-92F3-4966-930F-E0559BF746D0}"/>
                </a:ext>
              </a:extLst>
            </p:cNvPr>
            <p:cNvSpPr txBox="1">
              <a:spLocks noChangeArrowheads="1"/>
            </p:cNvSpPr>
            <p:nvPr/>
          </p:nvSpPr>
          <p:spPr bwMode="auto">
            <a:xfrm>
              <a:off x="7111834" y="3587456"/>
              <a:ext cx="479994" cy="288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r">
                <a:buClr>
                  <a:srgbClr val="3333CC"/>
                </a:buClr>
                <a:buSzPct val="75000"/>
                <a:buFont typeface="Monotype Sorts"/>
                <a:buNone/>
              </a:pPr>
              <a:r>
                <a:rPr kumimoji="0" lang="en-US" altLang="zh-CN" sz="1600" b="1" dirty="0">
                  <a:solidFill>
                    <a:schemeClr val="tx1">
                      <a:lumMod val="75000"/>
                      <a:lumOff val="25000"/>
                    </a:schemeClr>
                  </a:solidFill>
                  <a:latin typeface="Calibri" panose="020F0502020204030204" pitchFamily="34" charset="0"/>
                  <a:ea typeface="黑体" pitchFamily="49" charset="-122"/>
                  <a:cs typeface="Calibri" panose="020F0502020204030204" pitchFamily="34" charset="0"/>
                </a:rPr>
                <a:t>&gt; 80K</a:t>
              </a:r>
            </a:p>
          </p:txBody>
        </p:sp>
      </p:grpSp>
      <p:graphicFrame>
        <p:nvGraphicFramePr>
          <p:cNvPr id="2" name="表格 1">
            <a:extLst>
              <a:ext uri="{FF2B5EF4-FFF2-40B4-BE49-F238E27FC236}">
                <a16:creationId xmlns:a16="http://schemas.microsoft.com/office/drawing/2014/main" id="{B1C32FCD-3B1D-4A52-AF31-63B40EFB2303}"/>
              </a:ext>
            </a:extLst>
          </p:cNvPr>
          <p:cNvGraphicFramePr>
            <a:graphicFrameLocks noGrp="1"/>
          </p:cNvGraphicFramePr>
          <p:nvPr>
            <p:extLst>
              <p:ext uri="{D42A27DB-BD31-4B8C-83A1-F6EECF244321}">
                <p14:modId xmlns:p14="http://schemas.microsoft.com/office/powerpoint/2010/main" val="2866240649"/>
              </p:ext>
            </p:extLst>
          </p:nvPr>
        </p:nvGraphicFramePr>
        <p:xfrm>
          <a:off x="6184232" y="1074712"/>
          <a:ext cx="5558589" cy="914647"/>
        </p:xfrm>
        <a:graphic>
          <a:graphicData uri="http://schemas.openxmlformats.org/drawingml/2006/table">
            <a:tbl>
              <a:tblPr firstRow="1">
                <a:tableStyleId>{5C22544A-7EE6-4342-B048-85BDC9FD1C3A}</a:tableStyleId>
              </a:tblPr>
              <a:tblGrid>
                <a:gridCol w="1366627">
                  <a:extLst>
                    <a:ext uri="{9D8B030D-6E8A-4147-A177-3AD203B41FA5}">
                      <a16:colId xmlns:a16="http://schemas.microsoft.com/office/drawing/2014/main" val="20000"/>
                    </a:ext>
                  </a:extLst>
                </a:gridCol>
                <a:gridCol w="1562093">
                  <a:extLst>
                    <a:ext uri="{9D8B030D-6E8A-4147-A177-3AD203B41FA5}">
                      <a16:colId xmlns:a16="http://schemas.microsoft.com/office/drawing/2014/main" val="20001"/>
                    </a:ext>
                  </a:extLst>
                </a:gridCol>
                <a:gridCol w="1494244">
                  <a:extLst>
                    <a:ext uri="{9D8B030D-6E8A-4147-A177-3AD203B41FA5}">
                      <a16:colId xmlns:a16="http://schemas.microsoft.com/office/drawing/2014/main" val="20002"/>
                    </a:ext>
                  </a:extLst>
                </a:gridCol>
                <a:gridCol w="1135625">
                  <a:extLst>
                    <a:ext uri="{9D8B030D-6E8A-4147-A177-3AD203B41FA5}">
                      <a16:colId xmlns:a16="http://schemas.microsoft.com/office/drawing/2014/main" val="20003"/>
                    </a:ext>
                  </a:extLst>
                </a:gridCol>
              </a:tblGrid>
              <a:tr h="474665">
                <a:tc>
                  <a:txBody>
                    <a:bodyPr/>
                    <a:lstStyle/>
                    <a:p>
                      <a:pPr indent="-34290" algn="ctr">
                        <a:spcAft>
                          <a:spcPts val="0"/>
                        </a:spcAft>
                      </a:pPr>
                      <a:r>
                        <a:rPr lang="en-US" sz="1800" b="1" dirty="0">
                          <a:effectLst/>
                          <a:latin typeface="Calibri" panose="020F0502020204030204" pitchFamily="34" charset="0"/>
                          <a:cs typeface="Calibri" panose="020F0502020204030204" pitchFamily="34" charset="0"/>
                        </a:rPr>
                        <a:t>Refund</a:t>
                      </a:r>
                      <a:endParaRPr lang="zh-CN" sz="900" b="1" dirty="0">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solidFill>
                      <a:srgbClr val="FF0000"/>
                    </a:solidFill>
                  </a:tcPr>
                </a:tc>
                <a:tc>
                  <a:txBody>
                    <a:bodyPr/>
                    <a:lstStyle/>
                    <a:p>
                      <a:pPr algn="ctr">
                        <a:spcAft>
                          <a:spcPts val="0"/>
                        </a:spcAft>
                      </a:pPr>
                      <a:r>
                        <a:rPr lang="en-US" sz="1800" b="1" dirty="0">
                          <a:effectLst/>
                          <a:latin typeface="Calibri" panose="020F0502020204030204" pitchFamily="34" charset="0"/>
                          <a:cs typeface="Calibri" panose="020F0502020204030204" pitchFamily="34" charset="0"/>
                        </a:rPr>
                        <a:t>Marital</a:t>
                      </a:r>
                      <a:endParaRPr lang="zh-CN" sz="900" b="1" dirty="0">
                        <a:effectLst/>
                        <a:latin typeface="Calibri" panose="020F0502020204030204" pitchFamily="34" charset="0"/>
                        <a:cs typeface="Calibri" panose="020F0502020204030204" pitchFamily="34" charset="0"/>
                      </a:endParaRPr>
                    </a:p>
                    <a:p>
                      <a:pPr algn="ctr">
                        <a:spcAft>
                          <a:spcPts val="0"/>
                        </a:spcAft>
                      </a:pPr>
                      <a:r>
                        <a:rPr lang="en-US" sz="1800" b="1" dirty="0">
                          <a:effectLst/>
                          <a:latin typeface="Calibri" panose="020F0502020204030204" pitchFamily="34" charset="0"/>
                          <a:cs typeface="Calibri" panose="020F0502020204030204" pitchFamily="34" charset="0"/>
                        </a:rPr>
                        <a:t>Status</a:t>
                      </a:r>
                      <a:endParaRPr lang="zh-CN" sz="900" b="1" dirty="0">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solidFill>
                      <a:srgbClr val="FFC000"/>
                    </a:solidFill>
                  </a:tcPr>
                </a:tc>
                <a:tc>
                  <a:txBody>
                    <a:bodyPr/>
                    <a:lstStyle/>
                    <a:p>
                      <a:pPr algn="ctr">
                        <a:spcAft>
                          <a:spcPts val="0"/>
                        </a:spcAft>
                      </a:pPr>
                      <a:r>
                        <a:rPr lang="en-US" sz="1800" b="1" dirty="0">
                          <a:effectLst/>
                          <a:latin typeface="Calibri" panose="020F0502020204030204" pitchFamily="34" charset="0"/>
                          <a:cs typeface="Calibri" panose="020F0502020204030204" pitchFamily="34" charset="0"/>
                        </a:rPr>
                        <a:t>Taxable</a:t>
                      </a:r>
                      <a:endParaRPr lang="zh-CN" sz="900" b="1" dirty="0">
                        <a:effectLst/>
                        <a:latin typeface="Calibri" panose="020F0502020204030204" pitchFamily="34" charset="0"/>
                        <a:cs typeface="Calibri" panose="020F0502020204030204" pitchFamily="34" charset="0"/>
                      </a:endParaRPr>
                    </a:p>
                    <a:p>
                      <a:pPr algn="ctr">
                        <a:spcAft>
                          <a:spcPts val="0"/>
                        </a:spcAft>
                      </a:pPr>
                      <a:r>
                        <a:rPr lang="en-US" sz="1800" b="1" dirty="0">
                          <a:effectLst/>
                          <a:latin typeface="Calibri" panose="020F0502020204030204" pitchFamily="34" charset="0"/>
                          <a:cs typeface="Calibri" panose="020F0502020204030204" pitchFamily="34" charset="0"/>
                        </a:rPr>
                        <a:t>Income</a:t>
                      </a:r>
                      <a:endParaRPr lang="zh-CN" sz="900" b="1" dirty="0">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solidFill>
                      <a:srgbClr val="00B050"/>
                    </a:solidFill>
                  </a:tcPr>
                </a:tc>
                <a:tc>
                  <a:txBody>
                    <a:bodyPr/>
                    <a:lstStyle/>
                    <a:p>
                      <a:pPr algn="ctr">
                        <a:spcAft>
                          <a:spcPts val="0"/>
                        </a:spcAft>
                      </a:pPr>
                      <a:r>
                        <a:rPr lang="en-US" sz="1800" b="1" dirty="0">
                          <a:effectLst/>
                          <a:latin typeface="Calibri" panose="020F0502020204030204" pitchFamily="34" charset="0"/>
                          <a:cs typeface="Calibri" panose="020F0502020204030204" pitchFamily="34" charset="0"/>
                        </a:rPr>
                        <a:t>Cheat</a:t>
                      </a:r>
                      <a:endParaRPr lang="zh-CN" sz="900" b="1" dirty="0">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solidFill>
                      <a:schemeClr val="accent1"/>
                    </a:solidFill>
                  </a:tcPr>
                </a:tc>
                <a:extLst>
                  <a:ext uri="{0D108BD9-81ED-4DB2-BD59-A6C34878D82A}">
                    <a16:rowId xmlns:a16="http://schemas.microsoft.com/office/drawing/2014/main" val="10000"/>
                  </a:ext>
                </a:extLst>
              </a:tr>
              <a:tr h="366007">
                <a:tc>
                  <a:txBody>
                    <a:bodyPr/>
                    <a:lstStyle/>
                    <a:p>
                      <a:pPr algn="ctr">
                        <a:spcAft>
                          <a:spcPts val="0"/>
                        </a:spcAft>
                      </a:pPr>
                      <a:r>
                        <a:rPr lang="en-US" sz="1800" b="1">
                          <a:solidFill>
                            <a:schemeClr val="tx1">
                              <a:lumMod val="75000"/>
                              <a:lumOff val="25000"/>
                            </a:schemeClr>
                          </a:solidFill>
                          <a:effectLst/>
                          <a:latin typeface="Calibri" panose="020F0502020204030204" pitchFamily="34" charset="0"/>
                          <a:cs typeface="Calibri" panose="020F0502020204030204" pitchFamily="34" charset="0"/>
                        </a:rPr>
                        <a:t>No</a:t>
                      </a:r>
                      <a:endParaRPr lang="zh-CN" sz="900" b="1">
                        <a:solidFill>
                          <a:schemeClr val="tx1">
                            <a:lumMod val="75000"/>
                            <a:lumOff val="2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tc>
                <a:tc>
                  <a:txBody>
                    <a:bodyPr/>
                    <a:lstStyle/>
                    <a:p>
                      <a:pPr algn="ctr">
                        <a:spcAft>
                          <a:spcPts val="0"/>
                        </a:spcAft>
                      </a:pPr>
                      <a:r>
                        <a:rPr lang="en-US" sz="1800" b="1">
                          <a:solidFill>
                            <a:schemeClr val="tx1">
                              <a:lumMod val="75000"/>
                              <a:lumOff val="25000"/>
                            </a:schemeClr>
                          </a:solidFill>
                          <a:effectLst/>
                          <a:latin typeface="Calibri" panose="020F0502020204030204" pitchFamily="34" charset="0"/>
                          <a:cs typeface="Calibri" panose="020F0502020204030204" pitchFamily="34" charset="0"/>
                        </a:rPr>
                        <a:t>Married</a:t>
                      </a:r>
                      <a:endParaRPr lang="zh-CN" sz="900" b="1">
                        <a:solidFill>
                          <a:schemeClr val="tx1">
                            <a:lumMod val="75000"/>
                            <a:lumOff val="2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tc>
                <a:tc>
                  <a:txBody>
                    <a:bodyPr/>
                    <a:lstStyle/>
                    <a:p>
                      <a:pPr algn="ctr">
                        <a:spcAft>
                          <a:spcPts val="0"/>
                        </a:spcAft>
                      </a:pPr>
                      <a:r>
                        <a:rPr lang="en-US" sz="1800" b="1">
                          <a:solidFill>
                            <a:schemeClr val="tx1">
                              <a:lumMod val="75000"/>
                              <a:lumOff val="25000"/>
                            </a:schemeClr>
                          </a:solidFill>
                          <a:effectLst/>
                          <a:latin typeface="Calibri" panose="020F0502020204030204" pitchFamily="34" charset="0"/>
                          <a:cs typeface="Calibri" panose="020F0502020204030204" pitchFamily="34" charset="0"/>
                        </a:rPr>
                        <a:t>80K</a:t>
                      </a:r>
                      <a:endParaRPr lang="zh-CN" sz="900" b="1">
                        <a:solidFill>
                          <a:schemeClr val="tx1">
                            <a:lumMod val="75000"/>
                            <a:lumOff val="2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tc>
                <a:tc>
                  <a:txBody>
                    <a:bodyPr/>
                    <a:lstStyle/>
                    <a:p>
                      <a:pPr algn="ctr">
                        <a:spcAft>
                          <a:spcPts val="0"/>
                        </a:spcAft>
                      </a:pPr>
                      <a:r>
                        <a:rPr lang="en-US" sz="1800" b="1" dirty="0">
                          <a:solidFill>
                            <a:schemeClr val="tx1">
                              <a:lumMod val="75000"/>
                              <a:lumOff val="25000"/>
                            </a:schemeClr>
                          </a:solidFill>
                          <a:effectLst/>
                          <a:latin typeface="Calibri" panose="020F0502020204030204" pitchFamily="34" charset="0"/>
                          <a:cs typeface="Calibri" panose="020F0502020204030204" pitchFamily="34" charset="0"/>
                        </a:rPr>
                        <a:t>?</a:t>
                      </a:r>
                      <a:endParaRPr lang="zh-CN" sz="900" b="1" dirty="0">
                        <a:solidFill>
                          <a:schemeClr val="tx1">
                            <a:lumMod val="75000"/>
                            <a:lumOff val="2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bl>
          </a:graphicData>
        </a:graphic>
      </p:graphicFrame>
      <p:sp>
        <p:nvSpPr>
          <p:cNvPr id="5" name="Text Box 28">
            <a:extLst>
              <a:ext uri="{FF2B5EF4-FFF2-40B4-BE49-F238E27FC236}">
                <a16:creationId xmlns:a16="http://schemas.microsoft.com/office/drawing/2014/main" id="{AD80B176-05F3-45D8-B151-2E8492016173}"/>
              </a:ext>
            </a:extLst>
          </p:cNvPr>
          <p:cNvSpPr txBox="1">
            <a:spLocks noChangeArrowheads="1"/>
          </p:cNvSpPr>
          <p:nvPr/>
        </p:nvSpPr>
        <p:spPr bwMode="auto">
          <a:xfrm>
            <a:off x="6184232" y="688053"/>
            <a:ext cx="1372270" cy="339708"/>
          </a:xfrm>
          <a:prstGeom prst="rect">
            <a:avLst/>
          </a:prstGeom>
          <a:solidFill>
            <a:schemeClr val="tx2"/>
          </a:solidFill>
          <a:ln>
            <a:noFill/>
          </a:ln>
          <a:effectLst/>
        </p:spPr>
        <p:txBody>
          <a:bodyPr wrap="square" anchor="ct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buClr>
                <a:srgbClr val="3333CC"/>
              </a:buClr>
              <a:buSzPct val="75000"/>
              <a:buFont typeface="Monotype Sorts"/>
              <a:buNone/>
            </a:pPr>
            <a:r>
              <a:rPr lang="zh-CN" altLang="en-US" sz="2000" b="0" dirty="0">
                <a:solidFill>
                  <a:schemeClr val="bg1"/>
                </a:solidFill>
                <a:latin typeface="+mj-lt"/>
                <a:ea typeface="黑体" pitchFamily="49" charset="-122"/>
              </a:rPr>
              <a:t>测试数据</a:t>
            </a:r>
          </a:p>
        </p:txBody>
      </p:sp>
      <p:sp>
        <p:nvSpPr>
          <p:cNvPr id="8" name="箭头: 左 7">
            <a:extLst>
              <a:ext uri="{FF2B5EF4-FFF2-40B4-BE49-F238E27FC236}">
                <a16:creationId xmlns:a16="http://schemas.microsoft.com/office/drawing/2014/main" id="{B4BBDB75-8821-4E75-88E5-F27FD0773D21}"/>
              </a:ext>
            </a:extLst>
          </p:cNvPr>
          <p:cNvSpPr/>
          <p:nvPr/>
        </p:nvSpPr>
        <p:spPr>
          <a:xfrm rot="9978157">
            <a:off x="3040903" y="1476389"/>
            <a:ext cx="2818844" cy="33855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左 38">
            <a:extLst>
              <a:ext uri="{FF2B5EF4-FFF2-40B4-BE49-F238E27FC236}">
                <a16:creationId xmlns:a16="http://schemas.microsoft.com/office/drawing/2014/main" id="{53D8314E-AEBB-46AA-A225-62D3D281004C}"/>
              </a:ext>
            </a:extLst>
          </p:cNvPr>
          <p:cNvSpPr/>
          <p:nvPr/>
        </p:nvSpPr>
        <p:spPr>
          <a:xfrm rot="20783623">
            <a:off x="3634247" y="1949988"/>
            <a:ext cx="2251000" cy="33855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左 39">
            <a:extLst>
              <a:ext uri="{FF2B5EF4-FFF2-40B4-BE49-F238E27FC236}">
                <a16:creationId xmlns:a16="http://schemas.microsoft.com/office/drawing/2014/main" id="{2B85719F-CFFC-4C0B-A5C8-65B020CE841E}"/>
              </a:ext>
            </a:extLst>
          </p:cNvPr>
          <p:cNvSpPr/>
          <p:nvPr/>
        </p:nvSpPr>
        <p:spPr>
          <a:xfrm rot="9455437">
            <a:off x="4168732" y="2065410"/>
            <a:ext cx="3721511" cy="33855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左 40">
            <a:extLst>
              <a:ext uri="{FF2B5EF4-FFF2-40B4-BE49-F238E27FC236}">
                <a16:creationId xmlns:a16="http://schemas.microsoft.com/office/drawing/2014/main" id="{76122FBB-5904-4D75-8AD4-0571AABAFC63}"/>
              </a:ext>
            </a:extLst>
          </p:cNvPr>
          <p:cNvSpPr/>
          <p:nvPr/>
        </p:nvSpPr>
        <p:spPr>
          <a:xfrm rot="20308941">
            <a:off x="5393174" y="2517101"/>
            <a:ext cx="2988696" cy="33855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直角上 10">
            <a:extLst>
              <a:ext uri="{FF2B5EF4-FFF2-40B4-BE49-F238E27FC236}">
                <a16:creationId xmlns:a16="http://schemas.microsoft.com/office/drawing/2014/main" id="{CA5CB863-F102-43F0-8639-5E207F1AD9B8}"/>
              </a:ext>
            </a:extLst>
          </p:cNvPr>
          <p:cNvSpPr/>
          <p:nvPr/>
        </p:nvSpPr>
        <p:spPr>
          <a:xfrm>
            <a:off x="5744358" y="2280183"/>
            <a:ext cx="5610501" cy="1728625"/>
          </a:xfrm>
          <a:prstGeom prst="bentUpArrow">
            <a:avLst>
              <a:gd name="adj1" fmla="val 7032"/>
              <a:gd name="adj2" fmla="val 10510"/>
              <a:gd name="adj3" fmla="val 193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 Box 28">
            <a:extLst>
              <a:ext uri="{FF2B5EF4-FFF2-40B4-BE49-F238E27FC236}">
                <a16:creationId xmlns:a16="http://schemas.microsoft.com/office/drawing/2014/main" id="{05EB48C7-BCFB-407B-A42C-2D88A7C191D2}"/>
              </a:ext>
            </a:extLst>
          </p:cNvPr>
          <p:cNvSpPr txBox="1">
            <a:spLocks noChangeArrowheads="1"/>
          </p:cNvSpPr>
          <p:nvPr/>
        </p:nvSpPr>
        <p:spPr bwMode="auto">
          <a:xfrm>
            <a:off x="10728894" y="1630931"/>
            <a:ext cx="889417" cy="342209"/>
          </a:xfrm>
          <a:prstGeom prst="rect">
            <a:avLst/>
          </a:prstGeom>
          <a:solidFill>
            <a:schemeClr val="tx2"/>
          </a:solidFill>
          <a:ln>
            <a:noFill/>
          </a:ln>
          <a:effectLst/>
        </p:spPr>
        <p:txBody>
          <a:bodyPr wrap="square" anchor="ctr">
            <a:spAutoFit/>
          </a:bodyPr>
          <a:lstStyle>
            <a:lvl1pPr marL="342900" indent="-342900">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buClr>
                <a:srgbClr val="3333CC"/>
              </a:buClr>
              <a:buSzPct val="75000"/>
              <a:buFont typeface="Monotype Sorts"/>
              <a:buNone/>
            </a:pPr>
            <a:r>
              <a:rPr lang="en-US" altLang="zh-CN" sz="2000" b="0" dirty="0">
                <a:solidFill>
                  <a:schemeClr val="bg1"/>
                </a:solidFill>
                <a:latin typeface="+mj-lt"/>
                <a:ea typeface="黑体" pitchFamily="49" charset="-122"/>
              </a:rPr>
              <a:t>NO</a:t>
            </a:r>
            <a:endParaRPr lang="zh-CN" altLang="en-US" sz="2000" b="0" dirty="0">
              <a:solidFill>
                <a:schemeClr val="bg1"/>
              </a:solidFill>
              <a:latin typeface="+mj-lt"/>
              <a:ea typeface="黑体" pitchFamily="49" charset="-122"/>
            </a:endParaRPr>
          </a:p>
        </p:txBody>
      </p:sp>
    </p:spTree>
    <p:extLst>
      <p:ext uri="{BB962C8B-B14F-4D97-AF65-F5344CB8AC3E}">
        <p14:creationId xmlns:p14="http://schemas.microsoft.com/office/powerpoint/2010/main" val="340569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par>
                          <p:cTn id="12" fill="hold">
                            <p:stCondLst>
                              <p:cond delay="0"/>
                            </p:stCondLst>
                            <p:childTnLst>
                              <p:par>
                                <p:cTn id="13" presetID="22" presetClass="entr" presetSubtype="2"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righ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9"/>
                                        </p:tgtEl>
                                        <p:attrNameLst>
                                          <p:attrName>style.visibility</p:attrName>
                                        </p:attrNameLst>
                                      </p:cBhvr>
                                      <p:to>
                                        <p:strVal val="hidden"/>
                                      </p:to>
                                    </p:set>
                                  </p:childTnLst>
                                </p:cTn>
                              </p:par>
                            </p:childTnLst>
                          </p:cTn>
                        </p:par>
                        <p:par>
                          <p:cTn id="20" fill="hold">
                            <p:stCondLst>
                              <p:cond delay="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0"/>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right)">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1"/>
                                        </p:tgtEl>
                                        <p:attrNameLst>
                                          <p:attrName>style.visibility</p:attrName>
                                        </p:attrNameLst>
                                      </p:cBhvr>
                                      <p:to>
                                        <p:strVal val="hidden"/>
                                      </p:to>
                                    </p:set>
                                  </p:childTnLst>
                                </p:cTn>
                              </p:par>
                            </p:childTnLst>
                          </p:cTn>
                        </p:par>
                        <p:par>
                          <p:cTn id="36" fill="hold">
                            <p:stCondLst>
                              <p:cond delay="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500"/>
                            </p:stCondLst>
                            <p:childTnLst>
                              <p:par>
                                <p:cTn id="41" presetID="53" presetClass="entr" presetSubtype="52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fltVal val="0.5"/>
                                          </p:val>
                                        </p:tav>
                                        <p:tav tm="100000">
                                          <p:val>
                                            <p:strVal val="#ppt_x"/>
                                          </p:val>
                                        </p:tav>
                                      </p:tavLst>
                                    </p:anim>
                                    <p:anim calcmode="lin" valueType="num">
                                      <p:cBhvr>
                                        <p:cTn id="47"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p:bldP spid="39" grpId="1" animBg="1"/>
      <p:bldP spid="40" grpId="0" animBg="1"/>
      <p:bldP spid="40" grpId="1" animBg="1"/>
      <p:bldP spid="41" grpId="0" animBg="1"/>
      <p:bldP spid="41" grpId="1"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2D452864-8BDE-4D28-A736-BC651EBB0DA1}"/>
              </a:ext>
            </a:extLst>
          </p:cNvPr>
          <p:cNvSpPr>
            <a:spLocks noGrp="1"/>
          </p:cNvSpPr>
          <p:nvPr>
            <p:ph sz="quarter" idx="15"/>
          </p:nvPr>
        </p:nvSpPr>
        <p:spPr>
          <a:xfrm>
            <a:off x="609600" y="812800"/>
            <a:ext cx="10833100" cy="4851400"/>
          </a:xfrm>
        </p:spPr>
        <p:txBody>
          <a:bodyPr>
            <a:normAutofit fontScale="92500" lnSpcReduction="10000"/>
          </a:bodyPr>
          <a:lstStyle/>
          <a:p>
            <a:pPr>
              <a:lnSpc>
                <a:spcPct val="120000"/>
              </a:lnSpc>
            </a:pPr>
            <a:r>
              <a:rPr lang="zh-CN" altLang="en-US" dirty="0">
                <a:latin typeface="+mj-lt"/>
                <a:ea typeface="黑体" pitchFamily="49" charset="-122"/>
                <a:cs typeface="Times New Roman" pitchFamily="18" charset="0"/>
              </a:rPr>
              <a:t>第一步，建立一个模型，描述预定数据类集和概念集</a:t>
            </a:r>
          </a:p>
          <a:p>
            <a:pPr marL="669925" lvl="1" indent="-325438">
              <a:lnSpc>
                <a:spcPct val="120000"/>
              </a:lnSpc>
            </a:pPr>
            <a:r>
              <a:rPr lang="zh-CN" altLang="en-US" sz="2200" dirty="0">
                <a:latin typeface="+mj-lt"/>
                <a:ea typeface="黑体" pitchFamily="49" charset="-122"/>
                <a:cs typeface="Times New Roman" pitchFamily="18" charset="0"/>
              </a:rPr>
              <a:t>假定每个元组属于一个预定义的类，由一个类标号属性确定</a:t>
            </a:r>
          </a:p>
          <a:p>
            <a:pPr marL="669925" lvl="1" indent="-325438">
              <a:lnSpc>
                <a:spcPct val="120000"/>
              </a:lnSpc>
            </a:pPr>
            <a:r>
              <a:rPr lang="zh-CN" altLang="en-US" sz="2200" dirty="0">
                <a:latin typeface="+mj-lt"/>
                <a:ea typeface="黑体" pitchFamily="49" charset="-122"/>
                <a:cs typeface="Times New Roman" pitchFamily="18" charset="0"/>
              </a:rPr>
              <a:t>基本概念</a:t>
            </a:r>
          </a:p>
          <a:p>
            <a:pPr marL="1022350" lvl="2" indent="-350838">
              <a:lnSpc>
                <a:spcPct val="120000"/>
              </a:lnSpc>
            </a:pPr>
            <a:r>
              <a:rPr lang="zh-CN" altLang="en-US" sz="2000" dirty="0">
                <a:solidFill>
                  <a:srgbClr val="0000FF"/>
                </a:solidFill>
                <a:latin typeface="+mj-lt"/>
                <a:ea typeface="黑体" pitchFamily="49" charset="-122"/>
                <a:cs typeface="Times New Roman" pitchFamily="18" charset="0"/>
              </a:rPr>
              <a:t>训练数据集</a:t>
            </a:r>
            <a:r>
              <a:rPr lang="zh-CN" altLang="en-US" sz="2000" dirty="0">
                <a:latin typeface="+mj-lt"/>
                <a:ea typeface="黑体" pitchFamily="49" charset="-122"/>
                <a:cs typeface="Times New Roman" pitchFamily="18" charset="0"/>
              </a:rPr>
              <a:t>：由为建立模型而被分析的数据元组形成</a:t>
            </a:r>
          </a:p>
          <a:p>
            <a:pPr marL="1022350" lvl="2" indent="-350838">
              <a:lnSpc>
                <a:spcPct val="120000"/>
              </a:lnSpc>
            </a:pPr>
            <a:r>
              <a:rPr lang="zh-CN" altLang="en-US" sz="2000" dirty="0">
                <a:solidFill>
                  <a:srgbClr val="0000FF"/>
                </a:solidFill>
                <a:latin typeface="+mj-lt"/>
                <a:ea typeface="黑体" pitchFamily="49" charset="-122"/>
                <a:cs typeface="Times New Roman" pitchFamily="18" charset="0"/>
              </a:rPr>
              <a:t>训练样本</a:t>
            </a:r>
            <a:r>
              <a:rPr lang="zh-CN" altLang="en-US" sz="2000" dirty="0">
                <a:latin typeface="+mj-lt"/>
                <a:ea typeface="黑体" pitchFamily="49" charset="-122"/>
                <a:cs typeface="Times New Roman" pitchFamily="18" charset="0"/>
              </a:rPr>
              <a:t>：训练数据集中的单个样本（元组）</a:t>
            </a:r>
          </a:p>
          <a:p>
            <a:pPr marL="669925" lvl="1" indent="-325438">
              <a:lnSpc>
                <a:spcPct val="120000"/>
              </a:lnSpc>
            </a:pPr>
            <a:r>
              <a:rPr lang="zh-CN" altLang="en-US" sz="2200" dirty="0">
                <a:latin typeface="+mj-lt"/>
                <a:ea typeface="黑体" pitchFamily="49" charset="-122"/>
                <a:cs typeface="Times New Roman" pitchFamily="18" charset="0"/>
              </a:rPr>
              <a:t>学习模型可以用分类规则、判定树或数学公式的形式提供</a:t>
            </a:r>
          </a:p>
          <a:p>
            <a:pPr>
              <a:lnSpc>
                <a:spcPct val="120000"/>
              </a:lnSpc>
            </a:pPr>
            <a:r>
              <a:rPr lang="zh-CN" altLang="en-US" dirty="0">
                <a:latin typeface="+mj-lt"/>
                <a:ea typeface="黑体" pitchFamily="49" charset="-122"/>
                <a:cs typeface="Times New Roman" pitchFamily="18" charset="0"/>
              </a:rPr>
              <a:t>第二步，使用模型，对将来的或未知的对象进行分类</a:t>
            </a:r>
          </a:p>
          <a:p>
            <a:pPr marL="669925" lvl="1" indent="-325438">
              <a:lnSpc>
                <a:spcPct val="120000"/>
              </a:lnSpc>
            </a:pPr>
            <a:r>
              <a:rPr lang="zh-CN" altLang="en-US" sz="2200" dirty="0">
                <a:latin typeface="+mj-lt"/>
                <a:ea typeface="黑体" pitchFamily="49" charset="-122"/>
                <a:cs typeface="Times New Roman" pitchFamily="18" charset="0"/>
              </a:rPr>
              <a:t>首先评估模型的预测准确率</a:t>
            </a:r>
          </a:p>
          <a:p>
            <a:pPr marL="1022350" lvl="2" indent="-350838">
              <a:lnSpc>
                <a:spcPct val="120000"/>
              </a:lnSpc>
            </a:pPr>
            <a:r>
              <a:rPr lang="zh-CN" altLang="en-US" sz="2000" dirty="0">
                <a:latin typeface="+mj-lt"/>
                <a:ea typeface="黑体" pitchFamily="49" charset="-122"/>
                <a:cs typeface="Times New Roman" pitchFamily="18" charset="0"/>
              </a:rPr>
              <a:t>对每个测试样本，将已知的类标号和该样本的学习模型类预测比较</a:t>
            </a:r>
          </a:p>
          <a:p>
            <a:pPr marL="1022350" lvl="2" indent="-350838">
              <a:lnSpc>
                <a:spcPct val="120000"/>
              </a:lnSpc>
            </a:pPr>
            <a:r>
              <a:rPr lang="zh-CN" altLang="en-US" sz="2000" dirty="0">
                <a:latin typeface="+mj-lt"/>
                <a:ea typeface="黑体" pitchFamily="49" charset="-122"/>
                <a:cs typeface="Times New Roman" pitchFamily="18" charset="0"/>
              </a:rPr>
              <a:t>模型在给定测试集上的准确率是正确被模型分类的测试样本的百分比</a:t>
            </a:r>
          </a:p>
          <a:p>
            <a:pPr marL="1022350" lvl="2" indent="-350838">
              <a:lnSpc>
                <a:spcPct val="120000"/>
              </a:lnSpc>
            </a:pPr>
            <a:r>
              <a:rPr lang="zh-CN" altLang="en-US" sz="2000" dirty="0">
                <a:latin typeface="+mj-lt"/>
                <a:ea typeface="黑体" pitchFamily="49" charset="-122"/>
                <a:cs typeface="Times New Roman" pitchFamily="18" charset="0"/>
              </a:rPr>
              <a:t>测试集要独立于训练样本集，否则会出现“过分适应数据”的情况</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分类：两步过程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1009977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分类：两步过程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8" name="组合 7">
            <a:extLst>
              <a:ext uri="{FF2B5EF4-FFF2-40B4-BE49-F238E27FC236}">
                <a16:creationId xmlns:a16="http://schemas.microsoft.com/office/drawing/2014/main" id="{E46CBFFB-40A9-4BB9-A849-BBD37FEA6141}"/>
              </a:ext>
            </a:extLst>
          </p:cNvPr>
          <p:cNvGrpSpPr/>
          <p:nvPr/>
        </p:nvGrpSpPr>
        <p:grpSpPr>
          <a:xfrm>
            <a:off x="1090852" y="690577"/>
            <a:ext cx="10904632" cy="4918333"/>
            <a:chOff x="671770" y="114186"/>
            <a:chExt cx="8374779" cy="4918333"/>
          </a:xfrm>
        </p:grpSpPr>
        <p:grpSp>
          <p:nvGrpSpPr>
            <p:cNvPr id="9" name="Group 3">
              <a:extLst>
                <a:ext uri="{FF2B5EF4-FFF2-40B4-BE49-F238E27FC236}">
                  <a16:creationId xmlns:a16="http://schemas.microsoft.com/office/drawing/2014/main" id="{5C27A7D2-C25E-43CC-A09D-347BBBF70F84}"/>
                </a:ext>
              </a:extLst>
            </p:cNvPr>
            <p:cNvGrpSpPr>
              <a:grpSpLocks/>
            </p:cNvGrpSpPr>
            <p:nvPr/>
          </p:nvGrpSpPr>
          <p:grpSpPr bwMode="auto">
            <a:xfrm>
              <a:off x="1478937" y="485919"/>
              <a:ext cx="1841500" cy="1506537"/>
              <a:chOff x="1283" y="1118"/>
              <a:chExt cx="1070" cy="949"/>
            </a:xfrm>
          </p:grpSpPr>
          <p:pic>
            <p:nvPicPr>
              <p:cNvPr id="23" name="Picture 4">
                <a:extLst>
                  <a:ext uri="{FF2B5EF4-FFF2-40B4-BE49-F238E27FC236}">
                    <a16:creationId xmlns:a16="http://schemas.microsoft.com/office/drawing/2014/main" id="{60EE2700-1034-4522-AA6B-C0BDF0F7FD0E}"/>
                  </a:ext>
                </a:extLst>
              </p:cNvPr>
              <p:cNvPicPr>
                <a:picLocks noChangeArrowheads="1"/>
              </p:cNvPicPr>
              <p:nvPr/>
            </p:nvPicPr>
            <p:blipFill>
              <a:blip r:embed="rId3" cstate="print"/>
              <a:srcRect/>
              <a:stretch>
                <a:fillRect/>
              </a:stretch>
            </p:blipFill>
            <p:spPr bwMode="auto">
              <a:xfrm>
                <a:off x="1283" y="1118"/>
                <a:ext cx="1070" cy="949"/>
              </a:xfrm>
              <a:prstGeom prst="rect">
                <a:avLst/>
              </a:prstGeom>
              <a:noFill/>
              <a:ln w="9525">
                <a:noFill/>
                <a:miter lim="800000"/>
                <a:headEnd/>
                <a:tailEnd/>
              </a:ln>
            </p:spPr>
          </p:pic>
          <p:sp>
            <p:nvSpPr>
              <p:cNvPr id="24" name="Rectangle 5">
                <a:extLst>
                  <a:ext uri="{FF2B5EF4-FFF2-40B4-BE49-F238E27FC236}">
                    <a16:creationId xmlns:a16="http://schemas.microsoft.com/office/drawing/2014/main" id="{6BE752A6-3FCF-4EB0-9331-C1978698B1D8}"/>
                  </a:ext>
                </a:extLst>
              </p:cNvPr>
              <p:cNvSpPr>
                <a:spLocks noChangeArrowheads="1"/>
              </p:cNvSpPr>
              <p:nvPr/>
            </p:nvSpPr>
            <p:spPr bwMode="auto">
              <a:xfrm>
                <a:off x="1347" y="1395"/>
                <a:ext cx="934" cy="524"/>
              </a:xfrm>
              <a:prstGeom prst="rect">
                <a:avLst/>
              </a:prstGeom>
              <a:noFill/>
              <a:ln w="9525">
                <a:noFill/>
                <a:miter lim="800000"/>
                <a:headEnd/>
                <a:tailEnd/>
              </a:ln>
            </p:spPr>
            <p:txBody>
              <a:bodyPr lIns="92075" tIns="46038" rIns="92075" bIns="46038" anchor="ctr">
                <a:spAutoFit/>
              </a:bodyPr>
              <a:lstStyle/>
              <a:p>
                <a:pPr algn="ctr"/>
                <a:r>
                  <a:rPr lang="zh-CN" altLang="en-US" sz="2400" dirty="0">
                    <a:latin typeface="Times New Roman" pitchFamily="18" charset="0"/>
                    <a:ea typeface="黑体" pitchFamily="49" charset="-122"/>
                    <a:cs typeface="Times New Roman" pitchFamily="18" charset="0"/>
                  </a:rPr>
                  <a:t>训练数</a:t>
                </a:r>
              </a:p>
              <a:p>
                <a:pPr algn="ctr"/>
                <a:r>
                  <a:rPr lang="zh-CN" altLang="en-US" sz="2400" dirty="0">
                    <a:latin typeface="Times New Roman" pitchFamily="18" charset="0"/>
                    <a:ea typeface="黑体" pitchFamily="49" charset="-122"/>
                    <a:cs typeface="Times New Roman" pitchFamily="18" charset="0"/>
                  </a:rPr>
                  <a:t>据集</a:t>
                </a:r>
              </a:p>
            </p:txBody>
          </p:sp>
        </p:grpSp>
        <p:graphicFrame>
          <p:nvGraphicFramePr>
            <p:cNvPr id="10" name="Object 6">
              <a:extLst>
                <a:ext uri="{FF2B5EF4-FFF2-40B4-BE49-F238E27FC236}">
                  <a16:creationId xmlns:a16="http://schemas.microsoft.com/office/drawing/2014/main" id="{2E5C22CD-0812-4EFC-9371-4FDCF5E6BB30}"/>
                </a:ext>
              </a:extLst>
            </p:cNvPr>
            <p:cNvGraphicFramePr>
              <a:graphicFrameLocks/>
            </p:cNvGraphicFramePr>
            <p:nvPr>
              <p:extLst>
                <p:ext uri="{D42A27DB-BD31-4B8C-83A1-F6EECF244321}">
                  <p14:modId xmlns:p14="http://schemas.microsoft.com/office/powerpoint/2010/main" val="524940201"/>
                </p:ext>
              </p:extLst>
            </p:nvPr>
          </p:nvGraphicFramePr>
          <p:xfrm>
            <a:off x="671770" y="2536969"/>
            <a:ext cx="4001040" cy="2495550"/>
          </p:xfrm>
          <a:graphic>
            <a:graphicData uri="http://schemas.openxmlformats.org/presentationml/2006/ole">
              <mc:AlternateContent xmlns:mc="http://schemas.openxmlformats.org/markup-compatibility/2006">
                <mc:Choice xmlns:v="urn:schemas-microsoft-com:vml" Requires="v">
                  <p:oleObj spid="_x0000_s18445" name="工作表" r:id="rId4" imgW="5437080" imgH="2495520" progId="Excel.Sheet.8">
                    <p:embed/>
                  </p:oleObj>
                </mc:Choice>
                <mc:Fallback>
                  <p:oleObj name="工作表" r:id="rId4" imgW="5437080" imgH="2495520" progId="Excel.Sheet.8">
                    <p:embed/>
                    <p:pic>
                      <p:nvPicPr>
                        <p:cNvPr id="22"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70" y="2536969"/>
                          <a:ext cx="4001040" cy="2495550"/>
                        </a:xfrm>
                        <a:prstGeom prst="rect">
                          <a:avLst/>
                        </a:prstGeom>
                        <a:noFill/>
                        <a:ln>
                          <a:noFill/>
                        </a:ln>
                        <a:effectLst/>
                      </p:spPr>
                    </p:pic>
                  </p:oleObj>
                </mc:Fallback>
              </mc:AlternateContent>
            </a:graphicData>
          </a:graphic>
        </p:graphicFrame>
        <p:sp>
          <p:nvSpPr>
            <p:cNvPr id="11" name="Line 7">
              <a:extLst>
                <a:ext uri="{FF2B5EF4-FFF2-40B4-BE49-F238E27FC236}">
                  <a16:creationId xmlns:a16="http://schemas.microsoft.com/office/drawing/2014/main" id="{7B9B6D74-FB65-4A9A-AB4E-F32FF2E22620}"/>
                </a:ext>
              </a:extLst>
            </p:cNvPr>
            <p:cNvSpPr>
              <a:spLocks noChangeShapeType="1"/>
            </p:cNvSpPr>
            <p:nvPr/>
          </p:nvSpPr>
          <p:spPr bwMode="auto">
            <a:xfrm flipH="1">
              <a:off x="671770" y="1774969"/>
              <a:ext cx="797642" cy="762000"/>
            </a:xfrm>
            <a:prstGeom prst="line">
              <a:avLst/>
            </a:prstGeom>
            <a:noFill/>
            <a:ln w="12700">
              <a:solidFill>
                <a:srgbClr val="000000"/>
              </a:solidFill>
              <a:round/>
              <a:headEnd type="none" w="sm" len="sm"/>
              <a:tailEnd type="none" w="sm" len="sm"/>
            </a:ln>
          </p:spPr>
          <p:txBody>
            <a:bodyPr wrap="none" anchor="ctr"/>
            <a:lstStyle/>
            <a:p>
              <a:pPr algn="ctr"/>
              <a:endParaRPr lang="zh-CN" altLang="en-US"/>
            </a:p>
          </p:txBody>
        </p:sp>
        <p:sp>
          <p:nvSpPr>
            <p:cNvPr id="12" name="Line 8">
              <a:extLst>
                <a:ext uri="{FF2B5EF4-FFF2-40B4-BE49-F238E27FC236}">
                  <a16:creationId xmlns:a16="http://schemas.microsoft.com/office/drawing/2014/main" id="{E661A8FE-03DB-48F4-8A4F-B721C1949644}"/>
                </a:ext>
              </a:extLst>
            </p:cNvPr>
            <p:cNvSpPr>
              <a:spLocks noChangeShapeType="1"/>
            </p:cNvSpPr>
            <p:nvPr/>
          </p:nvSpPr>
          <p:spPr bwMode="auto">
            <a:xfrm>
              <a:off x="3287099" y="1774969"/>
              <a:ext cx="1385711" cy="741362"/>
            </a:xfrm>
            <a:prstGeom prst="line">
              <a:avLst/>
            </a:prstGeom>
            <a:noFill/>
            <a:ln w="12700">
              <a:solidFill>
                <a:srgbClr val="000000"/>
              </a:solidFill>
              <a:round/>
              <a:headEnd type="none" w="sm" len="sm"/>
              <a:tailEnd type="none" w="sm" len="sm"/>
            </a:ln>
          </p:spPr>
          <p:txBody>
            <a:bodyPr wrap="none" anchor="ctr"/>
            <a:lstStyle/>
            <a:p>
              <a:pPr algn="ctr"/>
              <a:endParaRPr lang="zh-CN" altLang="en-US"/>
            </a:p>
          </p:txBody>
        </p:sp>
        <p:sp>
          <p:nvSpPr>
            <p:cNvPr id="13" name="Rectangle 9">
              <a:extLst>
                <a:ext uri="{FF2B5EF4-FFF2-40B4-BE49-F238E27FC236}">
                  <a16:creationId xmlns:a16="http://schemas.microsoft.com/office/drawing/2014/main" id="{F986B79C-1065-42E5-9EA5-147A3A75A1F6}"/>
                </a:ext>
              </a:extLst>
            </p:cNvPr>
            <p:cNvSpPr>
              <a:spLocks noChangeArrowheads="1"/>
            </p:cNvSpPr>
            <p:nvPr/>
          </p:nvSpPr>
          <p:spPr bwMode="auto">
            <a:xfrm>
              <a:off x="6677999" y="316056"/>
              <a:ext cx="1422400" cy="463550"/>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algn="ctr"/>
              <a:r>
                <a:rPr lang="zh-CN" altLang="en-US" sz="2400">
                  <a:latin typeface="Times New Roman" pitchFamily="18" charset="0"/>
                  <a:ea typeface="黑体" pitchFamily="49" charset="-122"/>
                  <a:cs typeface="Times New Roman" pitchFamily="18" charset="0"/>
                </a:rPr>
                <a:t>分类算法</a:t>
              </a:r>
            </a:p>
          </p:txBody>
        </p:sp>
        <p:sp>
          <p:nvSpPr>
            <p:cNvPr id="14" name="AutoShape 10">
              <a:extLst>
                <a:ext uri="{FF2B5EF4-FFF2-40B4-BE49-F238E27FC236}">
                  <a16:creationId xmlns:a16="http://schemas.microsoft.com/office/drawing/2014/main" id="{2A94B3B0-4C3B-41B8-B9F9-D995BC8CF76D}"/>
                </a:ext>
              </a:extLst>
            </p:cNvPr>
            <p:cNvSpPr>
              <a:spLocks noChangeArrowheads="1"/>
            </p:cNvSpPr>
            <p:nvPr/>
          </p:nvSpPr>
          <p:spPr bwMode="auto">
            <a:xfrm rot="20460000">
              <a:off x="3933212" y="785956"/>
              <a:ext cx="1795462" cy="484188"/>
            </a:xfrm>
            <a:prstGeom prst="rightArrow">
              <a:avLst>
                <a:gd name="adj1" fmla="val 50000"/>
                <a:gd name="adj2" fmla="val 85597"/>
              </a:avLst>
            </a:prstGeom>
            <a:solidFill>
              <a:srgbClr val="2597B8"/>
            </a:solidFill>
            <a:ln w="12700">
              <a:solidFill>
                <a:srgbClr val="000000"/>
              </a:solidFill>
              <a:miter lim="800000"/>
              <a:headEnd/>
              <a:tailEnd/>
            </a:ln>
          </p:spPr>
          <p:txBody>
            <a:bodyPr wrap="none" anchor="ctr"/>
            <a:lstStyle/>
            <a:p>
              <a:pPr algn="ctr"/>
              <a:endParaRPr lang="zh-CN" altLang="en-US">
                <a:latin typeface="Times New Roman" pitchFamily="18" charset="0"/>
                <a:ea typeface="黑体" pitchFamily="49" charset="-122"/>
                <a:cs typeface="Times New Roman" pitchFamily="18" charset="0"/>
              </a:endParaRPr>
            </a:p>
          </p:txBody>
        </p:sp>
        <p:sp>
          <p:nvSpPr>
            <p:cNvPr id="15" name="Rectangle 11">
              <a:extLst>
                <a:ext uri="{FF2B5EF4-FFF2-40B4-BE49-F238E27FC236}">
                  <a16:creationId xmlns:a16="http://schemas.microsoft.com/office/drawing/2014/main" id="{074DBAB6-C160-4B19-9B60-53EEF322CE04}"/>
                </a:ext>
              </a:extLst>
            </p:cNvPr>
            <p:cNvSpPr>
              <a:spLocks noChangeArrowheads="1"/>
            </p:cNvSpPr>
            <p:nvPr/>
          </p:nvSpPr>
          <p:spPr bwMode="auto">
            <a:xfrm>
              <a:off x="5927073" y="3697021"/>
              <a:ext cx="3002039" cy="1200971"/>
            </a:xfrm>
            <a:prstGeom prst="rect">
              <a:avLst/>
            </a:prstGeom>
            <a:solidFill>
              <a:srgbClr val="CCFFCC"/>
            </a:solidFill>
            <a:ln w="12700">
              <a:solidFill>
                <a:schemeClr val="tx1"/>
              </a:solidFill>
              <a:miter lim="800000"/>
              <a:headEnd/>
              <a:tailEnd/>
            </a:ln>
          </p:spPr>
          <p:txBody>
            <a:bodyPr wrap="none" lIns="92075" tIns="46038" rIns="92075" bIns="46038" anchor="ctr">
              <a:spAutoFit/>
            </a:bodyPr>
            <a:lstStyle/>
            <a:p>
              <a:pPr algn="ctr"/>
              <a:r>
                <a:rPr lang="en-US" altLang="zh-CN" sz="2400">
                  <a:latin typeface="Times New Roman" pitchFamily="18" charset="0"/>
                  <a:ea typeface="黑体" pitchFamily="49" charset="-122"/>
                  <a:cs typeface="Times New Roman" pitchFamily="18" charset="0"/>
                </a:rPr>
                <a:t>IF rank = ‘professor’</a:t>
              </a:r>
            </a:p>
            <a:p>
              <a:pPr algn="ctr"/>
              <a:r>
                <a:rPr lang="en-US" altLang="zh-CN" sz="2400">
                  <a:latin typeface="Times New Roman" pitchFamily="18" charset="0"/>
                  <a:ea typeface="黑体" pitchFamily="49" charset="-122"/>
                  <a:cs typeface="Times New Roman" pitchFamily="18" charset="0"/>
                </a:rPr>
                <a:t>OR years &gt; 6</a:t>
              </a:r>
            </a:p>
            <a:p>
              <a:pPr algn="ctr"/>
              <a:r>
                <a:rPr lang="en-US" altLang="zh-CN" sz="2400">
                  <a:latin typeface="Times New Roman" pitchFamily="18" charset="0"/>
                  <a:ea typeface="黑体" pitchFamily="49" charset="-122"/>
                  <a:cs typeface="Times New Roman" pitchFamily="18" charset="0"/>
                </a:rPr>
                <a:t>THEN tenured = ‘yes’ </a:t>
              </a:r>
            </a:p>
          </p:txBody>
        </p:sp>
        <p:grpSp>
          <p:nvGrpSpPr>
            <p:cNvPr id="16" name="Group 12">
              <a:extLst>
                <a:ext uri="{FF2B5EF4-FFF2-40B4-BE49-F238E27FC236}">
                  <a16:creationId xmlns:a16="http://schemas.microsoft.com/office/drawing/2014/main" id="{03CE28E0-BDF3-41F4-BE0E-432890933295}"/>
                </a:ext>
              </a:extLst>
            </p:cNvPr>
            <p:cNvGrpSpPr>
              <a:grpSpLocks/>
            </p:cNvGrpSpPr>
            <p:nvPr/>
          </p:nvGrpSpPr>
          <p:grpSpPr bwMode="auto">
            <a:xfrm>
              <a:off x="6373199" y="1643206"/>
              <a:ext cx="2046288" cy="1506538"/>
              <a:chOff x="4081" y="2026"/>
              <a:chExt cx="1190" cy="949"/>
            </a:xfrm>
          </p:grpSpPr>
          <p:pic>
            <p:nvPicPr>
              <p:cNvPr id="21" name="Picture 13">
                <a:extLst>
                  <a:ext uri="{FF2B5EF4-FFF2-40B4-BE49-F238E27FC236}">
                    <a16:creationId xmlns:a16="http://schemas.microsoft.com/office/drawing/2014/main" id="{FDC76010-B531-46DA-B0F8-6F4891559C35}"/>
                  </a:ext>
                </a:extLst>
              </p:cNvPr>
              <p:cNvPicPr>
                <a:picLocks noChangeArrowheads="1"/>
              </p:cNvPicPr>
              <p:nvPr/>
            </p:nvPicPr>
            <p:blipFill>
              <a:blip r:embed="rId6" cstate="print"/>
              <a:srcRect/>
              <a:stretch>
                <a:fillRect/>
              </a:stretch>
            </p:blipFill>
            <p:spPr bwMode="auto">
              <a:xfrm>
                <a:off x="4081" y="2026"/>
                <a:ext cx="1190" cy="949"/>
              </a:xfrm>
              <a:prstGeom prst="rect">
                <a:avLst/>
              </a:prstGeom>
              <a:noFill/>
              <a:ln w="9525">
                <a:noFill/>
                <a:miter lim="800000"/>
                <a:headEnd/>
                <a:tailEnd/>
              </a:ln>
            </p:spPr>
          </p:pic>
          <p:sp>
            <p:nvSpPr>
              <p:cNvPr id="22" name="Rectangle 14">
                <a:extLst>
                  <a:ext uri="{FF2B5EF4-FFF2-40B4-BE49-F238E27FC236}">
                    <a16:creationId xmlns:a16="http://schemas.microsoft.com/office/drawing/2014/main" id="{F52E4D12-E84F-41DA-A68C-D3E710807AC1}"/>
                  </a:ext>
                </a:extLst>
              </p:cNvPr>
              <p:cNvSpPr>
                <a:spLocks noChangeArrowheads="1"/>
              </p:cNvSpPr>
              <p:nvPr/>
            </p:nvSpPr>
            <p:spPr bwMode="auto">
              <a:xfrm>
                <a:off x="4256" y="2419"/>
                <a:ext cx="828" cy="291"/>
              </a:xfrm>
              <a:prstGeom prst="rect">
                <a:avLst/>
              </a:prstGeom>
              <a:noFill/>
              <a:ln w="9525">
                <a:noFill/>
                <a:miter lim="800000"/>
                <a:headEnd/>
                <a:tailEnd/>
              </a:ln>
            </p:spPr>
            <p:txBody>
              <a:bodyPr wrap="none" lIns="92075" tIns="46038" rIns="92075" bIns="46038" anchor="ctr">
                <a:spAutoFit/>
              </a:bodyPr>
              <a:lstStyle/>
              <a:p>
                <a:pPr algn="ctr"/>
                <a:r>
                  <a:rPr lang="zh-CN" altLang="en-US" sz="2400">
                    <a:latin typeface="Times New Roman" pitchFamily="18" charset="0"/>
                    <a:ea typeface="黑体" pitchFamily="49" charset="-122"/>
                    <a:cs typeface="Times New Roman" pitchFamily="18" charset="0"/>
                  </a:rPr>
                  <a:t>分类规则</a:t>
                </a:r>
              </a:p>
            </p:txBody>
          </p:sp>
        </p:grpSp>
        <p:sp>
          <p:nvSpPr>
            <p:cNvPr id="17" name="Line 15">
              <a:extLst>
                <a:ext uri="{FF2B5EF4-FFF2-40B4-BE49-F238E27FC236}">
                  <a16:creationId xmlns:a16="http://schemas.microsoft.com/office/drawing/2014/main" id="{44558341-873A-48EE-97C6-4049D808A336}"/>
                </a:ext>
              </a:extLst>
            </p:cNvPr>
            <p:cNvSpPr>
              <a:spLocks noChangeShapeType="1"/>
            </p:cNvSpPr>
            <p:nvPr/>
          </p:nvSpPr>
          <p:spPr bwMode="auto">
            <a:xfrm flipH="1">
              <a:off x="5796937" y="2986231"/>
              <a:ext cx="576262" cy="714375"/>
            </a:xfrm>
            <a:prstGeom prst="line">
              <a:avLst/>
            </a:prstGeom>
            <a:noFill/>
            <a:ln w="12700">
              <a:solidFill>
                <a:srgbClr val="000000"/>
              </a:solidFill>
              <a:round/>
              <a:headEnd type="none" w="sm" len="sm"/>
              <a:tailEnd type="none" w="sm" len="sm"/>
            </a:ln>
          </p:spPr>
          <p:txBody>
            <a:bodyPr wrap="none" anchor="ctr"/>
            <a:lstStyle/>
            <a:p>
              <a:pPr algn="ctr"/>
              <a:endParaRPr lang="zh-CN" altLang="en-US"/>
            </a:p>
          </p:txBody>
        </p:sp>
        <p:sp>
          <p:nvSpPr>
            <p:cNvPr id="18" name="Line 16">
              <a:extLst>
                <a:ext uri="{FF2B5EF4-FFF2-40B4-BE49-F238E27FC236}">
                  <a16:creationId xmlns:a16="http://schemas.microsoft.com/office/drawing/2014/main" id="{5869D930-AD02-4F69-B571-57CFC5B9F1EF}"/>
                </a:ext>
              </a:extLst>
            </p:cNvPr>
            <p:cNvSpPr>
              <a:spLocks noChangeShapeType="1"/>
            </p:cNvSpPr>
            <p:nvPr/>
          </p:nvSpPr>
          <p:spPr bwMode="auto">
            <a:xfrm>
              <a:off x="8421074" y="2908444"/>
              <a:ext cx="625475" cy="790575"/>
            </a:xfrm>
            <a:prstGeom prst="line">
              <a:avLst/>
            </a:prstGeom>
            <a:noFill/>
            <a:ln w="12700">
              <a:solidFill>
                <a:srgbClr val="000000"/>
              </a:solidFill>
              <a:round/>
              <a:headEnd type="none" w="sm" len="sm"/>
              <a:tailEnd type="none" w="sm" len="sm"/>
            </a:ln>
          </p:spPr>
          <p:txBody>
            <a:bodyPr wrap="none" anchor="ctr"/>
            <a:lstStyle/>
            <a:p>
              <a:pPr algn="ctr"/>
              <a:endParaRPr lang="zh-CN" altLang="en-US"/>
            </a:p>
          </p:txBody>
        </p:sp>
        <p:sp>
          <p:nvSpPr>
            <p:cNvPr id="19" name="AutoShape 17">
              <a:extLst>
                <a:ext uri="{FF2B5EF4-FFF2-40B4-BE49-F238E27FC236}">
                  <a16:creationId xmlns:a16="http://schemas.microsoft.com/office/drawing/2014/main" id="{9BAA67D1-A9AE-482D-9766-855E4401DFD9}"/>
                </a:ext>
              </a:extLst>
            </p:cNvPr>
            <p:cNvSpPr>
              <a:spLocks noChangeArrowheads="1"/>
            </p:cNvSpPr>
            <p:nvPr/>
          </p:nvSpPr>
          <p:spPr bwMode="auto">
            <a:xfrm>
              <a:off x="7093924" y="1003444"/>
              <a:ext cx="590550" cy="592137"/>
            </a:xfrm>
            <a:prstGeom prst="downArrow">
              <a:avLst>
                <a:gd name="adj1" fmla="val 50000"/>
                <a:gd name="adj2" fmla="val 27165"/>
              </a:avLst>
            </a:prstGeom>
            <a:solidFill>
              <a:srgbClr val="2597B8"/>
            </a:solidFill>
            <a:ln w="12700">
              <a:solidFill>
                <a:srgbClr val="000000"/>
              </a:solidFill>
              <a:miter lim="800000"/>
              <a:headEnd/>
              <a:tailEnd/>
            </a:ln>
          </p:spPr>
          <p:txBody>
            <a:bodyPr wrap="none" anchor="ctr"/>
            <a:lstStyle/>
            <a:p>
              <a:pPr algn="ctr"/>
              <a:endParaRPr lang="zh-CN" altLang="en-US">
                <a:latin typeface="Times New Roman" pitchFamily="18" charset="0"/>
                <a:ea typeface="黑体" pitchFamily="49" charset="-122"/>
                <a:cs typeface="Times New Roman" pitchFamily="18" charset="0"/>
              </a:endParaRPr>
            </a:p>
          </p:txBody>
        </p:sp>
        <p:sp>
          <p:nvSpPr>
            <p:cNvPr id="20" name="矩形 19">
              <a:extLst>
                <a:ext uri="{FF2B5EF4-FFF2-40B4-BE49-F238E27FC236}">
                  <a16:creationId xmlns:a16="http://schemas.microsoft.com/office/drawing/2014/main" id="{B1510D68-CAEE-4384-8F4E-D9AECF6E2334}"/>
                </a:ext>
              </a:extLst>
            </p:cNvPr>
            <p:cNvSpPr/>
            <p:nvPr/>
          </p:nvSpPr>
          <p:spPr>
            <a:xfrm>
              <a:off x="3692803" y="114186"/>
              <a:ext cx="2236510" cy="400110"/>
            </a:xfrm>
            <a:prstGeom prst="rect">
              <a:avLst/>
            </a:prstGeom>
          </p:spPr>
          <p:txBody>
            <a:bodyPr wrap="none">
              <a:spAutoFit/>
            </a:bodyPr>
            <a:lstStyle/>
            <a:p>
              <a:r>
                <a:rPr lang="zh-CN" altLang="en-US" sz="2000" dirty="0">
                  <a:latin typeface="Times New Roman" pitchFamily="18" charset="0"/>
                  <a:ea typeface="黑体" pitchFamily="49" charset="-122"/>
                  <a:cs typeface="Times New Roman" pitchFamily="18" charset="0"/>
                </a:rPr>
                <a:t>第一步：建立模型</a:t>
              </a:r>
              <a:endParaRPr lang="zh-CN" altLang="en-US" sz="2000" dirty="0"/>
            </a:p>
          </p:txBody>
        </p:sp>
      </p:grpSp>
    </p:spTree>
    <p:extLst>
      <p:ext uri="{BB962C8B-B14F-4D97-AF65-F5344CB8AC3E}">
        <p14:creationId xmlns:p14="http://schemas.microsoft.com/office/powerpoint/2010/main" val="3677497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分类：两步过程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
        <p:nvSpPr>
          <p:cNvPr id="25" name="Rectangle 2">
            <a:extLst>
              <a:ext uri="{FF2B5EF4-FFF2-40B4-BE49-F238E27FC236}">
                <a16:creationId xmlns:a16="http://schemas.microsoft.com/office/drawing/2014/main" id="{F93CE5DF-5228-4FB2-9C20-C8DEFAEDBCBC}"/>
              </a:ext>
            </a:extLst>
          </p:cNvPr>
          <p:cNvSpPr txBox="1">
            <a:spLocks noChangeArrowheads="1"/>
          </p:cNvSpPr>
          <p:nvPr/>
        </p:nvSpPr>
        <p:spPr>
          <a:xfrm>
            <a:off x="1476847" y="752996"/>
            <a:ext cx="3353447" cy="434157"/>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000" b="0" dirty="0">
                <a:solidFill>
                  <a:schemeClr val="tx1"/>
                </a:solidFill>
                <a:latin typeface="Times New Roman" pitchFamily="18" charset="0"/>
                <a:ea typeface="黑体" pitchFamily="49" charset="-122"/>
                <a:cs typeface="Times New Roman" pitchFamily="18" charset="0"/>
              </a:rPr>
              <a:t>第二步：用模型进行分类</a:t>
            </a:r>
          </a:p>
        </p:txBody>
      </p:sp>
      <p:grpSp>
        <p:nvGrpSpPr>
          <p:cNvPr id="26" name="Group 3">
            <a:extLst>
              <a:ext uri="{FF2B5EF4-FFF2-40B4-BE49-F238E27FC236}">
                <a16:creationId xmlns:a16="http://schemas.microsoft.com/office/drawing/2014/main" id="{FC06D8EC-5E33-46BC-BC8F-119436E9F55E}"/>
              </a:ext>
            </a:extLst>
          </p:cNvPr>
          <p:cNvGrpSpPr>
            <a:grpSpLocks/>
          </p:cNvGrpSpPr>
          <p:nvPr/>
        </p:nvGrpSpPr>
        <p:grpSpPr bwMode="auto">
          <a:xfrm>
            <a:off x="5439811" y="770350"/>
            <a:ext cx="2046287" cy="1506537"/>
            <a:chOff x="2800" y="989"/>
            <a:chExt cx="1190" cy="949"/>
          </a:xfrm>
        </p:grpSpPr>
        <p:pic>
          <p:nvPicPr>
            <p:cNvPr id="27" name="Picture 4">
              <a:extLst>
                <a:ext uri="{FF2B5EF4-FFF2-40B4-BE49-F238E27FC236}">
                  <a16:creationId xmlns:a16="http://schemas.microsoft.com/office/drawing/2014/main" id="{4E294E62-D15F-4072-8604-CAA07A501E4C}"/>
                </a:ext>
              </a:extLst>
            </p:cNvPr>
            <p:cNvPicPr>
              <a:picLocks noChangeArrowheads="1"/>
            </p:cNvPicPr>
            <p:nvPr/>
          </p:nvPicPr>
          <p:blipFill>
            <a:blip r:embed="rId3" cstate="print"/>
            <a:srcRect/>
            <a:stretch>
              <a:fillRect/>
            </a:stretch>
          </p:blipFill>
          <p:spPr bwMode="auto">
            <a:xfrm>
              <a:off x="2800" y="989"/>
              <a:ext cx="1190" cy="949"/>
            </a:xfrm>
            <a:prstGeom prst="rect">
              <a:avLst/>
            </a:prstGeom>
            <a:noFill/>
            <a:ln w="9525">
              <a:noFill/>
              <a:miter lim="800000"/>
              <a:headEnd/>
              <a:tailEnd/>
            </a:ln>
          </p:spPr>
        </p:pic>
        <p:sp>
          <p:nvSpPr>
            <p:cNvPr id="28" name="Rectangle 5">
              <a:extLst>
                <a:ext uri="{FF2B5EF4-FFF2-40B4-BE49-F238E27FC236}">
                  <a16:creationId xmlns:a16="http://schemas.microsoft.com/office/drawing/2014/main" id="{629DD5B2-7965-4AB7-A494-CCBA4AFC3CAF}"/>
                </a:ext>
              </a:extLst>
            </p:cNvPr>
            <p:cNvSpPr>
              <a:spLocks noChangeArrowheads="1"/>
            </p:cNvSpPr>
            <p:nvPr/>
          </p:nvSpPr>
          <p:spPr bwMode="auto">
            <a:xfrm>
              <a:off x="2975" y="1382"/>
              <a:ext cx="828" cy="291"/>
            </a:xfrm>
            <a:prstGeom prst="rect">
              <a:avLst/>
            </a:prstGeom>
            <a:noFill/>
            <a:ln w="9525">
              <a:noFill/>
              <a:miter lim="800000"/>
              <a:headEnd/>
              <a:tailEnd/>
            </a:ln>
          </p:spPr>
          <p:txBody>
            <a:bodyPr wrap="none" lIns="92075" tIns="46038" rIns="92075" bIns="46038" anchor="ctr">
              <a:spAutoFit/>
            </a:bodyPr>
            <a:lstStyle/>
            <a:p>
              <a:pPr algn="r"/>
              <a:r>
                <a:rPr lang="zh-CN" altLang="en-US" sz="2400">
                  <a:latin typeface="Times New Roman" pitchFamily="18" charset="0"/>
                  <a:ea typeface="黑体" pitchFamily="49" charset="-122"/>
                  <a:cs typeface="Times New Roman" pitchFamily="18" charset="0"/>
                </a:rPr>
                <a:t>分类规则</a:t>
              </a:r>
            </a:p>
          </p:txBody>
        </p:sp>
      </p:grpSp>
      <p:grpSp>
        <p:nvGrpSpPr>
          <p:cNvPr id="29" name="Group 6">
            <a:extLst>
              <a:ext uri="{FF2B5EF4-FFF2-40B4-BE49-F238E27FC236}">
                <a16:creationId xmlns:a16="http://schemas.microsoft.com/office/drawing/2014/main" id="{A3F446D9-A193-46B0-9CF4-B0E3722CE688}"/>
              </a:ext>
            </a:extLst>
          </p:cNvPr>
          <p:cNvGrpSpPr>
            <a:grpSpLocks/>
          </p:cNvGrpSpPr>
          <p:nvPr/>
        </p:nvGrpSpPr>
        <p:grpSpPr bwMode="auto">
          <a:xfrm>
            <a:off x="2961723" y="1818646"/>
            <a:ext cx="1839913" cy="1506537"/>
            <a:chOff x="1359" y="1723"/>
            <a:chExt cx="1070" cy="949"/>
          </a:xfrm>
        </p:grpSpPr>
        <p:pic>
          <p:nvPicPr>
            <p:cNvPr id="30" name="Picture 7">
              <a:extLst>
                <a:ext uri="{FF2B5EF4-FFF2-40B4-BE49-F238E27FC236}">
                  <a16:creationId xmlns:a16="http://schemas.microsoft.com/office/drawing/2014/main" id="{3AED903F-E86A-4AD5-B02A-24215F3DFA7B}"/>
                </a:ext>
              </a:extLst>
            </p:cNvPr>
            <p:cNvPicPr>
              <a:picLocks noChangeArrowheads="1"/>
            </p:cNvPicPr>
            <p:nvPr/>
          </p:nvPicPr>
          <p:blipFill>
            <a:blip r:embed="rId4" cstate="print"/>
            <a:srcRect/>
            <a:stretch>
              <a:fillRect/>
            </a:stretch>
          </p:blipFill>
          <p:spPr bwMode="auto">
            <a:xfrm>
              <a:off x="1359" y="1723"/>
              <a:ext cx="1070" cy="949"/>
            </a:xfrm>
            <a:prstGeom prst="rect">
              <a:avLst/>
            </a:prstGeom>
            <a:noFill/>
            <a:ln w="9525">
              <a:noFill/>
              <a:miter lim="800000"/>
              <a:headEnd/>
              <a:tailEnd/>
            </a:ln>
          </p:spPr>
        </p:pic>
        <p:sp>
          <p:nvSpPr>
            <p:cNvPr id="31" name="Rectangle 8">
              <a:extLst>
                <a:ext uri="{FF2B5EF4-FFF2-40B4-BE49-F238E27FC236}">
                  <a16:creationId xmlns:a16="http://schemas.microsoft.com/office/drawing/2014/main" id="{943D15AD-5BB0-4C5B-8AE2-01607A9F9532}"/>
                </a:ext>
              </a:extLst>
            </p:cNvPr>
            <p:cNvSpPr>
              <a:spLocks noChangeArrowheads="1"/>
            </p:cNvSpPr>
            <p:nvPr/>
          </p:nvSpPr>
          <p:spPr bwMode="auto">
            <a:xfrm>
              <a:off x="1423" y="2116"/>
              <a:ext cx="934" cy="291"/>
            </a:xfrm>
            <a:prstGeom prst="rect">
              <a:avLst/>
            </a:prstGeom>
            <a:noFill/>
            <a:ln w="9525">
              <a:noFill/>
              <a:miter lim="800000"/>
              <a:headEnd/>
              <a:tailEnd/>
            </a:ln>
          </p:spPr>
          <p:txBody>
            <a:bodyPr lIns="92075" tIns="46038" rIns="92075" bIns="46038" anchor="ctr">
              <a:spAutoFit/>
            </a:bodyPr>
            <a:lstStyle/>
            <a:p>
              <a:pPr algn="r"/>
              <a:r>
                <a:rPr lang="zh-CN" altLang="en-US" sz="2400">
                  <a:latin typeface="Times New Roman" pitchFamily="18" charset="0"/>
                  <a:ea typeface="黑体" pitchFamily="49" charset="-122"/>
                  <a:cs typeface="Times New Roman" pitchFamily="18" charset="0"/>
                </a:rPr>
                <a:t>测试集</a:t>
              </a:r>
            </a:p>
          </p:txBody>
        </p:sp>
      </p:grpSp>
      <p:graphicFrame>
        <p:nvGraphicFramePr>
          <p:cNvPr id="32" name="Object 9">
            <a:extLst>
              <a:ext uri="{FF2B5EF4-FFF2-40B4-BE49-F238E27FC236}">
                <a16:creationId xmlns:a16="http://schemas.microsoft.com/office/drawing/2014/main" id="{B8310E6B-1F42-4A58-953B-A6DA96015CE1}"/>
              </a:ext>
            </a:extLst>
          </p:cNvPr>
          <p:cNvGraphicFramePr>
            <a:graphicFrameLocks/>
          </p:cNvGraphicFramePr>
          <p:nvPr>
            <p:extLst>
              <p:ext uri="{D42A27DB-BD31-4B8C-83A1-F6EECF244321}">
                <p14:modId xmlns:p14="http://schemas.microsoft.com/office/powerpoint/2010/main" val="3603532455"/>
              </p:ext>
            </p:extLst>
          </p:nvPr>
        </p:nvGraphicFramePr>
        <p:xfrm>
          <a:off x="1455186" y="3823658"/>
          <a:ext cx="5662612" cy="1765300"/>
        </p:xfrm>
        <a:graphic>
          <a:graphicData uri="http://schemas.openxmlformats.org/presentationml/2006/ole">
            <mc:AlternateContent xmlns:mc="http://schemas.openxmlformats.org/markup-compatibility/2006">
              <mc:Choice xmlns:v="urn:schemas-microsoft-com:vml" Requires="v">
                <p:oleObj spid="_x0000_s17423" name="Worksheet" r:id="rId5" imgW="5438520" imgH="1765080" progId="Excel.Sheet.8">
                  <p:embed/>
                </p:oleObj>
              </mc:Choice>
              <mc:Fallback>
                <p:oleObj name="Worksheet" r:id="rId5" imgW="5438520" imgH="1765080" progId="Excel.Sheet.8">
                  <p:embed/>
                  <p:pic>
                    <p:nvPicPr>
                      <p:cNvPr id="11"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186" y="3823658"/>
                        <a:ext cx="5662612" cy="176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10">
            <a:extLst>
              <a:ext uri="{FF2B5EF4-FFF2-40B4-BE49-F238E27FC236}">
                <a16:creationId xmlns:a16="http://schemas.microsoft.com/office/drawing/2014/main" id="{11CD04DD-B89E-4A49-95D8-6CEAE3A7E688}"/>
              </a:ext>
            </a:extLst>
          </p:cNvPr>
          <p:cNvSpPr>
            <a:spLocks noChangeShapeType="1"/>
          </p:cNvSpPr>
          <p:nvPr/>
        </p:nvSpPr>
        <p:spPr bwMode="auto">
          <a:xfrm flipH="1">
            <a:off x="1488523" y="3120396"/>
            <a:ext cx="1473200" cy="700087"/>
          </a:xfrm>
          <a:prstGeom prst="line">
            <a:avLst/>
          </a:prstGeom>
          <a:noFill/>
          <a:ln w="12700">
            <a:solidFill>
              <a:srgbClr val="000000"/>
            </a:solidFill>
            <a:round/>
            <a:headEnd type="none" w="sm" len="sm"/>
            <a:tailEnd type="none" w="sm" len="sm"/>
          </a:ln>
        </p:spPr>
        <p:txBody>
          <a:bodyPr wrap="none" anchor="ctr"/>
          <a:lstStyle/>
          <a:p>
            <a:pPr algn="r"/>
            <a:endParaRPr lang="zh-CN" altLang="en-US"/>
          </a:p>
        </p:txBody>
      </p:sp>
      <p:sp>
        <p:nvSpPr>
          <p:cNvPr id="34" name="Line 11">
            <a:extLst>
              <a:ext uri="{FF2B5EF4-FFF2-40B4-BE49-F238E27FC236}">
                <a16:creationId xmlns:a16="http://schemas.microsoft.com/office/drawing/2014/main" id="{2B70FF68-26F8-4A71-AC8F-93D4788EE482}"/>
              </a:ext>
            </a:extLst>
          </p:cNvPr>
          <p:cNvSpPr>
            <a:spLocks noChangeShapeType="1"/>
          </p:cNvSpPr>
          <p:nvPr/>
        </p:nvSpPr>
        <p:spPr bwMode="auto">
          <a:xfrm>
            <a:off x="4771473" y="3099758"/>
            <a:ext cx="2295525" cy="711200"/>
          </a:xfrm>
          <a:prstGeom prst="line">
            <a:avLst/>
          </a:prstGeom>
          <a:noFill/>
          <a:ln w="12700">
            <a:solidFill>
              <a:srgbClr val="000000"/>
            </a:solidFill>
            <a:round/>
            <a:headEnd type="none" w="sm" len="sm"/>
            <a:tailEnd type="none" w="sm" len="sm"/>
          </a:ln>
        </p:spPr>
        <p:txBody>
          <a:bodyPr wrap="none" anchor="ctr"/>
          <a:lstStyle/>
          <a:p>
            <a:pPr algn="r"/>
            <a:endParaRPr lang="zh-CN" altLang="en-US"/>
          </a:p>
        </p:txBody>
      </p:sp>
      <p:sp>
        <p:nvSpPr>
          <p:cNvPr id="35" name="AutoShape 12">
            <a:extLst>
              <a:ext uri="{FF2B5EF4-FFF2-40B4-BE49-F238E27FC236}">
                <a16:creationId xmlns:a16="http://schemas.microsoft.com/office/drawing/2014/main" id="{A0B4BF27-9DEB-414B-9D79-46444C0E3DE3}"/>
              </a:ext>
            </a:extLst>
          </p:cNvPr>
          <p:cNvSpPr>
            <a:spLocks noChangeArrowheads="1"/>
          </p:cNvSpPr>
          <p:nvPr/>
        </p:nvSpPr>
        <p:spPr bwMode="auto">
          <a:xfrm>
            <a:off x="9065661" y="4084008"/>
            <a:ext cx="592137" cy="592138"/>
          </a:xfrm>
          <a:prstGeom prst="downArrow">
            <a:avLst>
              <a:gd name="adj1" fmla="val 50000"/>
              <a:gd name="adj2" fmla="val 27093"/>
            </a:avLst>
          </a:prstGeom>
          <a:solidFill>
            <a:srgbClr val="2597B8"/>
          </a:solidFill>
          <a:ln w="12700">
            <a:solidFill>
              <a:srgbClr val="000000"/>
            </a:solidFill>
            <a:miter lim="800000"/>
            <a:headEnd/>
            <a:tailEnd/>
          </a:ln>
        </p:spPr>
        <p:txBody>
          <a:bodyPr wrap="none" anchor="ctr"/>
          <a:lstStyle/>
          <a:p>
            <a:pPr algn="r"/>
            <a:endParaRPr lang="zh-CN" altLang="en-US">
              <a:latin typeface="Times New Roman" pitchFamily="18" charset="0"/>
              <a:ea typeface="黑体" pitchFamily="49" charset="-122"/>
              <a:cs typeface="Times New Roman" pitchFamily="18" charset="0"/>
            </a:endParaRPr>
          </a:p>
        </p:txBody>
      </p:sp>
      <p:sp>
        <p:nvSpPr>
          <p:cNvPr id="36" name="Freeform 13">
            <a:extLst>
              <a:ext uri="{FF2B5EF4-FFF2-40B4-BE49-F238E27FC236}">
                <a16:creationId xmlns:a16="http://schemas.microsoft.com/office/drawing/2014/main" id="{0BD0B57C-B824-4162-AF4E-71C2A779FA6D}"/>
              </a:ext>
            </a:extLst>
          </p:cNvPr>
          <p:cNvSpPr>
            <a:spLocks/>
          </p:cNvSpPr>
          <p:nvPr/>
        </p:nvSpPr>
        <p:spPr bwMode="auto">
          <a:xfrm>
            <a:off x="7690886" y="1256671"/>
            <a:ext cx="1019175" cy="76676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cmpd="sng">
            <a:solidFill>
              <a:srgbClr val="000000"/>
            </a:solidFill>
            <a:prstDash val="solid"/>
            <a:round/>
            <a:headEnd/>
            <a:tailEnd/>
          </a:ln>
        </p:spPr>
        <p:txBody>
          <a:bodyPr/>
          <a:lstStyle/>
          <a:p>
            <a:pPr algn="r"/>
            <a:endParaRPr lang="zh-CN" altLang="en-US"/>
          </a:p>
        </p:txBody>
      </p:sp>
      <p:grpSp>
        <p:nvGrpSpPr>
          <p:cNvPr id="37" name="Group 14">
            <a:extLst>
              <a:ext uri="{FF2B5EF4-FFF2-40B4-BE49-F238E27FC236}">
                <a16:creationId xmlns:a16="http://schemas.microsoft.com/office/drawing/2014/main" id="{2CAFEE37-DBCD-4214-83E8-2388EB7702AC}"/>
              </a:ext>
            </a:extLst>
          </p:cNvPr>
          <p:cNvGrpSpPr>
            <a:grpSpLocks/>
          </p:cNvGrpSpPr>
          <p:nvPr/>
        </p:nvGrpSpPr>
        <p:grpSpPr bwMode="auto">
          <a:xfrm>
            <a:off x="7824236" y="2271083"/>
            <a:ext cx="1930400" cy="815975"/>
            <a:chOff x="4187" y="2008"/>
            <a:chExt cx="1122" cy="514"/>
          </a:xfrm>
        </p:grpSpPr>
        <p:pic>
          <p:nvPicPr>
            <p:cNvPr id="38" name="Picture 15">
              <a:extLst>
                <a:ext uri="{FF2B5EF4-FFF2-40B4-BE49-F238E27FC236}">
                  <a16:creationId xmlns:a16="http://schemas.microsoft.com/office/drawing/2014/main" id="{0D5DCBF1-1A1E-4365-B15E-ACBE014832A1}"/>
                </a:ext>
              </a:extLst>
            </p:cNvPr>
            <p:cNvPicPr>
              <a:picLocks noChangeArrowheads="1"/>
            </p:cNvPicPr>
            <p:nvPr/>
          </p:nvPicPr>
          <p:blipFill>
            <a:blip r:embed="rId7" cstate="print"/>
            <a:srcRect/>
            <a:stretch>
              <a:fillRect/>
            </a:stretch>
          </p:blipFill>
          <p:spPr bwMode="auto">
            <a:xfrm>
              <a:off x="4187" y="2008"/>
              <a:ext cx="1122" cy="514"/>
            </a:xfrm>
            <a:prstGeom prst="rect">
              <a:avLst/>
            </a:prstGeom>
            <a:noFill/>
            <a:ln w="9525">
              <a:noFill/>
              <a:miter lim="800000"/>
              <a:headEnd/>
              <a:tailEnd/>
            </a:ln>
          </p:spPr>
        </p:pic>
        <p:sp>
          <p:nvSpPr>
            <p:cNvPr id="39" name="Rectangle 16">
              <a:extLst>
                <a:ext uri="{FF2B5EF4-FFF2-40B4-BE49-F238E27FC236}">
                  <a16:creationId xmlns:a16="http://schemas.microsoft.com/office/drawing/2014/main" id="{433B7A9F-FB7F-4D6B-8E93-43D0FFBD5816}"/>
                </a:ext>
              </a:extLst>
            </p:cNvPr>
            <p:cNvSpPr>
              <a:spLocks noChangeArrowheads="1"/>
            </p:cNvSpPr>
            <p:nvPr/>
          </p:nvSpPr>
          <p:spPr bwMode="auto">
            <a:xfrm>
              <a:off x="4330" y="2149"/>
              <a:ext cx="828" cy="291"/>
            </a:xfrm>
            <a:prstGeom prst="rect">
              <a:avLst/>
            </a:prstGeom>
            <a:noFill/>
            <a:ln w="9525">
              <a:noFill/>
              <a:miter lim="800000"/>
              <a:headEnd/>
              <a:tailEnd/>
            </a:ln>
          </p:spPr>
          <p:txBody>
            <a:bodyPr wrap="none" lIns="92075" tIns="46038" rIns="92075" bIns="46038" anchor="ctr">
              <a:spAutoFit/>
            </a:bodyPr>
            <a:lstStyle/>
            <a:p>
              <a:pPr algn="r"/>
              <a:r>
                <a:rPr lang="zh-CN" altLang="en-US" sz="2400">
                  <a:latin typeface="Times New Roman" pitchFamily="18" charset="0"/>
                  <a:ea typeface="黑体" pitchFamily="49" charset="-122"/>
                  <a:cs typeface="Times New Roman" pitchFamily="18" charset="0"/>
                </a:rPr>
                <a:t>未知数据</a:t>
              </a:r>
            </a:p>
          </p:txBody>
        </p:sp>
      </p:grpSp>
      <p:sp>
        <p:nvSpPr>
          <p:cNvPr id="40" name="Rectangle 17">
            <a:extLst>
              <a:ext uri="{FF2B5EF4-FFF2-40B4-BE49-F238E27FC236}">
                <a16:creationId xmlns:a16="http://schemas.microsoft.com/office/drawing/2014/main" id="{3228811B-9BE5-4BF1-A6A9-83F02486C324}"/>
              </a:ext>
            </a:extLst>
          </p:cNvPr>
          <p:cNvSpPr>
            <a:spLocks noChangeArrowheads="1"/>
          </p:cNvSpPr>
          <p:nvPr/>
        </p:nvSpPr>
        <p:spPr bwMode="auto">
          <a:xfrm>
            <a:off x="7605433" y="3345821"/>
            <a:ext cx="2460353" cy="462307"/>
          </a:xfrm>
          <a:prstGeom prst="rect">
            <a:avLst/>
          </a:prstGeom>
          <a:solidFill>
            <a:srgbClr val="FFCC99"/>
          </a:solidFill>
          <a:ln w="9525">
            <a:noFill/>
            <a:miter lim="800000"/>
            <a:headEnd/>
            <a:tailEnd/>
          </a:ln>
        </p:spPr>
        <p:txBody>
          <a:bodyPr wrap="none" lIns="92075" tIns="46038" rIns="92075" bIns="46038">
            <a:spAutoFit/>
          </a:bodyPr>
          <a:lstStyle/>
          <a:p>
            <a:pPr algn="r"/>
            <a:r>
              <a:rPr lang="en-US" altLang="zh-CN" sz="2400">
                <a:latin typeface="Times New Roman" pitchFamily="18" charset="0"/>
                <a:ea typeface="黑体" pitchFamily="49" charset="-122"/>
                <a:cs typeface="Times New Roman" pitchFamily="18" charset="0"/>
              </a:rPr>
              <a:t>(Jeff, Professor, 4)</a:t>
            </a:r>
          </a:p>
        </p:txBody>
      </p:sp>
      <p:sp>
        <p:nvSpPr>
          <p:cNvPr id="41" name="Line 18">
            <a:extLst>
              <a:ext uri="{FF2B5EF4-FFF2-40B4-BE49-F238E27FC236}">
                <a16:creationId xmlns:a16="http://schemas.microsoft.com/office/drawing/2014/main" id="{F6B99B2C-F6C3-44FB-A320-1B0E698EC1E8}"/>
              </a:ext>
            </a:extLst>
          </p:cNvPr>
          <p:cNvSpPr>
            <a:spLocks noChangeShapeType="1"/>
          </p:cNvSpPr>
          <p:nvPr/>
        </p:nvSpPr>
        <p:spPr bwMode="auto">
          <a:xfrm flipH="1">
            <a:off x="7533723" y="2987046"/>
            <a:ext cx="303213" cy="336550"/>
          </a:xfrm>
          <a:prstGeom prst="line">
            <a:avLst/>
          </a:prstGeom>
          <a:noFill/>
          <a:ln w="12700">
            <a:solidFill>
              <a:srgbClr val="000000"/>
            </a:solidFill>
            <a:round/>
            <a:headEnd type="none" w="sm" len="sm"/>
            <a:tailEnd type="none" w="sm" len="sm"/>
          </a:ln>
        </p:spPr>
        <p:txBody>
          <a:bodyPr wrap="none" anchor="ctr"/>
          <a:lstStyle/>
          <a:p>
            <a:pPr algn="r"/>
            <a:endParaRPr lang="zh-CN" altLang="en-US"/>
          </a:p>
        </p:txBody>
      </p:sp>
      <p:sp>
        <p:nvSpPr>
          <p:cNvPr id="42" name="Line 19">
            <a:extLst>
              <a:ext uri="{FF2B5EF4-FFF2-40B4-BE49-F238E27FC236}">
                <a16:creationId xmlns:a16="http://schemas.microsoft.com/office/drawing/2014/main" id="{5D0C79CB-5CDC-4C56-A852-5027521DFA84}"/>
              </a:ext>
            </a:extLst>
          </p:cNvPr>
          <p:cNvSpPr>
            <a:spLocks noChangeShapeType="1"/>
          </p:cNvSpPr>
          <p:nvPr/>
        </p:nvSpPr>
        <p:spPr bwMode="auto">
          <a:xfrm>
            <a:off x="9726061" y="2987046"/>
            <a:ext cx="296862" cy="336550"/>
          </a:xfrm>
          <a:prstGeom prst="line">
            <a:avLst/>
          </a:prstGeom>
          <a:noFill/>
          <a:ln w="12700">
            <a:solidFill>
              <a:srgbClr val="000000"/>
            </a:solidFill>
            <a:round/>
            <a:headEnd type="none" w="sm" len="sm"/>
            <a:tailEnd type="none" w="sm" len="sm"/>
          </a:ln>
        </p:spPr>
        <p:txBody>
          <a:bodyPr wrap="none" anchor="ctr"/>
          <a:lstStyle/>
          <a:p>
            <a:pPr algn="r"/>
            <a:endParaRPr lang="zh-CN" altLang="en-US"/>
          </a:p>
        </p:txBody>
      </p:sp>
      <p:sp>
        <p:nvSpPr>
          <p:cNvPr id="43" name="Freeform 20">
            <a:extLst>
              <a:ext uri="{FF2B5EF4-FFF2-40B4-BE49-F238E27FC236}">
                <a16:creationId xmlns:a16="http://schemas.microsoft.com/office/drawing/2014/main" id="{765A0A16-3F33-4CAF-ABD2-088C1417025B}"/>
              </a:ext>
            </a:extLst>
          </p:cNvPr>
          <p:cNvSpPr>
            <a:spLocks/>
          </p:cNvSpPr>
          <p:nvPr/>
        </p:nvSpPr>
        <p:spPr bwMode="auto">
          <a:xfrm>
            <a:off x="4274586" y="1136021"/>
            <a:ext cx="977900" cy="593725"/>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cmpd="sng">
            <a:solidFill>
              <a:srgbClr val="000000"/>
            </a:solidFill>
            <a:prstDash val="solid"/>
            <a:round/>
            <a:headEnd/>
            <a:tailEnd/>
          </a:ln>
        </p:spPr>
        <p:txBody>
          <a:bodyPr/>
          <a:lstStyle/>
          <a:p>
            <a:pPr algn="r"/>
            <a:endParaRPr lang="zh-CN" altLang="en-US"/>
          </a:p>
        </p:txBody>
      </p:sp>
      <p:pic>
        <p:nvPicPr>
          <p:cNvPr id="44" name="Picture 21">
            <a:extLst>
              <a:ext uri="{FF2B5EF4-FFF2-40B4-BE49-F238E27FC236}">
                <a16:creationId xmlns:a16="http://schemas.microsoft.com/office/drawing/2014/main" id="{02D76DCA-A219-4B60-989A-B714E9CE4F0A}"/>
              </a:ext>
            </a:extLst>
          </p:cNvPr>
          <p:cNvPicPr>
            <a:picLocks noChangeArrowheads="1"/>
          </p:cNvPicPr>
          <p:nvPr/>
        </p:nvPicPr>
        <p:blipFill>
          <a:blip r:embed="rId8" cstate="print"/>
          <a:srcRect/>
          <a:stretch>
            <a:fillRect/>
          </a:stretch>
        </p:blipFill>
        <p:spPr bwMode="auto">
          <a:xfrm>
            <a:off x="8671961" y="4822196"/>
            <a:ext cx="1085850" cy="628650"/>
          </a:xfrm>
          <a:prstGeom prst="rect">
            <a:avLst/>
          </a:prstGeom>
          <a:noFill/>
          <a:ln w="9525">
            <a:noFill/>
            <a:miter lim="800000"/>
            <a:headEnd/>
            <a:tailEnd/>
          </a:ln>
        </p:spPr>
      </p:pic>
      <p:sp>
        <p:nvSpPr>
          <p:cNvPr id="45" name="Rectangle 22">
            <a:extLst>
              <a:ext uri="{FF2B5EF4-FFF2-40B4-BE49-F238E27FC236}">
                <a16:creationId xmlns:a16="http://schemas.microsoft.com/office/drawing/2014/main" id="{F9EBAD86-87DD-4D0E-A35C-178A48DAE0E0}"/>
              </a:ext>
            </a:extLst>
          </p:cNvPr>
          <p:cNvSpPr>
            <a:spLocks noChangeArrowheads="1"/>
          </p:cNvSpPr>
          <p:nvPr/>
        </p:nvSpPr>
        <p:spPr bwMode="auto">
          <a:xfrm>
            <a:off x="7501033" y="4042733"/>
            <a:ext cx="1515415" cy="523862"/>
          </a:xfrm>
          <a:prstGeom prst="rect">
            <a:avLst/>
          </a:prstGeom>
          <a:noFill/>
          <a:ln w="9525">
            <a:noFill/>
            <a:miter lim="800000"/>
            <a:headEnd/>
            <a:tailEnd/>
          </a:ln>
        </p:spPr>
        <p:txBody>
          <a:bodyPr wrap="none" lIns="92075" tIns="46038" rIns="92075" bIns="46038">
            <a:spAutoFit/>
          </a:bodyPr>
          <a:lstStyle/>
          <a:p>
            <a:pPr algn="r"/>
            <a:r>
              <a:rPr lang="en-US" altLang="zh-CN" sz="2800">
                <a:latin typeface="Times New Roman" pitchFamily="18" charset="0"/>
                <a:ea typeface="黑体" pitchFamily="49" charset="-122"/>
                <a:cs typeface="Times New Roman" pitchFamily="18" charset="0"/>
              </a:rPr>
              <a:t>Tenured?</a:t>
            </a:r>
          </a:p>
        </p:txBody>
      </p:sp>
    </p:spTree>
    <p:extLst>
      <p:ext uri="{BB962C8B-B14F-4D97-AF65-F5344CB8AC3E}">
        <p14:creationId xmlns:p14="http://schemas.microsoft.com/office/powerpoint/2010/main" val="383878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新</a:t>
            </a:r>
            <a:r>
              <a:rPr lang="en-US" altLang="zh-CN" dirty="0"/>
              <a:t>/</a:t>
            </a:r>
            <a:r>
              <a:rPr lang="zh-CN" altLang="en-US" dirty="0"/>
              <a:t>老十大数据挖掘算法</a:t>
            </a:r>
          </a:p>
        </p:txBody>
      </p:sp>
      <p:pic>
        <p:nvPicPr>
          <p:cNvPr id="2" name="Picture 2">
            <a:extLst>
              <a:ext uri="{FF2B5EF4-FFF2-40B4-BE49-F238E27FC236}">
                <a16:creationId xmlns:a16="http://schemas.microsoft.com/office/drawing/2014/main" id="{4A742578-2411-4408-82F4-2AD3735B5939}"/>
              </a:ext>
            </a:extLst>
          </p:cNvPr>
          <p:cNvPicPr>
            <a:picLocks noChangeAspect="1" noChangeArrowheads="1"/>
          </p:cNvPicPr>
          <p:nvPr/>
        </p:nvPicPr>
        <p:blipFill>
          <a:blip r:embed="rId2" cstate="print"/>
          <a:srcRect/>
          <a:stretch>
            <a:fillRect/>
          </a:stretch>
        </p:blipFill>
        <p:spPr bwMode="auto">
          <a:xfrm>
            <a:off x="2445441" y="969998"/>
            <a:ext cx="2614818" cy="4183709"/>
          </a:xfrm>
          <a:prstGeom prst="rect">
            <a:avLst/>
          </a:prstGeom>
          <a:ln>
            <a:noFill/>
          </a:ln>
          <a:effectLst>
            <a:outerShdw blurRad="190500" algn="tl" rotWithShape="0">
              <a:srgbClr val="000000">
                <a:alpha val="70000"/>
              </a:srgbClr>
            </a:outerShdw>
          </a:effectLst>
        </p:spPr>
      </p:pic>
      <p:sp>
        <p:nvSpPr>
          <p:cNvPr id="8" name="矩形 7">
            <a:extLst>
              <a:ext uri="{FF2B5EF4-FFF2-40B4-BE49-F238E27FC236}">
                <a16:creationId xmlns:a16="http://schemas.microsoft.com/office/drawing/2014/main" id="{51491355-7A3D-4FCD-8A33-E1B26199BFA6}"/>
              </a:ext>
            </a:extLst>
          </p:cNvPr>
          <p:cNvSpPr/>
          <p:nvPr/>
        </p:nvSpPr>
        <p:spPr>
          <a:xfrm>
            <a:off x="2445441" y="5282902"/>
            <a:ext cx="2614818" cy="369332"/>
          </a:xfrm>
          <a:prstGeom prst="rect">
            <a:avLst/>
          </a:prstGeom>
        </p:spPr>
        <p:txBody>
          <a:bodyPr wrap="none">
            <a:spAutoFit/>
          </a:bodyPr>
          <a:lstStyle/>
          <a:p>
            <a:pPr algn="ctr"/>
            <a:r>
              <a:rPr lang="en-US" altLang="zh-CN" dirty="0">
                <a:latin typeface="+mj-lt"/>
                <a:ea typeface="黑体" pitchFamily="49" charset="-122"/>
              </a:rPr>
              <a:t>ICDM 2006</a:t>
            </a:r>
            <a:r>
              <a:rPr lang="zh-CN" altLang="en-US" dirty="0">
                <a:latin typeface="+mj-lt"/>
                <a:ea typeface="黑体" pitchFamily="49" charset="-122"/>
              </a:rPr>
              <a:t>年</a:t>
            </a:r>
            <a:r>
              <a:rPr lang="en-US" altLang="zh-CN" dirty="0">
                <a:latin typeface="+mj-lt"/>
                <a:ea typeface="黑体" pitchFamily="49" charset="-122"/>
              </a:rPr>
              <a:t>12</a:t>
            </a:r>
            <a:r>
              <a:rPr lang="zh-CN" altLang="en-US" dirty="0">
                <a:latin typeface="+mj-lt"/>
                <a:ea typeface="黑体" pitchFamily="49" charset="-122"/>
              </a:rPr>
              <a:t>月评选出</a:t>
            </a:r>
          </a:p>
        </p:txBody>
      </p:sp>
      <p:sp>
        <p:nvSpPr>
          <p:cNvPr id="9" name="内容占位符 2">
            <a:extLst>
              <a:ext uri="{FF2B5EF4-FFF2-40B4-BE49-F238E27FC236}">
                <a16:creationId xmlns:a16="http://schemas.microsoft.com/office/drawing/2014/main" id="{119552AE-21B3-4E62-B644-D65E5F5160FE}"/>
              </a:ext>
            </a:extLst>
          </p:cNvPr>
          <p:cNvSpPr txBox="1">
            <a:spLocks/>
          </p:cNvSpPr>
          <p:nvPr/>
        </p:nvSpPr>
        <p:spPr>
          <a:xfrm>
            <a:off x="482288" y="969998"/>
            <a:ext cx="1973632" cy="3508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pPr>
            <a:r>
              <a:rPr lang="en-US" altLang="zh-CN" sz="2800" dirty="0">
                <a:latin typeface="Calibri" panose="020F0502020204030204" pitchFamily="34" charset="0"/>
              </a:rPr>
              <a:t>C4.5</a:t>
            </a:r>
          </a:p>
          <a:p>
            <a:pPr>
              <a:spcBef>
                <a:spcPts val="0"/>
              </a:spcBef>
              <a:spcAft>
                <a:spcPts val="300"/>
              </a:spcAft>
            </a:pPr>
            <a:r>
              <a:rPr lang="en-US" altLang="zh-CN" sz="2800" dirty="0">
                <a:latin typeface="Calibri" panose="020F0502020204030204" pitchFamily="34" charset="0"/>
              </a:rPr>
              <a:t>k-Means</a:t>
            </a:r>
          </a:p>
          <a:p>
            <a:pPr>
              <a:spcBef>
                <a:spcPts val="0"/>
              </a:spcBef>
              <a:spcAft>
                <a:spcPts val="300"/>
              </a:spcAft>
            </a:pPr>
            <a:r>
              <a:rPr lang="en-US" altLang="zh-CN" sz="2800" dirty="0">
                <a:latin typeface="Calibri" panose="020F0502020204030204" pitchFamily="34" charset="0"/>
              </a:rPr>
              <a:t>SVM</a:t>
            </a:r>
          </a:p>
          <a:p>
            <a:pPr>
              <a:spcBef>
                <a:spcPts val="0"/>
              </a:spcBef>
              <a:spcAft>
                <a:spcPts val="300"/>
              </a:spcAft>
            </a:pPr>
            <a:r>
              <a:rPr lang="en-US" altLang="zh-CN" sz="2800" dirty="0" err="1">
                <a:latin typeface="Calibri" panose="020F0502020204030204" pitchFamily="34" charset="0"/>
              </a:rPr>
              <a:t>Apriori</a:t>
            </a:r>
            <a:endParaRPr lang="en-US" altLang="zh-CN" sz="2800" dirty="0">
              <a:latin typeface="Calibri" panose="020F0502020204030204" pitchFamily="34" charset="0"/>
            </a:endParaRPr>
          </a:p>
          <a:p>
            <a:pPr>
              <a:spcBef>
                <a:spcPts val="0"/>
              </a:spcBef>
              <a:spcAft>
                <a:spcPts val="300"/>
              </a:spcAft>
            </a:pPr>
            <a:r>
              <a:rPr lang="en-US" altLang="zh-CN" sz="2800" dirty="0">
                <a:latin typeface="Calibri" panose="020F0502020204030204" pitchFamily="34" charset="0"/>
              </a:rPr>
              <a:t>EM</a:t>
            </a:r>
          </a:p>
          <a:p>
            <a:pPr>
              <a:spcBef>
                <a:spcPts val="0"/>
              </a:spcBef>
              <a:spcAft>
                <a:spcPts val="300"/>
              </a:spcAft>
            </a:pPr>
            <a:r>
              <a:rPr lang="en-US" altLang="zh-CN" sz="2800" dirty="0">
                <a:latin typeface="Calibri" panose="020F0502020204030204" pitchFamily="34" charset="0"/>
              </a:rPr>
              <a:t>PageRank</a:t>
            </a:r>
          </a:p>
          <a:p>
            <a:pPr>
              <a:spcBef>
                <a:spcPts val="0"/>
              </a:spcBef>
              <a:spcAft>
                <a:spcPts val="300"/>
              </a:spcAft>
            </a:pPr>
            <a:r>
              <a:rPr lang="en-US" altLang="zh-CN" sz="2800" dirty="0">
                <a:latin typeface="Calibri" panose="020F0502020204030204" pitchFamily="34" charset="0"/>
              </a:rPr>
              <a:t>AdaBoost</a:t>
            </a:r>
          </a:p>
          <a:p>
            <a:pPr>
              <a:spcBef>
                <a:spcPts val="0"/>
              </a:spcBef>
              <a:spcAft>
                <a:spcPts val="300"/>
              </a:spcAft>
            </a:pPr>
            <a:r>
              <a:rPr lang="en-US" altLang="zh-CN" sz="2800" dirty="0" err="1">
                <a:latin typeface="Calibri" panose="020F0502020204030204" pitchFamily="34" charset="0"/>
              </a:rPr>
              <a:t>kNN</a:t>
            </a:r>
            <a:endParaRPr lang="en-US" altLang="zh-CN" sz="2800" dirty="0">
              <a:latin typeface="Calibri" panose="020F0502020204030204" pitchFamily="34" charset="0"/>
            </a:endParaRPr>
          </a:p>
          <a:p>
            <a:pPr>
              <a:spcBef>
                <a:spcPts val="0"/>
              </a:spcBef>
              <a:spcAft>
                <a:spcPts val="300"/>
              </a:spcAft>
            </a:pPr>
            <a:r>
              <a:rPr lang="en-US" altLang="zh-CN" sz="2800" dirty="0">
                <a:latin typeface="Calibri" panose="020F0502020204030204" pitchFamily="34" charset="0"/>
              </a:rPr>
              <a:t>Naive Bayes</a:t>
            </a:r>
          </a:p>
          <a:p>
            <a:pPr>
              <a:spcBef>
                <a:spcPts val="0"/>
              </a:spcBef>
              <a:spcAft>
                <a:spcPts val="300"/>
              </a:spcAft>
            </a:pPr>
            <a:r>
              <a:rPr lang="en-US" altLang="zh-CN" sz="2800" dirty="0">
                <a:latin typeface="Calibri" panose="020F0502020204030204" pitchFamily="34" charset="0"/>
              </a:rPr>
              <a:t>CART</a:t>
            </a:r>
            <a:endParaRPr lang="zh-CN" altLang="en-US" sz="2800" dirty="0">
              <a:latin typeface="Calibri" panose="020F0502020204030204" pitchFamily="34" charset="0"/>
            </a:endParaRPr>
          </a:p>
        </p:txBody>
      </p:sp>
      <p:pic>
        <p:nvPicPr>
          <p:cNvPr id="11" name="Picture 1">
            <a:extLst>
              <a:ext uri="{FF2B5EF4-FFF2-40B4-BE49-F238E27FC236}">
                <a16:creationId xmlns:a16="http://schemas.microsoft.com/office/drawing/2014/main" id="{BD97F414-8D75-46BE-A672-6E0E29950E41}"/>
              </a:ext>
            </a:extLst>
          </p:cNvPr>
          <p:cNvPicPr>
            <a:picLocks noChangeAspect="1" noChangeArrowheads="1"/>
          </p:cNvPicPr>
          <p:nvPr/>
        </p:nvPicPr>
        <p:blipFill>
          <a:blip r:embed="rId3" cstate="print"/>
          <a:srcRect/>
          <a:stretch>
            <a:fillRect/>
          </a:stretch>
        </p:blipFill>
        <p:spPr bwMode="auto">
          <a:xfrm>
            <a:off x="6096000" y="937097"/>
            <a:ext cx="5415604" cy="4249510"/>
          </a:xfrm>
          <a:prstGeom prst="rect">
            <a:avLst/>
          </a:prstGeom>
          <a:ln>
            <a:noFill/>
          </a:ln>
          <a:effectLst>
            <a:outerShdw blurRad="190500" algn="tl" rotWithShape="0">
              <a:srgbClr val="000000">
                <a:alpha val="70000"/>
              </a:srgbClr>
            </a:outerShdw>
          </a:effectLst>
        </p:spPr>
      </p:pic>
      <p:sp>
        <p:nvSpPr>
          <p:cNvPr id="13" name="矩形 12">
            <a:extLst>
              <a:ext uri="{FF2B5EF4-FFF2-40B4-BE49-F238E27FC236}">
                <a16:creationId xmlns:a16="http://schemas.microsoft.com/office/drawing/2014/main" id="{5F6106D7-4228-4088-9202-9D97169BD2A3}"/>
              </a:ext>
            </a:extLst>
          </p:cNvPr>
          <p:cNvSpPr/>
          <p:nvPr/>
        </p:nvSpPr>
        <p:spPr>
          <a:xfrm>
            <a:off x="7888560" y="5280180"/>
            <a:ext cx="2377574" cy="369332"/>
          </a:xfrm>
          <a:prstGeom prst="rect">
            <a:avLst/>
          </a:prstGeom>
        </p:spPr>
        <p:txBody>
          <a:bodyPr wrap="none">
            <a:spAutoFit/>
          </a:bodyPr>
          <a:lstStyle/>
          <a:p>
            <a:r>
              <a:rPr lang="en-US" altLang="zh-CN" dirty="0">
                <a:latin typeface="+mj-lt"/>
                <a:ea typeface="黑体" pitchFamily="49" charset="-122"/>
              </a:rPr>
              <a:t>2017</a:t>
            </a:r>
            <a:r>
              <a:rPr lang="zh-CN" altLang="en-US" dirty="0">
                <a:latin typeface="+mj-lt"/>
                <a:ea typeface="黑体" pitchFamily="49" charset="-122"/>
              </a:rPr>
              <a:t>年</a:t>
            </a:r>
            <a:r>
              <a:rPr lang="en-US" altLang="zh-CN" dirty="0">
                <a:latin typeface="+mj-lt"/>
                <a:ea typeface="黑体" pitchFamily="49" charset="-122"/>
              </a:rPr>
              <a:t>KDnuggets</a:t>
            </a:r>
            <a:r>
              <a:rPr lang="zh-CN" altLang="en-US" dirty="0">
                <a:latin typeface="+mj-lt"/>
                <a:ea typeface="黑体" pitchFamily="49" charset="-122"/>
              </a:rPr>
              <a:t>调研</a:t>
            </a:r>
          </a:p>
        </p:txBody>
      </p:sp>
    </p:spTree>
    <p:extLst>
      <p:ext uri="{BB962C8B-B14F-4D97-AF65-F5344CB8AC3E}">
        <p14:creationId xmlns:p14="http://schemas.microsoft.com/office/powerpoint/2010/main" val="292824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
        <p:nvSpPr>
          <p:cNvPr id="2" name="文本框 1">
            <a:extLst>
              <a:ext uri="{FF2B5EF4-FFF2-40B4-BE49-F238E27FC236}">
                <a16:creationId xmlns:a16="http://schemas.microsoft.com/office/drawing/2014/main" id="{E54AB98A-1316-4774-BC2C-23360211EB55}"/>
              </a:ext>
            </a:extLst>
          </p:cNvPr>
          <p:cNvSpPr txBox="1"/>
          <p:nvPr/>
        </p:nvSpPr>
        <p:spPr>
          <a:xfrm>
            <a:off x="1079242" y="878306"/>
            <a:ext cx="10033516" cy="461665"/>
          </a:xfrm>
          <a:prstGeom prst="rect">
            <a:avLst/>
          </a:prstGeom>
          <a:solidFill>
            <a:srgbClr val="00B050"/>
          </a:solidFill>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下面图片中只有三种豆，有三个豆是未知的种类，如何判定他们的种类？</a:t>
            </a:r>
          </a:p>
        </p:txBody>
      </p:sp>
      <p:pic>
        <p:nvPicPr>
          <p:cNvPr id="3" name="Picture 4" descr="C:\Users\Administrator\Desktop\2284031_093426186103_2.jpg">
            <a:extLst>
              <a:ext uri="{FF2B5EF4-FFF2-40B4-BE49-F238E27FC236}">
                <a16:creationId xmlns:a16="http://schemas.microsoft.com/office/drawing/2014/main" id="{3921654D-67EC-40F7-98C6-1DE05AA53F42}"/>
              </a:ext>
            </a:extLst>
          </p:cNvPr>
          <p:cNvPicPr>
            <a:picLocks noChangeAspect="1" noChangeArrowheads="1"/>
          </p:cNvPicPr>
          <p:nvPr/>
        </p:nvPicPr>
        <p:blipFill>
          <a:blip r:embed="rId2" cstate="print"/>
          <a:srcRect/>
          <a:stretch>
            <a:fillRect/>
          </a:stretch>
        </p:blipFill>
        <p:spPr bwMode="auto">
          <a:xfrm>
            <a:off x="2510404" y="1690501"/>
            <a:ext cx="7171192" cy="3045546"/>
          </a:xfrm>
          <a:prstGeom prst="rect">
            <a:avLst/>
          </a:prstGeom>
          <a:noFill/>
          <a:ln w="9525">
            <a:noFill/>
            <a:miter lim="800000"/>
            <a:headEnd/>
            <a:tailEnd/>
          </a:ln>
        </p:spPr>
      </p:pic>
      <p:sp>
        <p:nvSpPr>
          <p:cNvPr id="5" name="矩形 4">
            <a:extLst>
              <a:ext uri="{FF2B5EF4-FFF2-40B4-BE49-F238E27FC236}">
                <a16:creationId xmlns:a16="http://schemas.microsoft.com/office/drawing/2014/main" id="{2F17D3CE-CBDB-49E6-968A-17F078FA10F7}"/>
              </a:ext>
            </a:extLst>
          </p:cNvPr>
          <p:cNvSpPr/>
          <p:nvPr/>
        </p:nvSpPr>
        <p:spPr>
          <a:xfrm>
            <a:off x="3674728" y="5109880"/>
            <a:ext cx="4842544" cy="400110"/>
          </a:xfrm>
          <a:prstGeom prst="rect">
            <a:avLst/>
          </a:prstGeom>
          <a:solidFill>
            <a:schemeClr val="tx2"/>
          </a:solidFill>
        </p:spPr>
        <p:txBody>
          <a:bodyPr wrap="none">
            <a:spAutoFit/>
          </a:bodyPr>
          <a:lstStyle/>
          <a:p>
            <a:pPr algn="just">
              <a:defRPr/>
            </a:pPr>
            <a:r>
              <a:rPr lang="en-US" altLang="zh-CN" sz="2000" dirty="0">
                <a:solidFill>
                  <a:schemeClr val="bg1"/>
                </a:solidFill>
                <a:latin typeface="Calibri" panose="020F0502020204030204" pitchFamily="34" charset="0"/>
                <a:ea typeface="黑体" pitchFamily="49" charset="-122"/>
                <a:cs typeface="Arial" pitchFamily="34" charset="0"/>
              </a:rPr>
              <a:t>1968</a:t>
            </a:r>
            <a:r>
              <a:rPr lang="zh-CN" altLang="en-US" sz="2000" dirty="0">
                <a:solidFill>
                  <a:schemeClr val="bg1"/>
                </a:solidFill>
                <a:latin typeface="Calibri" panose="020F0502020204030204" pitchFamily="34" charset="0"/>
                <a:ea typeface="黑体" pitchFamily="49" charset="-122"/>
                <a:cs typeface="Arial" pitchFamily="34" charset="0"/>
              </a:rPr>
              <a:t>年，</a:t>
            </a:r>
            <a:r>
              <a:rPr lang="en-US" altLang="zh-CN" sz="2000" dirty="0">
                <a:solidFill>
                  <a:schemeClr val="bg1"/>
                </a:solidFill>
                <a:latin typeface="Calibri" panose="020F0502020204030204" pitchFamily="34" charset="0"/>
                <a:ea typeface="黑体" pitchFamily="49" charset="-122"/>
                <a:cs typeface="Arial" pitchFamily="34" charset="0"/>
              </a:rPr>
              <a:t>Cover</a:t>
            </a:r>
            <a:r>
              <a:rPr lang="zh-CN" altLang="en-US" sz="2000" dirty="0">
                <a:solidFill>
                  <a:schemeClr val="bg1"/>
                </a:solidFill>
                <a:latin typeface="Calibri" panose="020F0502020204030204" pitchFamily="34" charset="0"/>
                <a:ea typeface="黑体" pitchFamily="49" charset="-122"/>
                <a:cs typeface="Arial" pitchFamily="34" charset="0"/>
              </a:rPr>
              <a:t>和</a:t>
            </a:r>
            <a:r>
              <a:rPr lang="en-US" altLang="zh-CN" sz="2000" dirty="0">
                <a:solidFill>
                  <a:schemeClr val="bg1"/>
                </a:solidFill>
                <a:latin typeface="Calibri" panose="020F0502020204030204" pitchFamily="34" charset="0"/>
                <a:ea typeface="黑体" pitchFamily="49" charset="-122"/>
                <a:cs typeface="Arial" pitchFamily="34" charset="0"/>
              </a:rPr>
              <a:t>Hart</a:t>
            </a:r>
            <a:r>
              <a:rPr lang="zh-CN" altLang="en-US" sz="2000" dirty="0">
                <a:solidFill>
                  <a:schemeClr val="bg1"/>
                </a:solidFill>
                <a:latin typeface="Calibri" panose="020F0502020204030204" pitchFamily="34" charset="0"/>
                <a:ea typeface="黑体" pitchFamily="49" charset="-122"/>
                <a:cs typeface="Arial" pitchFamily="34" charset="0"/>
              </a:rPr>
              <a:t>提出了最初的近邻法</a:t>
            </a:r>
          </a:p>
        </p:txBody>
      </p:sp>
    </p:spTree>
    <p:extLst>
      <p:ext uri="{BB962C8B-B14F-4D97-AF65-F5344CB8AC3E}">
        <p14:creationId xmlns:p14="http://schemas.microsoft.com/office/powerpoint/2010/main" val="350731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76267E65-F3F3-44AE-A337-88278199C731}"/>
              </a:ext>
            </a:extLst>
          </p:cNvPr>
          <p:cNvSpPr>
            <a:spLocks noGrp="1"/>
          </p:cNvSpPr>
          <p:nvPr>
            <p:ph sz="quarter" idx="15"/>
          </p:nvPr>
        </p:nvSpPr>
        <p:spPr>
          <a:xfrm>
            <a:off x="609600" y="812800"/>
            <a:ext cx="6362700" cy="5633382"/>
          </a:xfrm>
        </p:spPr>
        <p:txBody>
          <a:bodyPr>
            <a:normAutofit lnSpcReduction="10000"/>
          </a:bodyPr>
          <a:lstStyle/>
          <a:p>
            <a:r>
              <a:rPr lang="zh-CN" altLang="en-US" sz="2400" dirty="0"/>
              <a:t>提供一种思路，即：未知的豆离哪种豆最近就认为未知豆和该豆是同一种类。</a:t>
            </a:r>
            <a:endParaRPr lang="en-US" altLang="zh-CN" sz="2400" dirty="0"/>
          </a:p>
          <a:p>
            <a:r>
              <a:rPr lang="zh-CN" altLang="en-US" sz="2400" dirty="0"/>
              <a:t>由此，我们引出</a:t>
            </a:r>
            <a:r>
              <a:rPr lang="zh-CN" altLang="en-US" sz="2400" dirty="0">
                <a:solidFill>
                  <a:srgbClr val="C00000"/>
                </a:solidFill>
              </a:rPr>
              <a:t>最近邻算法</a:t>
            </a:r>
            <a:r>
              <a:rPr lang="zh-CN" altLang="en-US" sz="2400" dirty="0"/>
              <a:t>的定义：</a:t>
            </a:r>
            <a:endParaRPr lang="en-US" altLang="zh-CN" sz="2400" dirty="0"/>
          </a:p>
          <a:p>
            <a:pPr lvl="1"/>
            <a:r>
              <a:rPr lang="zh-CN" altLang="en-US" sz="2000" dirty="0"/>
              <a:t>为了判定未知样本的类别，以全部训练样本作为代表点，计算未知样本与所有训练样本的距离，并以最近邻者的类别作为决策未知样本类别的唯一依据。</a:t>
            </a:r>
            <a:endParaRPr lang="en-US" altLang="zh-CN" sz="2000" dirty="0"/>
          </a:p>
          <a:p>
            <a:r>
              <a:rPr lang="zh-CN" altLang="en-US" sz="2400" dirty="0"/>
              <a:t>但是，最近邻算法明显是存在缺陷的，我们来看一个例子。</a:t>
            </a:r>
            <a:endParaRPr lang="en-US" altLang="zh-CN" sz="2400" dirty="0"/>
          </a:p>
          <a:p>
            <a:pPr lvl="1"/>
            <a:r>
              <a:rPr lang="zh-CN" altLang="en-US" sz="2000" dirty="0"/>
              <a:t>我们可以明显发现最近邻算法的缺陷</a:t>
            </a:r>
            <a:r>
              <a:rPr lang="en-US" altLang="zh-CN" sz="2000" dirty="0"/>
              <a:t>——</a:t>
            </a:r>
            <a:r>
              <a:rPr lang="zh-CN" altLang="en-US" sz="2000" b="1" dirty="0">
                <a:solidFill>
                  <a:srgbClr val="C00000"/>
                </a:solidFill>
              </a:rPr>
              <a:t>对噪声数据过于敏感</a:t>
            </a:r>
            <a:r>
              <a:rPr lang="zh-CN" altLang="en-US" sz="2000" dirty="0"/>
              <a:t>。为了解决这个问题，我们可以把位置样本周边的多个最近样本计算在内，扩大参与决策的样本量，以避免个别数据直接决定决策结果，这样的算法又称作</a:t>
            </a:r>
            <a:r>
              <a:rPr lang="en-US" altLang="zh-CN" sz="2000" dirty="0">
                <a:solidFill>
                  <a:srgbClr val="C00000"/>
                </a:solidFill>
              </a:rPr>
              <a:t>K-</a:t>
            </a:r>
            <a:r>
              <a:rPr lang="zh-CN" altLang="en-US" sz="2000" dirty="0">
                <a:solidFill>
                  <a:srgbClr val="C00000"/>
                </a:solidFill>
              </a:rPr>
              <a:t>最近邻算法（</a:t>
            </a:r>
            <a:r>
              <a:rPr lang="en-US" altLang="zh-CN" sz="2000" dirty="0">
                <a:solidFill>
                  <a:srgbClr val="C00000"/>
                </a:solidFill>
              </a:rPr>
              <a:t>KNN</a:t>
            </a:r>
            <a:r>
              <a:rPr lang="zh-CN" altLang="en-US" sz="2000" dirty="0">
                <a:solidFill>
                  <a:srgbClr val="C00000"/>
                </a:solidFill>
              </a:rPr>
              <a:t>）</a:t>
            </a:r>
            <a:r>
              <a:rPr lang="zh-CN" altLang="en-US" sz="2000" dirty="0"/>
              <a:t>。</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pic>
        <p:nvPicPr>
          <p:cNvPr id="11" name="Picture 6" descr="C:\Users\Administrator\Desktop\无标题-1.jpg">
            <a:extLst>
              <a:ext uri="{FF2B5EF4-FFF2-40B4-BE49-F238E27FC236}">
                <a16:creationId xmlns:a16="http://schemas.microsoft.com/office/drawing/2014/main" id="{BA6BEE00-7BF0-4DAC-B7E9-31D77086B5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55151" y="1017337"/>
            <a:ext cx="3038195" cy="2736304"/>
          </a:xfrm>
          <a:prstGeom prst="rect">
            <a:avLst/>
          </a:prstGeom>
          <a:noFill/>
          <a:ln w="9525">
            <a:noFill/>
            <a:miter lim="800000"/>
            <a:headEnd/>
            <a:tailEnd/>
          </a:ln>
        </p:spPr>
      </p:pic>
      <p:sp>
        <p:nvSpPr>
          <p:cNvPr id="13" name="矩形 12">
            <a:extLst>
              <a:ext uri="{FF2B5EF4-FFF2-40B4-BE49-F238E27FC236}">
                <a16:creationId xmlns:a16="http://schemas.microsoft.com/office/drawing/2014/main" id="{E70A6B61-7C21-4AF0-8683-7AD0CDD46C64}"/>
              </a:ext>
            </a:extLst>
          </p:cNvPr>
          <p:cNvSpPr/>
          <p:nvPr/>
        </p:nvSpPr>
        <p:spPr>
          <a:xfrm>
            <a:off x="8114793" y="3918249"/>
            <a:ext cx="3518912" cy="400110"/>
          </a:xfrm>
          <a:prstGeom prst="rect">
            <a:avLst/>
          </a:prstGeom>
          <a:solidFill>
            <a:schemeClr val="tx2"/>
          </a:solidFill>
        </p:spPr>
        <p:txBody>
          <a:bodyPr wrap="none">
            <a:spAutoFit/>
          </a:bodyPr>
          <a:lstStyle/>
          <a:p>
            <a:pPr algn="just">
              <a:defRPr/>
            </a:pPr>
            <a:r>
              <a:rPr lang="zh-CN" altLang="en-US" sz="2000" dirty="0">
                <a:solidFill>
                  <a:schemeClr val="bg1"/>
                </a:solidFill>
                <a:latin typeface="Calibri" panose="020F0502020204030204" pitchFamily="34" charset="0"/>
                <a:ea typeface="黑体" pitchFamily="49" charset="-122"/>
                <a:cs typeface="Arial" pitchFamily="34" charset="0"/>
              </a:rPr>
              <a:t>绿色点是正方形还是三角形？</a:t>
            </a:r>
          </a:p>
        </p:txBody>
      </p:sp>
    </p:spTree>
    <p:extLst>
      <p:ext uri="{BB962C8B-B14F-4D97-AF65-F5344CB8AC3E}">
        <p14:creationId xmlns:p14="http://schemas.microsoft.com/office/powerpoint/2010/main" val="925673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76267E65-F3F3-44AE-A337-88278199C731}"/>
              </a:ext>
            </a:extLst>
          </p:cNvPr>
          <p:cNvSpPr>
            <a:spLocks noGrp="1"/>
          </p:cNvSpPr>
          <p:nvPr>
            <p:ph sz="quarter" idx="15"/>
          </p:nvPr>
        </p:nvSpPr>
        <p:spPr>
          <a:xfrm>
            <a:off x="609599" y="812800"/>
            <a:ext cx="7745552" cy="5633382"/>
          </a:xfrm>
        </p:spPr>
        <p:txBody>
          <a:bodyPr>
            <a:normAutofit/>
          </a:bodyPr>
          <a:lstStyle/>
          <a:p>
            <a:r>
              <a:rPr lang="en-US" altLang="zh-CN" sz="2400" dirty="0">
                <a:solidFill>
                  <a:srgbClr val="C00000"/>
                </a:solidFill>
              </a:rPr>
              <a:t>KNN</a:t>
            </a:r>
            <a:r>
              <a:rPr lang="zh-CN" altLang="en-US" sz="2400" dirty="0">
                <a:solidFill>
                  <a:srgbClr val="C00000"/>
                </a:solidFill>
              </a:rPr>
              <a:t>算法</a:t>
            </a:r>
            <a:r>
              <a:rPr lang="zh-CN" altLang="en-US" sz="2400" dirty="0"/>
              <a:t>是最近邻算法的一个延伸。</a:t>
            </a:r>
            <a:endParaRPr lang="en-US" altLang="zh-CN" sz="2400" dirty="0"/>
          </a:p>
          <a:p>
            <a:r>
              <a:rPr lang="zh-CN" altLang="en-US" sz="2400" dirty="0"/>
              <a:t>基本思路是：选择未知样本一定范围内确定个数的</a:t>
            </a:r>
            <a:r>
              <a:rPr lang="en-US" altLang="zh-CN" sz="2400" dirty="0"/>
              <a:t>K</a:t>
            </a:r>
            <a:r>
              <a:rPr lang="zh-CN" altLang="en-US" sz="2400" dirty="0"/>
              <a:t>个样本，该</a:t>
            </a:r>
            <a:r>
              <a:rPr lang="en-US" altLang="zh-CN" sz="2400" dirty="0"/>
              <a:t>K</a:t>
            </a:r>
            <a:r>
              <a:rPr lang="zh-CN" altLang="en-US" sz="2400" dirty="0"/>
              <a:t>个样本大多数属于某一类型，则未知样本判定为该类型。</a:t>
            </a:r>
            <a:endParaRPr lang="en-US" altLang="zh-CN" sz="2400" dirty="0"/>
          </a:p>
          <a:p>
            <a:r>
              <a:rPr lang="zh-CN" altLang="en-US" sz="2400" dirty="0"/>
              <a:t>实现步骤：</a:t>
            </a:r>
            <a:endParaRPr lang="en-US" altLang="zh-CN" sz="2400" dirty="0"/>
          </a:p>
          <a:p>
            <a:pPr marL="457200" lvl="1" indent="0">
              <a:buNone/>
            </a:pPr>
            <a:r>
              <a:rPr lang="en-US" altLang="zh-CN" sz="2000" dirty="0"/>
              <a:t>1. </a:t>
            </a:r>
            <a:r>
              <a:rPr lang="zh-CN" altLang="en-US" sz="2000" dirty="0"/>
              <a:t>初始化距离为最大值</a:t>
            </a:r>
          </a:p>
          <a:p>
            <a:pPr marL="457200" lvl="1" indent="0">
              <a:buNone/>
            </a:pPr>
            <a:r>
              <a:rPr lang="en-US" altLang="zh-CN" sz="2000" dirty="0"/>
              <a:t>2. </a:t>
            </a:r>
            <a:r>
              <a:rPr lang="zh-CN" altLang="en-US" sz="2000" dirty="0"/>
              <a:t>计算未知样本和每个训练样本的距离</a:t>
            </a:r>
            <a:r>
              <a:rPr lang="en-US" altLang="zh-CN" sz="2000" dirty="0" err="1"/>
              <a:t>dist</a:t>
            </a:r>
            <a:endParaRPr lang="en-US" altLang="zh-CN" sz="2000" dirty="0"/>
          </a:p>
          <a:p>
            <a:pPr marL="457200" lvl="1" indent="0">
              <a:buNone/>
            </a:pPr>
            <a:r>
              <a:rPr lang="en-US" altLang="zh-CN" sz="2000" dirty="0"/>
              <a:t>3.</a:t>
            </a:r>
            <a:r>
              <a:rPr lang="zh-CN" altLang="en-US" sz="2000" dirty="0"/>
              <a:t> 得到目前</a:t>
            </a:r>
            <a:r>
              <a:rPr lang="en-US" altLang="zh-CN" sz="2000" dirty="0"/>
              <a:t>K</a:t>
            </a:r>
            <a:r>
              <a:rPr lang="zh-CN" altLang="en-US" sz="2000" dirty="0"/>
              <a:t>个最临近样本中的最大距离</a:t>
            </a:r>
            <a:r>
              <a:rPr lang="en-US" altLang="zh-CN" sz="2000" dirty="0" err="1"/>
              <a:t>maxdist</a:t>
            </a:r>
            <a:endParaRPr lang="en-US" altLang="zh-CN" sz="2000" dirty="0"/>
          </a:p>
          <a:p>
            <a:pPr marL="457200" lvl="1" indent="0">
              <a:buNone/>
            </a:pPr>
            <a:r>
              <a:rPr lang="en-US" altLang="zh-CN" sz="2000" dirty="0"/>
              <a:t>4. </a:t>
            </a:r>
            <a:r>
              <a:rPr lang="zh-CN" altLang="en-US" sz="2000" dirty="0"/>
              <a:t>如果</a:t>
            </a:r>
            <a:r>
              <a:rPr lang="en-US" altLang="zh-CN" sz="2000" dirty="0" err="1"/>
              <a:t>dist</a:t>
            </a:r>
            <a:r>
              <a:rPr lang="zh-CN" altLang="en-US" sz="2000" dirty="0"/>
              <a:t>小于</a:t>
            </a:r>
            <a:r>
              <a:rPr lang="en-US" altLang="zh-CN" sz="2000" dirty="0" err="1"/>
              <a:t>maxdist</a:t>
            </a:r>
            <a:r>
              <a:rPr lang="zh-CN" altLang="en-US" sz="2000" dirty="0"/>
              <a:t>，则将该训练样本作为</a:t>
            </a:r>
            <a:r>
              <a:rPr lang="en-US" altLang="zh-CN" sz="2000" dirty="0"/>
              <a:t>K-</a:t>
            </a:r>
            <a:r>
              <a:rPr lang="zh-CN" altLang="en-US" sz="2000" dirty="0"/>
              <a:t>最近邻样本</a:t>
            </a:r>
          </a:p>
          <a:p>
            <a:pPr marL="457200" lvl="1" indent="0">
              <a:buNone/>
            </a:pPr>
            <a:r>
              <a:rPr lang="en-US" altLang="zh-CN" sz="2000" dirty="0"/>
              <a:t>5. </a:t>
            </a:r>
            <a:r>
              <a:rPr lang="zh-CN" altLang="en-US" sz="2000" dirty="0"/>
              <a:t>重复步骤</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，直到未知样本和所有训练样本的距都算完</a:t>
            </a:r>
          </a:p>
          <a:p>
            <a:pPr marL="457200" lvl="1" indent="0">
              <a:buNone/>
            </a:pPr>
            <a:r>
              <a:rPr lang="en-US" altLang="zh-CN" sz="2000" dirty="0"/>
              <a:t>6. </a:t>
            </a:r>
            <a:r>
              <a:rPr lang="zh-CN" altLang="en-US" sz="2000" dirty="0"/>
              <a:t>统计</a:t>
            </a:r>
            <a:r>
              <a:rPr lang="en-US" altLang="zh-CN" sz="2000" dirty="0"/>
              <a:t>K</a:t>
            </a:r>
            <a:r>
              <a:rPr lang="zh-CN" altLang="en-US" sz="2000" dirty="0"/>
              <a:t>个最近邻样本中每个类别出现的次数</a:t>
            </a:r>
          </a:p>
          <a:p>
            <a:pPr marL="457200" lvl="1" indent="0">
              <a:buNone/>
            </a:pPr>
            <a:r>
              <a:rPr lang="en-US" altLang="zh-CN" sz="2000" dirty="0"/>
              <a:t>7. </a:t>
            </a:r>
            <a:r>
              <a:rPr lang="zh-CN" altLang="en-US" sz="2000" dirty="0"/>
              <a:t>选择出现频率最大的类别作为未知样本的类别</a:t>
            </a:r>
          </a:p>
          <a:p>
            <a:endParaRPr lang="zh-CN" altLang="en-US" sz="24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pic>
        <p:nvPicPr>
          <p:cNvPr id="11" name="Picture 6" descr="C:\Users\Administrator\Desktop\无标题-1.jpg">
            <a:extLst>
              <a:ext uri="{FF2B5EF4-FFF2-40B4-BE49-F238E27FC236}">
                <a16:creationId xmlns:a16="http://schemas.microsoft.com/office/drawing/2014/main" id="{BA6BEE00-7BF0-4DAC-B7E9-31D77086B5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55151" y="1017337"/>
            <a:ext cx="3038195" cy="2736304"/>
          </a:xfrm>
          <a:prstGeom prst="rect">
            <a:avLst/>
          </a:prstGeom>
          <a:noFill/>
          <a:ln w="9525">
            <a:noFill/>
            <a:miter lim="800000"/>
            <a:headEnd/>
            <a:tailEnd/>
          </a:ln>
        </p:spPr>
      </p:pic>
      <p:sp>
        <p:nvSpPr>
          <p:cNvPr id="13" name="矩形 12">
            <a:extLst>
              <a:ext uri="{FF2B5EF4-FFF2-40B4-BE49-F238E27FC236}">
                <a16:creationId xmlns:a16="http://schemas.microsoft.com/office/drawing/2014/main" id="{E70A6B61-7C21-4AF0-8683-7AD0CDD46C64}"/>
              </a:ext>
            </a:extLst>
          </p:cNvPr>
          <p:cNvSpPr/>
          <p:nvPr/>
        </p:nvSpPr>
        <p:spPr>
          <a:xfrm>
            <a:off x="8114793" y="3918249"/>
            <a:ext cx="3518912" cy="400110"/>
          </a:xfrm>
          <a:prstGeom prst="rect">
            <a:avLst/>
          </a:prstGeom>
          <a:solidFill>
            <a:schemeClr val="tx2"/>
          </a:solidFill>
        </p:spPr>
        <p:txBody>
          <a:bodyPr wrap="none">
            <a:spAutoFit/>
          </a:bodyPr>
          <a:lstStyle/>
          <a:p>
            <a:pPr algn="just">
              <a:defRPr/>
            </a:pPr>
            <a:r>
              <a:rPr lang="zh-CN" altLang="en-US" sz="2000" dirty="0">
                <a:solidFill>
                  <a:schemeClr val="bg1"/>
                </a:solidFill>
                <a:latin typeface="Calibri" panose="020F0502020204030204" pitchFamily="34" charset="0"/>
                <a:ea typeface="黑体" pitchFamily="49" charset="-122"/>
                <a:cs typeface="Arial" pitchFamily="34" charset="0"/>
              </a:rPr>
              <a:t>绿色点是正方形还是三角形？</a:t>
            </a:r>
          </a:p>
        </p:txBody>
      </p:sp>
    </p:spTree>
    <p:extLst>
      <p:ext uri="{BB962C8B-B14F-4D97-AF65-F5344CB8AC3E}">
        <p14:creationId xmlns:p14="http://schemas.microsoft.com/office/powerpoint/2010/main" val="221611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
        <p:nvSpPr>
          <p:cNvPr id="13" name="矩形 12">
            <a:extLst>
              <a:ext uri="{FF2B5EF4-FFF2-40B4-BE49-F238E27FC236}">
                <a16:creationId xmlns:a16="http://schemas.microsoft.com/office/drawing/2014/main" id="{E70A6B61-7C21-4AF0-8683-7AD0CDD46C64}"/>
              </a:ext>
            </a:extLst>
          </p:cNvPr>
          <p:cNvSpPr/>
          <p:nvPr/>
        </p:nvSpPr>
        <p:spPr>
          <a:xfrm>
            <a:off x="2258615" y="5855137"/>
            <a:ext cx="4587218" cy="400110"/>
          </a:xfrm>
          <a:prstGeom prst="rect">
            <a:avLst/>
          </a:prstGeom>
          <a:solidFill>
            <a:schemeClr val="tx2"/>
          </a:solidFill>
        </p:spPr>
        <p:txBody>
          <a:bodyPr wrap="none">
            <a:spAutoFit/>
          </a:bodyPr>
          <a:lstStyle/>
          <a:p>
            <a:r>
              <a:rPr lang="en-US" altLang="zh-CN" sz="2000" b="1" dirty="0">
                <a:solidFill>
                  <a:schemeClr val="bg1"/>
                </a:solidFill>
                <a:latin typeface="Calibri" panose="020F0502020204030204" pitchFamily="34" charset="0"/>
                <a:cs typeface="Calibri" panose="020F0502020204030204" pitchFamily="34" charset="0"/>
              </a:rPr>
              <a:t>https://codepen.io/gangtao/pen/ayPVQz</a:t>
            </a:r>
            <a:endParaRPr lang="zh-CN" altLang="en-US" sz="2000" b="1" dirty="0">
              <a:solidFill>
                <a:schemeClr val="bg1"/>
              </a:solidFill>
              <a:latin typeface="Calibri" panose="020F0502020204030204" pitchFamily="34" charset="0"/>
              <a:cs typeface="Calibri" panose="020F0502020204030204" pitchFamily="34" charset="0"/>
            </a:endParaRPr>
          </a:p>
        </p:txBody>
      </p:sp>
      <p:pic>
        <p:nvPicPr>
          <p:cNvPr id="5" name="Picture 2" descr="C:\Users\Administrator\Desktop\机器学习动态图\12.KNN.gif">
            <a:extLst>
              <a:ext uri="{FF2B5EF4-FFF2-40B4-BE49-F238E27FC236}">
                <a16:creationId xmlns:a16="http://schemas.microsoft.com/office/drawing/2014/main" id="{5E85A481-59FC-435B-B1D3-12CEEEA5A3FA}"/>
              </a:ext>
            </a:extLst>
          </p:cNvPr>
          <p:cNvPicPr>
            <a:picLocks noChangeAspect="1" noChangeArrowheads="1" noCrop="1"/>
          </p:cNvPicPr>
          <p:nvPr/>
        </p:nvPicPr>
        <p:blipFill>
          <a:blip r:embed="rId2" cstate="print"/>
          <a:srcRect/>
          <a:stretch>
            <a:fillRect/>
          </a:stretch>
        </p:blipFill>
        <p:spPr bwMode="auto">
          <a:xfrm>
            <a:off x="2258615" y="660430"/>
            <a:ext cx="7674769" cy="4935626"/>
          </a:xfrm>
          <a:prstGeom prst="rect">
            <a:avLst/>
          </a:prstGeom>
          <a:noFill/>
        </p:spPr>
      </p:pic>
    </p:spTree>
    <p:extLst>
      <p:ext uri="{BB962C8B-B14F-4D97-AF65-F5344CB8AC3E}">
        <p14:creationId xmlns:p14="http://schemas.microsoft.com/office/powerpoint/2010/main" val="2208495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9D8FC04E-DA62-4398-8B16-34B2B29DCCCB}"/>
              </a:ext>
            </a:extLst>
          </p:cNvPr>
          <p:cNvSpPr>
            <a:spLocks noGrp="1"/>
          </p:cNvSpPr>
          <p:nvPr>
            <p:ph sz="quarter" idx="15"/>
          </p:nvPr>
        </p:nvSpPr>
        <p:spPr>
          <a:xfrm>
            <a:off x="609600" y="1768642"/>
            <a:ext cx="6549189" cy="4677540"/>
          </a:xfrm>
        </p:spPr>
        <p:txBody>
          <a:bodyPr>
            <a:normAutofit/>
          </a:bodyPr>
          <a:lstStyle/>
          <a:p>
            <a:r>
              <a:rPr lang="en-US" altLang="zh-CN" sz="2800" dirty="0"/>
              <a:t>KNN</a:t>
            </a:r>
            <a:r>
              <a:rPr lang="zh-CN" altLang="en-US" sz="2800" dirty="0"/>
              <a:t>算法的缺陷</a:t>
            </a:r>
            <a:endParaRPr lang="en-US" altLang="zh-CN" sz="2800" dirty="0"/>
          </a:p>
          <a:p>
            <a:pPr lvl="1"/>
            <a:r>
              <a:rPr lang="zh-CN" altLang="en-US" sz="2400" dirty="0"/>
              <a:t>对于位置样本</a:t>
            </a:r>
            <a:r>
              <a:rPr lang="en-US" altLang="zh-CN" sz="2400" dirty="0"/>
              <a:t>X</a:t>
            </a:r>
            <a:r>
              <a:rPr lang="zh-CN" altLang="en-US" sz="2400" dirty="0"/>
              <a:t>，通过</a:t>
            </a:r>
            <a:r>
              <a:rPr lang="en-US" altLang="zh-CN" sz="2400" dirty="0"/>
              <a:t>KNN</a:t>
            </a:r>
            <a:r>
              <a:rPr lang="zh-CN" altLang="en-US" sz="2400" dirty="0"/>
              <a:t>算法，我们显然可以得到</a:t>
            </a:r>
            <a:r>
              <a:rPr lang="en-US" altLang="zh-CN" sz="2400" dirty="0"/>
              <a:t>X</a:t>
            </a:r>
            <a:r>
              <a:rPr lang="zh-CN" altLang="en-US" sz="2400" dirty="0"/>
              <a:t>应属于红点</a:t>
            </a:r>
            <a:endParaRPr lang="en-US" altLang="zh-CN" sz="2400" dirty="0"/>
          </a:p>
          <a:p>
            <a:pPr lvl="1"/>
            <a:r>
              <a:rPr lang="zh-CN" altLang="en-US" sz="2400" dirty="0"/>
              <a:t>但对于位置样本</a:t>
            </a:r>
            <a:r>
              <a:rPr lang="en-US" altLang="zh-CN" sz="2400" dirty="0"/>
              <a:t>Y</a:t>
            </a:r>
            <a:r>
              <a:rPr lang="zh-CN" altLang="en-US" sz="2400" dirty="0"/>
              <a:t>，通过</a:t>
            </a:r>
            <a:r>
              <a:rPr lang="en-US" altLang="zh-CN" sz="2400" dirty="0"/>
              <a:t>KNN</a:t>
            </a:r>
            <a:r>
              <a:rPr lang="zh-CN" altLang="en-US" sz="2400" dirty="0"/>
              <a:t>算法我们似乎得到了</a:t>
            </a:r>
            <a:r>
              <a:rPr lang="en-US" altLang="zh-CN" sz="2400" dirty="0"/>
              <a:t>Y</a:t>
            </a:r>
            <a:r>
              <a:rPr lang="zh-CN" altLang="en-US" sz="2400" dirty="0"/>
              <a:t>应属于蓝点的结论</a:t>
            </a:r>
            <a:endParaRPr lang="en-US" altLang="zh-CN" sz="2400" dirty="0"/>
          </a:p>
          <a:p>
            <a:pPr lvl="1"/>
            <a:r>
              <a:rPr lang="zh-CN" altLang="en-US" sz="2400" dirty="0"/>
              <a:t>而这个结论直观来看并没有说服力。</a:t>
            </a:r>
          </a:p>
          <a:p>
            <a:endParaRPr lang="zh-CN" altLang="en-US" sz="28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pic>
        <p:nvPicPr>
          <p:cNvPr id="15" name="Picture 2" descr="C:\Users\Administrator\Desktop\QQ截图20131014210417副本.jpg">
            <a:extLst>
              <a:ext uri="{FF2B5EF4-FFF2-40B4-BE49-F238E27FC236}">
                <a16:creationId xmlns:a16="http://schemas.microsoft.com/office/drawing/2014/main" id="{C51BBD93-1BDE-4CBB-8809-79CFFFADE5D1}"/>
              </a:ext>
            </a:extLst>
          </p:cNvPr>
          <p:cNvPicPr>
            <a:picLocks noChangeAspect="1" noChangeArrowheads="1"/>
          </p:cNvPicPr>
          <p:nvPr/>
        </p:nvPicPr>
        <p:blipFill>
          <a:blip r:embed="rId2" cstate="print"/>
          <a:srcRect/>
          <a:stretch>
            <a:fillRect/>
          </a:stretch>
        </p:blipFill>
        <p:spPr bwMode="auto">
          <a:xfrm>
            <a:off x="7351952" y="1017337"/>
            <a:ext cx="4635497" cy="4115004"/>
          </a:xfrm>
          <a:prstGeom prst="rect">
            <a:avLst/>
          </a:prstGeom>
          <a:noFill/>
          <a:ln w="9525">
            <a:noFill/>
            <a:miter lim="800000"/>
            <a:headEnd/>
            <a:tailEnd/>
          </a:ln>
        </p:spPr>
      </p:pic>
    </p:spTree>
    <p:extLst>
      <p:ext uri="{BB962C8B-B14F-4D97-AF65-F5344CB8AC3E}">
        <p14:creationId xmlns:p14="http://schemas.microsoft.com/office/powerpoint/2010/main" val="268095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8627FCF-D4D3-4123-8194-87B79D354383}"/>
              </a:ext>
            </a:extLst>
          </p:cNvPr>
          <p:cNvSpPr>
            <a:spLocks noGrp="1"/>
          </p:cNvSpPr>
          <p:nvPr>
            <p:ph sz="quarter" idx="15"/>
          </p:nvPr>
        </p:nvSpPr>
        <p:spPr>
          <a:xfrm>
            <a:off x="609600" y="812800"/>
            <a:ext cx="10833100" cy="4721726"/>
          </a:xfrm>
        </p:spPr>
        <p:txBody>
          <a:bodyPr>
            <a:normAutofit fontScale="77500" lnSpcReduction="20000"/>
          </a:bodyPr>
          <a:lstStyle/>
          <a:p>
            <a:r>
              <a:rPr lang="zh-CN" altLang="en-US" dirty="0"/>
              <a:t>由上面的例子可见，该算法在分类时有个重要的不足是，当</a:t>
            </a:r>
            <a:r>
              <a:rPr lang="zh-CN" altLang="en-US" dirty="0">
                <a:solidFill>
                  <a:srgbClr val="C00000"/>
                </a:solidFill>
              </a:rPr>
              <a:t>样本不平衡</a:t>
            </a:r>
            <a:r>
              <a:rPr lang="zh-CN" altLang="en-US" dirty="0"/>
              <a:t>时，即：一个类的样本容量很大，而其他类样本数量很小时，很有可能导致当输入一个未知样本时，该样本的</a:t>
            </a:r>
            <a:r>
              <a:rPr lang="en-US" altLang="zh-CN" dirty="0"/>
              <a:t>K</a:t>
            </a:r>
            <a:r>
              <a:rPr lang="zh-CN" altLang="en-US" dirty="0"/>
              <a:t>个邻居中大数量类的样本占多数。 但是这类样本并不接近目标样本，而数量小的这类样本很靠近目标样本。</a:t>
            </a:r>
          </a:p>
          <a:p>
            <a:r>
              <a:rPr lang="zh-CN" altLang="en-US" dirty="0"/>
              <a:t>这个时候，我们有理由认为该位置样本属于数量小的样本所属的一类，但是，</a:t>
            </a:r>
            <a:r>
              <a:rPr lang="en-US" altLang="zh-CN" dirty="0"/>
              <a:t>KNN</a:t>
            </a:r>
            <a:r>
              <a:rPr lang="zh-CN" altLang="en-US" dirty="0"/>
              <a:t>却不关心这个问题，它只关心哪类样本的数量最多，而不去把距离远近考虑在内。</a:t>
            </a:r>
          </a:p>
          <a:p>
            <a:r>
              <a:rPr lang="zh-CN" altLang="en-US" dirty="0"/>
              <a:t>因此，我们可以</a:t>
            </a:r>
            <a:r>
              <a:rPr lang="zh-CN" altLang="en-US" dirty="0">
                <a:solidFill>
                  <a:srgbClr val="C00000"/>
                </a:solidFill>
              </a:rPr>
              <a:t>采用权值的方法</a:t>
            </a:r>
            <a:r>
              <a:rPr lang="zh-CN" altLang="en-US" dirty="0"/>
              <a:t>来改进。和该样本距离小的邻居权值大，和该样本距离大的邻居权值则相对较小，由此，将距离远近的因素也考虑在内，避免因一个样本过大导致误判的情况。</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分类：</a:t>
            </a:r>
            <a:r>
              <a:rPr lang="en-US" altLang="zh-CN" dirty="0"/>
              <a:t>KNN</a:t>
            </a:r>
            <a:r>
              <a:rPr lang="zh-CN" altLang="en-US" dirty="0"/>
              <a:t>算法示例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253194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8627FCF-D4D3-4123-8194-87B79D354383}"/>
              </a:ext>
            </a:extLst>
          </p:cNvPr>
          <p:cNvSpPr>
            <a:spLocks noGrp="1"/>
          </p:cNvSpPr>
          <p:nvPr>
            <p:ph sz="quarter" idx="15"/>
          </p:nvPr>
        </p:nvSpPr>
        <p:spPr>
          <a:xfrm>
            <a:off x="609600" y="812800"/>
            <a:ext cx="10833100" cy="4721726"/>
          </a:xfrm>
        </p:spPr>
        <p:txBody>
          <a:bodyPr>
            <a:normAutofit fontScale="85000" lnSpcReduction="20000"/>
          </a:bodyPr>
          <a:lstStyle/>
          <a:p>
            <a:pPr>
              <a:lnSpc>
                <a:spcPct val="120000"/>
              </a:lnSpc>
            </a:pPr>
            <a:r>
              <a:rPr lang="zh-CN" altLang="en-US" dirty="0">
                <a:latin typeface="+mj-lt"/>
                <a:ea typeface="黑体" pitchFamily="49" charset="-122"/>
                <a:cs typeface="Times New Roman" pitchFamily="18" charset="0"/>
              </a:rPr>
              <a:t>预测是构造和使用模型评估无样本类，或评估给定样本可能具有的属性或值空间。</a:t>
            </a:r>
          </a:p>
          <a:p>
            <a:pPr>
              <a:lnSpc>
                <a:spcPct val="120000"/>
              </a:lnSpc>
            </a:pPr>
            <a:r>
              <a:rPr lang="zh-CN" altLang="en-US" dirty="0">
                <a:latin typeface="+mj-lt"/>
                <a:ea typeface="黑体" pitchFamily="49" charset="-122"/>
                <a:cs typeface="Times New Roman" pitchFamily="18" charset="0"/>
              </a:rPr>
              <a:t>预测和分类的</a:t>
            </a:r>
            <a:r>
              <a:rPr lang="zh-CN" altLang="en-US" dirty="0">
                <a:solidFill>
                  <a:srgbClr val="0000FF"/>
                </a:solidFill>
                <a:latin typeface="+mj-lt"/>
                <a:ea typeface="黑体" pitchFamily="49" charset="-122"/>
                <a:cs typeface="Times New Roman" pitchFamily="18" charset="0"/>
              </a:rPr>
              <a:t>相同点</a:t>
            </a:r>
            <a:r>
              <a:rPr lang="zh-CN" altLang="en-US" dirty="0">
                <a:latin typeface="+mj-lt"/>
                <a:ea typeface="黑体" pitchFamily="49" charset="-122"/>
                <a:cs typeface="Times New Roman" pitchFamily="18" charset="0"/>
              </a:rPr>
              <a:t>：</a:t>
            </a:r>
          </a:p>
          <a:p>
            <a:pPr marL="669925" lvl="1" indent="-325438">
              <a:lnSpc>
                <a:spcPct val="120000"/>
              </a:lnSpc>
            </a:pPr>
            <a:r>
              <a:rPr lang="zh-CN" altLang="en-US" sz="2400" dirty="0">
                <a:latin typeface="+mj-lt"/>
                <a:ea typeface="黑体" pitchFamily="49" charset="-122"/>
                <a:cs typeface="Times New Roman" pitchFamily="18" charset="0"/>
              </a:rPr>
              <a:t>两者都需要构建模型</a:t>
            </a:r>
          </a:p>
          <a:p>
            <a:pPr marL="669925" lvl="1" indent="-325438">
              <a:lnSpc>
                <a:spcPct val="120000"/>
              </a:lnSpc>
            </a:pPr>
            <a:r>
              <a:rPr lang="zh-CN" altLang="en-US" sz="2400" dirty="0">
                <a:latin typeface="+mj-lt"/>
                <a:ea typeface="黑体" pitchFamily="49" charset="-122"/>
                <a:cs typeface="Times New Roman" pitchFamily="18" charset="0"/>
              </a:rPr>
              <a:t>都用模型来估计未知值</a:t>
            </a:r>
          </a:p>
          <a:p>
            <a:pPr marL="1022350" lvl="2" indent="-350838">
              <a:lnSpc>
                <a:spcPct val="120000"/>
              </a:lnSpc>
            </a:pPr>
            <a:r>
              <a:rPr lang="zh-CN" altLang="en-US" dirty="0">
                <a:latin typeface="+mj-lt"/>
                <a:ea typeface="黑体" pitchFamily="49" charset="-122"/>
                <a:cs typeface="Times New Roman" pitchFamily="18" charset="0"/>
              </a:rPr>
              <a:t>预测当中主要的估计方法是回归分析</a:t>
            </a:r>
          </a:p>
          <a:p>
            <a:pPr marL="1339850" lvl="3" indent="-315913">
              <a:lnSpc>
                <a:spcPct val="120000"/>
              </a:lnSpc>
            </a:pPr>
            <a:r>
              <a:rPr lang="zh-CN" altLang="en-US" sz="2400" dirty="0">
                <a:latin typeface="+mj-lt"/>
                <a:ea typeface="黑体" pitchFamily="49" charset="-122"/>
                <a:cs typeface="Times New Roman" pitchFamily="18" charset="0"/>
              </a:rPr>
              <a:t>线性回归和多元回归</a:t>
            </a:r>
          </a:p>
          <a:p>
            <a:pPr marL="1339850" lvl="3" indent="-315913">
              <a:lnSpc>
                <a:spcPct val="120000"/>
              </a:lnSpc>
            </a:pPr>
            <a:r>
              <a:rPr lang="zh-CN" altLang="en-US" sz="2400" dirty="0">
                <a:latin typeface="+mj-lt"/>
                <a:ea typeface="黑体" pitchFamily="49" charset="-122"/>
                <a:cs typeface="Times New Roman" pitchFamily="18" charset="0"/>
              </a:rPr>
              <a:t>非线性回归</a:t>
            </a:r>
          </a:p>
          <a:p>
            <a:pPr>
              <a:lnSpc>
                <a:spcPct val="120000"/>
              </a:lnSpc>
            </a:pPr>
            <a:r>
              <a:rPr lang="zh-CN" altLang="en-US" dirty="0">
                <a:latin typeface="+mj-lt"/>
                <a:ea typeface="黑体" pitchFamily="49" charset="-122"/>
                <a:cs typeface="Times New Roman" pitchFamily="18" charset="0"/>
              </a:rPr>
              <a:t>预测和分类的</a:t>
            </a:r>
            <a:r>
              <a:rPr lang="zh-CN" altLang="en-US" dirty="0">
                <a:solidFill>
                  <a:srgbClr val="0000FF"/>
                </a:solidFill>
                <a:latin typeface="+mj-lt"/>
                <a:ea typeface="黑体" pitchFamily="49" charset="-122"/>
                <a:cs typeface="Times New Roman" pitchFamily="18" charset="0"/>
              </a:rPr>
              <a:t>不同点</a:t>
            </a:r>
          </a:p>
          <a:p>
            <a:pPr marL="669925" lvl="1" indent="-325438">
              <a:lnSpc>
                <a:spcPct val="120000"/>
              </a:lnSpc>
            </a:pPr>
            <a:r>
              <a:rPr lang="zh-CN" altLang="en-US" sz="2400" dirty="0">
                <a:latin typeface="+mj-lt"/>
                <a:ea typeface="黑体" pitchFamily="49" charset="-122"/>
                <a:cs typeface="Times New Roman" pitchFamily="18" charset="0"/>
              </a:rPr>
              <a:t>分类法主要是用来预测类标号（分类属性值）</a:t>
            </a:r>
          </a:p>
          <a:p>
            <a:pPr marL="669925" lvl="1" indent="-325438">
              <a:lnSpc>
                <a:spcPct val="120000"/>
              </a:lnSpc>
            </a:pPr>
            <a:r>
              <a:rPr lang="zh-CN" altLang="en-US" sz="2400" dirty="0">
                <a:latin typeface="+mj-lt"/>
                <a:ea typeface="黑体" pitchFamily="49" charset="-122"/>
                <a:cs typeface="Times New Roman" pitchFamily="18" charset="0"/>
              </a:rPr>
              <a:t>预测法主要是用来估计连续值（量化属性值）</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预测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aphicFrame>
        <p:nvGraphicFramePr>
          <p:cNvPr id="2" name="图示 1">
            <a:extLst>
              <a:ext uri="{FF2B5EF4-FFF2-40B4-BE49-F238E27FC236}">
                <a16:creationId xmlns:a16="http://schemas.microsoft.com/office/drawing/2014/main" id="{8A3D3F6C-A469-4D54-BA3B-56B43BF12519}"/>
              </a:ext>
            </a:extLst>
          </p:cNvPr>
          <p:cNvGraphicFramePr/>
          <p:nvPr>
            <p:extLst>
              <p:ext uri="{D42A27DB-BD31-4B8C-83A1-F6EECF244321}">
                <p14:modId xmlns:p14="http://schemas.microsoft.com/office/powerpoint/2010/main" val="941597845"/>
              </p:ext>
            </p:extLst>
          </p:nvPr>
        </p:nvGraphicFramePr>
        <p:xfrm>
          <a:off x="8442158" y="1968501"/>
          <a:ext cx="2864184" cy="2420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17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8627FCF-D4D3-4123-8194-87B79D354383}"/>
              </a:ext>
            </a:extLst>
          </p:cNvPr>
          <p:cNvSpPr>
            <a:spLocks noGrp="1"/>
          </p:cNvSpPr>
          <p:nvPr>
            <p:ph sz="quarter" idx="15"/>
          </p:nvPr>
        </p:nvSpPr>
        <p:spPr>
          <a:xfrm>
            <a:off x="609600" y="812800"/>
            <a:ext cx="10833100" cy="4721726"/>
          </a:xfrm>
        </p:spPr>
        <p:txBody>
          <a:bodyPr>
            <a:normAutofit fontScale="92500" lnSpcReduction="10000"/>
          </a:bodyPr>
          <a:lstStyle/>
          <a:p>
            <a:pPr>
              <a:lnSpc>
                <a:spcPct val="120000"/>
              </a:lnSpc>
            </a:pPr>
            <a:r>
              <a:rPr lang="zh-CN" altLang="en-US" sz="2800" dirty="0">
                <a:latin typeface="+mj-lt"/>
                <a:ea typeface="黑体" pitchFamily="49" charset="-122"/>
                <a:cs typeface="Times New Roman" pitchFamily="18" charset="0"/>
              </a:rPr>
              <a:t>聚类分析：</a:t>
            </a:r>
          </a:p>
          <a:p>
            <a:pPr lvl="1">
              <a:lnSpc>
                <a:spcPct val="120000"/>
              </a:lnSpc>
            </a:pPr>
            <a:r>
              <a:rPr lang="zh-CN" altLang="en-US" sz="2400" dirty="0">
                <a:latin typeface="+mj-lt"/>
                <a:ea typeface="黑体" pitchFamily="49" charset="-122"/>
                <a:cs typeface="Times New Roman" pitchFamily="18" charset="0"/>
              </a:rPr>
              <a:t>将物理或抽象对象的集合分组成为由类似的对象组成的多个类的过程。</a:t>
            </a:r>
          </a:p>
          <a:p>
            <a:pPr lvl="1">
              <a:lnSpc>
                <a:spcPct val="120000"/>
              </a:lnSpc>
            </a:pPr>
            <a:r>
              <a:rPr lang="zh-CN" altLang="en-US" sz="2400" dirty="0">
                <a:latin typeface="+mj-lt"/>
                <a:ea typeface="黑体" pitchFamily="49" charset="-122"/>
                <a:cs typeface="Times New Roman" pitchFamily="18" charset="0"/>
              </a:rPr>
              <a:t>最大化类内的相似性和最小化类间的相似性</a:t>
            </a:r>
            <a:endParaRPr lang="en-US" altLang="zh-CN" sz="2400" dirty="0">
              <a:latin typeface="+mj-lt"/>
              <a:ea typeface="黑体" pitchFamily="49" charset="-122"/>
              <a:cs typeface="Times New Roman" pitchFamily="18" charset="0"/>
            </a:endParaRPr>
          </a:p>
          <a:p>
            <a:pPr lvl="1">
              <a:lnSpc>
                <a:spcPct val="120000"/>
              </a:lnSpc>
            </a:pPr>
            <a:r>
              <a:rPr lang="zh-CN" altLang="en-US" sz="2400" dirty="0">
                <a:latin typeface="+mj-lt"/>
                <a:ea typeface="黑体" pitchFamily="49" charset="-122"/>
                <a:cs typeface="Times New Roman" pitchFamily="18" charset="0"/>
              </a:rPr>
              <a:t>不像分类和预测分析标号类的数据对象，聚类分析数据对象不考虑已知的标号类</a:t>
            </a:r>
          </a:p>
          <a:p>
            <a:pPr>
              <a:lnSpc>
                <a:spcPct val="120000"/>
              </a:lnSpc>
            </a:pPr>
            <a:r>
              <a:rPr lang="zh-CN" altLang="en-US" sz="2800" dirty="0">
                <a:latin typeface="+mj-lt"/>
                <a:ea typeface="黑体" pitchFamily="49" charset="-122"/>
                <a:cs typeface="Times New Roman" pitchFamily="18" charset="0"/>
              </a:rPr>
              <a:t>聚类是一种无监督分类法</a:t>
            </a:r>
            <a:r>
              <a:rPr lang="en-US" altLang="zh-CN" sz="2800" dirty="0">
                <a:latin typeface="+mj-lt"/>
                <a:ea typeface="黑体" pitchFamily="49" charset="-122"/>
                <a:cs typeface="Times New Roman" pitchFamily="18" charset="0"/>
              </a:rPr>
              <a:t>: </a:t>
            </a:r>
            <a:r>
              <a:rPr lang="zh-CN" altLang="en-US" sz="2800" dirty="0">
                <a:latin typeface="+mj-lt"/>
                <a:ea typeface="黑体" pitchFamily="49" charset="-122"/>
                <a:cs typeface="Times New Roman" pitchFamily="18" charset="0"/>
              </a:rPr>
              <a:t>没有预先指定的类别；</a:t>
            </a:r>
            <a:endParaRPr lang="en-US" altLang="zh-CN" sz="2800" dirty="0">
              <a:latin typeface="+mj-lt"/>
              <a:ea typeface="黑体" pitchFamily="49" charset="-122"/>
              <a:cs typeface="Times New Roman" pitchFamily="18" charset="0"/>
            </a:endParaRPr>
          </a:p>
          <a:p>
            <a:pPr>
              <a:lnSpc>
                <a:spcPct val="120000"/>
              </a:lnSpc>
            </a:pPr>
            <a:r>
              <a:rPr lang="zh-CN" altLang="en-US" sz="2800" dirty="0">
                <a:latin typeface="+mj-lt"/>
                <a:ea typeface="黑体" pitchFamily="49" charset="-122"/>
                <a:cs typeface="Times New Roman" pitchFamily="18" charset="0"/>
              </a:rPr>
              <a:t>例如：</a:t>
            </a:r>
            <a:endParaRPr lang="en-US" altLang="zh-CN" sz="2800" dirty="0">
              <a:latin typeface="+mj-lt"/>
              <a:ea typeface="黑体" pitchFamily="49" charset="-122"/>
              <a:cs typeface="Times New Roman" pitchFamily="18" charset="0"/>
            </a:endParaRPr>
          </a:p>
          <a:p>
            <a:pPr lvl="1">
              <a:lnSpc>
                <a:spcPct val="120000"/>
              </a:lnSpc>
            </a:pPr>
            <a:r>
              <a:rPr lang="zh-CN" altLang="en-US" sz="2400" dirty="0">
                <a:latin typeface="+mj-lt"/>
                <a:ea typeface="黑体" pitchFamily="49" charset="-122"/>
                <a:cs typeface="Times New Roman" pitchFamily="18" charset="0"/>
              </a:rPr>
              <a:t>对</a:t>
            </a:r>
            <a:r>
              <a:rPr lang="en-US" altLang="zh-CN" sz="2400" dirty="0">
                <a:latin typeface="+mj-lt"/>
                <a:ea typeface="黑体" pitchFamily="49" charset="-122"/>
                <a:cs typeface="Times New Roman" pitchFamily="18" charset="0"/>
              </a:rPr>
              <a:t>WEB</a:t>
            </a:r>
            <a:r>
              <a:rPr lang="zh-CN" altLang="en-US" sz="2400" dirty="0">
                <a:latin typeface="+mj-lt"/>
                <a:ea typeface="黑体" pitchFamily="49" charset="-122"/>
                <a:cs typeface="Times New Roman" pitchFamily="18" charset="0"/>
              </a:rPr>
              <a:t>日志的数据进行聚类，以发现相同的用户访问模式</a:t>
            </a:r>
            <a:endParaRPr lang="en-US" altLang="zh-CN" sz="2400" dirty="0">
              <a:latin typeface="+mj-lt"/>
              <a:ea typeface="黑体" pitchFamily="49" charset="-122"/>
              <a:cs typeface="Times New Roman" pitchFamily="18" charset="0"/>
            </a:endParaRPr>
          </a:p>
          <a:p>
            <a:pPr lvl="1">
              <a:lnSpc>
                <a:spcPct val="120000"/>
              </a:lnSpc>
            </a:pPr>
            <a:r>
              <a:rPr lang="zh-CN" altLang="en-US" sz="2400" dirty="0">
                <a:latin typeface="+mj-lt"/>
                <a:ea typeface="黑体" pitchFamily="49" charset="-122"/>
                <a:cs typeface="Times New Roman" pitchFamily="18" charset="0"/>
              </a:rPr>
              <a:t>城市规划</a:t>
            </a:r>
            <a:r>
              <a:rPr lang="en-US" altLang="zh-CN" sz="2400" dirty="0">
                <a:latin typeface="+mj-lt"/>
                <a:ea typeface="黑体" pitchFamily="49" charset="-122"/>
                <a:cs typeface="Times New Roman" pitchFamily="18" charset="0"/>
              </a:rPr>
              <a:t>: </a:t>
            </a:r>
            <a:r>
              <a:rPr lang="zh-CN" altLang="en-US" sz="2400" dirty="0">
                <a:latin typeface="+mj-lt"/>
                <a:ea typeface="黑体" pitchFamily="49" charset="-122"/>
                <a:cs typeface="Times New Roman" pitchFamily="18" charset="0"/>
              </a:rPr>
              <a:t>根据类型、价格、地理位置等来划分不同类型的住宅</a:t>
            </a:r>
          </a:p>
          <a:p>
            <a:pPr lvl="1">
              <a:lnSpc>
                <a:spcPct val="120000"/>
              </a:lnSpc>
            </a:pPr>
            <a:r>
              <a:rPr lang="zh-CN" altLang="en-US" sz="2400" dirty="0">
                <a:latin typeface="+mj-lt"/>
                <a:ea typeface="黑体" pitchFamily="49" charset="-122"/>
                <a:cs typeface="Times New Roman" pitchFamily="18" charset="0"/>
              </a:rPr>
              <a:t>市场销售</a:t>
            </a:r>
            <a:r>
              <a:rPr lang="en-US" altLang="zh-CN" sz="2400" dirty="0">
                <a:latin typeface="+mj-lt"/>
                <a:ea typeface="黑体" pitchFamily="49" charset="-122"/>
                <a:cs typeface="Times New Roman" pitchFamily="18" charset="0"/>
              </a:rPr>
              <a:t>: </a:t>
            </a:r>
            <a:r>
              <a:rPr lang="zh-CN" altLang="en-US" sz="2400" dirty="0">
                <a:latin typeface="+mj-lt"/>
                <a:ea typeface="黑体" pitchFamily="49" charset="-122"/>
                <a:cs typeface="Times New Roman" pitchFamily="18" charset="0"/>
              </a:rPr>
              <a:t>帮助市场人员发现客户中的不同群体，然后用这些知识来开展一个目标明确的市场计划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3687107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D8627FCF-D4D3-4123-8194-87B79D354383}"/>
              </a:ext>
            </a:extLst>
          </p:cNvPr>
          <p:cNvSpPr>
            <a:spLocks noGrp="1"/>
          </p:cNvSpPr>
          <p:nvPr>
            <p:ph sz="quarter" idx="15"/>
          </p:nvPr>
        </p:nvSpPr>
        <p:spPr>
          <a:xfrm>
            <a:off x="609600" y="812800"/>
            <a:ext cx="10833100" cy="4721726"/>
          </a:xfrm>
        </p:spPr>
        <p:txBody>
          <a:bodyPr>
            <a:normAutofit/>
          </a:bodyPr>
          <a:lstStyle/>
          <a:p>
            <a:pPr>
              <a:lnSpc>
                <a:spcPct val="120000"/>
              </a:lnSpc>
            </a:pPr>
            <a:r>
              <a:rPr lang="zh-CN" altLang="en-US" sz="2400" dirty="0">
                <a:latin typeface="+mj-lt"/>
                <a:ea typeface="黑体" pitchFamily="49" charset="-122"/>
                <a:cs typeface="Times New Roman" pitchFamily="18" charset="0"/>
              </a:rPr>
              <a:t>把数据聚类成多个簇</a:t>
            </a:r>
            <a:endParaRPr lang="en-US" altLang="zh-CN" sz="2400" dirty="0">
              <a:latin typeface="+mj-lt"/>
              <a:ea typeface="黑体" pitchFamily="49" charset="-122"/>
              <a:cs typeface="Times New Roman" pitchFamily="18" charset="0"/>
            </a:endParaRPr>
          </a:p>
          <a:p>
            <a:pPr lvl="1"/>
            <a:r>
              <a:rPr lang="zh-CN" altLang="en-US" sz="2000" dirty="0">
                <a:latin typeface="+mj-lt"/>
                <a:cs typeface="Times New Roman" pitchFamily="18" charset="0"/>
              </a:rPr>
              <a:t>同一个簇中的数据相似</a:t>
            </a:r>
            <a:endParaRPr lang="en-US" altLang="zh-CN" sz="2000" dirty="0">
              <a:latin typeface="+mj-lt"/>
              <a:cs typeface="Times New Roman" pitchFamily="18" charset="0"/>
            </a:endParaRPr>
          </a:p>
          <a:p>
            <a:pPr lvl="1"/>
            <a:r>
              <a:rPr lang="zh-CN" altLang="en-US" sz="2000" dirty="0">
                <a:latin typeface="+mj-lt"/>
                <a:ea typeface="黑体" pitchFamily="49" charset="-122"/>
                <a:cs typeface="Times New Roman" pitchFamily="18" charset="0"/>
              </a:rPr>
              <a:t>不同簇中数据不相似</a:t>
            </a:r>
            <a:endParaRPr lang="en-US" altLang="zh-CN" sz="2000" dirty="0">
              <a:latin typeface="+mj-lt"/>
              <a:ea typeface="黑体" pitchFamily="49" charset="-122"/>
              <a:cs typeface="Times New Roman" pitchFamily="18" charset="0"/>
            </a:endParaRPr>
          </a:p>
          <a:p>
            <a:pPr lvl="1"/>
            <a:r>
              <a:rPr lang="zh-CN" altLang="en-US" sz="2000" dirty="0">
                <a:latin typeface="+mj-lt"/>
                <a:cs typeface="Times New Roman" pitchFamily="18" charset="0"/>
              </a:rPr>
              <a:t>非监督学习：没有预先定义的类</a:t>
            </a:r>
            <a:endParaRPr lang="zh-CN" altLang="en-US" sz="2000" dirty="0">
              <a:latin typeface="+mj-lt"/>
              <a:ea typeface="黑体" pitchFamily="49" charset="-122"/>
              <a:cs typeface="Times New Roman" pitchFamily="18" charset="0"/>
            </a:endParaRP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什么是聚类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5" name="组合 4">
            <a:extLst>
              <a:ext uri="{FF2B5EF4-FFF2-40B4-BE49-F238E27FC236}">
                <a16:creationId xmlns:a16="http://schemas.microsoft.com/office/drawing/2014/main" id="{AD008D47-FE1B-4392-9649-44DA2C8A3E13}"/>
              </a:ext>
            </a:extLst>
          </p:cNvPr>
          <p:cNvGrpSpPr/>
          <p:nvPr/>
        </p:nvGrpSpPr>
        <p:grpSpPr>
          <a:xfrm>
            <a:off x="1040306" y="3218021"/>
            <a:ext cx="6412499" cy="2316505"/>
            <a:chOff x="1751569" y="2691794"/>
            <a:chExt cx="6412499" cy="2316505"/>
          </a:xfrm>
        </p:grpSpPr>
        <p:sp>
          <p:nvSpPr>
            <p:cNvPr id="7" name="Oval 15">
              <a:extLst>
                <a:ext uri="{FF2B5EF4-FFF2-40B4-BE49-F238E27FC236}">
                  <a16:creationId xmlns:a16="http://schemas.microsoft.com/office/drawing/2014/main" id="{B7161060-FD3E-4437-BF1A-6D6D528F1B10}"/>
                </a:ext>
              </a:extLst>
            </p:cNvPr>
            <p:cNvSpPr>
              <a:spLocks noChangeArrowheads="1"/>
            </p:cNvSpPr>
            <p:nvPr/>
          </p:nvSpPr>
          <p:spPr bwMode="auto">
            <a:xfrm>
              <a:off x="5921398" y="4798001"/>
              <a:ext cx="98306" cy="77648"/>
            </a:xfrm>
            <a:prstGeom prst="ellipse">
              <a:avLst/>
            </a:prstGeom>
            <a:solidFill>
              <a:srgbClr val="FFC000"/>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9" name="Oval 17">
              <a:extLst>
                <a:ext uri="{FF2B5EF4-FFF2-40B4-BE49-F238E27FC236}">
                  <a16:creationId xmlns:a16="http://schemas.microsoft.com/office/drawing/2014/main" id="{0588D058-62E8-41FE-8F70-D5933B3635DF}"/>
                </a:ext>
              </a:extLst>
            </p:cNvPr>
            <p:cNvSpPr>
              <a:spLocks noChangeArrowheads="1"/>
            </p:cNvSpPr>
            <p:nvPr/>
          </p:nvSpPr>
          <p:spPr bwMode="auto">
            <a:xfrm>
              <a:off x="5528172" y="3788574"/>
              <a:ext cx="98306" cy="77648"/>
            </a:xfrm>
            <a:prstGeom prst="ellipse">
              <a:avLst/>
            </a:prstGeom>
            <a:solidFill>
              <a:srgbClr val="FFC000"/>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0" name="Oval 18">
              <a:extLst>
                <a:ext uri="{FF2B5EF4-FFF2-40B4-BE49-F238E27FC236}">
                  <a16:creationId xmlns:a16="http://schemas.microsoft.com/office/drawing/2014/main" id="{EB4A4450-DA1D-4C3F-A01C-3753437EB6C1}"/>
                </a:ext>
              </a:extLst>
            </p:cNvPr>
            <p:cNvSpPr>
              <a:spLocks noChangeArrowheads="1"/>
            </p:cNvSpPr>
            <p:nvPr/>
          </p:nvSpPr>
          <p:spPr bwMode="auto">
            <a:xfrm>
              <a:off x="4643415" y="4099167"/>
              <a:ext cx="98306" cy="77648"/>
            </a:xfrm>
            <a:prstGeom prst="ellipse">
              <a:avLst/>
            </a:prstGeom>
            <a:solidFill>
              <a:srgbClr val="FFC000"/>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nvGrpSpPr>
            <p:cNvPr id="11" name="组合 11">
              <a:extLst>
                <a:ext uri="{FF2B5EF4-FFF2-40B4-BE49-F238E27FC236}">
                  <a16:creationId xmlns:a16="http://schemas.microsoft.com/office/drawing/2014/main" id="{D5D1E0F0-856C-4240-85C7-B5CDEF4AB6CA}"/>
                </a:ext>
              </a:extLst>
            </p:cNvPr>
            <p:cNvGrpSpPr/>
            <p:nvPr/>
          </p:nvGrpSpPr>
          <p:grpSpPr>
            <a:xfrm>
              <a:off x="5724785" y="3633278"/>
              <a:ext cx="1697894" cy="1087074"/>
              <a:chOff x="5724785" y="4416129"/>
              <a:chExt cx="1697894" cy="1449432"/>
            </a:xfrm>
          </p:grpSpPr>
          <p:sp>
            <p:nvSpPr>
              <p:cNvPr id="36" name="Oval 5">
                <a:extLst>
                  <a:ext uri="{FF2B5EF4-FFF2-40B4-BE49-F238E27FC236}">
                    <a16:creationId xmlns:a16="http://schemas.microsoft.com/office/drawing/2014/main" id="{9D99FF15-A8CF-44D5-B047-F3C0F97D8A8E}"/>
                  </a:ext>
                </a:extLst>
              </p:cNvPr>
              <p:cNvSpPr>
                <a:spLocks noChangeArrowheads="1"/>
              </p:cNvSpPr>
              <p:nvPr/>
            </p:nvSpPr>
            <p:spPr bwMode="auto">
              <a:xfrm>
                <a:off x="5921398" y="5140845"/>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7" name="Oval 6">
                <a:extLst>
                  <a:ext uri="{FF2B5EF4-FFF2-40B4-BE49-F238E27FC236}">
                    <a16:creationId xmlns:a16="http://schemas.microsoft.com/office/drawing/2014/main" id="{05BAC15A-1069-4F9B-97DA-D4C2B5D765F2}"/>
                  </a:ext>
                </a:extLst>
              </p:cNvPr>
              <p:cNvSpPr>
                <a:spLocks noChangeArrowheads="1"/>
              </p:cNvSpPr>
              <p:nvPr/>
            </p:nvSpPr>
            <p:spPr bwMode="auto">
              <a:xfrm>
                <a:off x="6118011" y="5347907"/>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8" name="Oval 7">
                <a:extLst>
                  <a:ext uri="{FF2B5EF4-FFF2-40B4-BE49-F238E27FC236}">
                    <a16:creationId xmlns:a16="http://schemas.microsoft.com/office/drawing/2014/main" id="{236996BD-37A9-4E67-9E9D-943D4E479AAA}"/>
                  </a:ext>
                </a:extLst>
              </p:cNvPr>
              <p:cNvSpPr>
                <a:spLocks noChangeArrowheads="1"/>
              </p:cNvSpPr>
              <p:nvPr/>
            </p:nvSpPr>
            <p:spPr bwMode="auto">
              <a:xfrm>
                <a:off x="6118011" y="5037314"/>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9" name="Oval 8">
                <a:extLst>
                  <a:ext uri="{FF2B5EF4-FFF2-40B4-BE49-F238E27FC236}">
                    <a16:creationId xmlns:a16="http://schemas.microsoft.com/office/drawing/2014/main" id="{08C4381B-9B82-4517-8B41-C58580425A57}"/>
                  </a:ext>
                </a:extLst>
              </p:cNvPr>
              <p:cNvSpPr>
                <a:spLocks noChangeArrowheads="1"/>
              </p:cNvSpPr>
              <p:nvPr/>
            </p:nvSpPr>
            <p:spPr bwMode="auto">
              <a:xfrm>
                <a:off x="6314624" y="5244376"/>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0" name="Oval 9">
                <a:extLst>
                  <a:ext uri="{FF2B5EF4-FFF2-40B4-BE49-F238E27FC236}">
                    <a16:creationId xmlns:a16="http://schemas.microsoft.com/office/drawing/2014/main" id="{1B8AC8C7-E224-420D-84C4-5DC12F2078D7}"/>
                  </a:ext>
                </a:extLst>
              </p:cNvPr>
              <p:cNvSpPr>
                <a:spLocks noChangeArrowheads="1"/>
              </p:cNvSpPr>
              <p:nvPr/>
            </p:nvSpPr>
            <p:spPr bwMode="auto">
              <a:xfrm>
                <a:off x="5921398" y="4830252"/>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1" name="Oval 10">
                <a:extLst>
                  <a:ext uri="{FF2B5EF4-FFF2-40B4-BE49-F238E27FC236}">
                    <a16:creationId xmlns:a16="http://schemas.microsoft.com/office/drawing/2014/main" id="{AC825407-2C34-4C59-8604-C0444227DBA1}"/>
                  </a:ext>
                </a:extLst>
              </p:cNvPr>
              <p:cNvSpPr>
                <a:spLocks noChangeArrowheads="1"/>
              </p:cNvSpPr>
              <p:nvPr/>
            </p:nvSpPr>
            <p:spPr bwMode="auto">
              <a:xfrm>
                <a:off x="6314624" y="4830252"/>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2" name="Oval 11">
                <a:extLst>
                  <a:ext uri="{FF2B5EF4-FFF2-40B4-BE49-F238E27FC236}">
                    <a16:creationId xmlns:a16="http://schemas.microsoft.com/office/drawing/2014/main" id="{27CB6819-462F-4385-93F7-ACB2E25297DE}"/>
                  </a:ext>
                </a:extLst>
              </p:cNvPr>
              <p:cNvSpPr>
                <a:spLocks noChangeArrowheads="1"/>
              </p:cNvSpPr>
              <p:nvPr/>
            </p:nvSpPr>
            <p:spPr bwMode="auto">
              <a:xfrm>
                <a:off x="6511236" y="5037314"/>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3" name="Oval 12">
                <a:extLst>
                  <a:ext uri="{FF2B5EF4-FFF2-40B4-BE49-F238E27FC236}">
                    <a16:creationId xmlns:a16="http://schemas.microsoft.com/office/drawing/2014/main" id="{FB8766E8-2381-4D19-A3A7-175BF3877E57}"/>
                  </a:ext>
                </a:extLst>
              </p:cNvPr>
              <p:cNvSpPr>
                <a:spLocks noChangeArrowheads="1"/>
              </p:cNvSpPr>
              <p:nvPr/>
            </p:nvSpPr>
            <p:spPr bwMode="auto">
              <a:xfrm>
                <a:off x="6412930" y="5451437"/>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4" name="Oval 13">
                <a:extLst>
                  <a:ext uri="{FF2B5EF4-FFF2-40B4-BE49-F238E27FC236}">
                    <a16:creationId xmlns:a16="http://schemas.microsoft.com/office/drawing/2014/main" id="{B067AD6A-BABE-4070-A04C-6778392BEBA1}"/>
                  </a:ext>
                </a:extLst>
              </p:cNvPr>
              <p:cNvSpPr>
                <a:spLocks noChangeArrowheads="1"/>
              </p:cNvSpPr>
              <p:nvPr/>
            </p:nvSpPr>
            <p:spPr bwMode="auto">
              <a:xfrm>
                <a:off x="6609543" y="4726721"/>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5" name="Oval 14">
                <a:extLst>
                  <a:ext uri="{FF2B5EF4-FFF2-40B4-BE49-F238E27FC236}">
                    <a16:creationId xmlns:a16="http://schemas.microsoft.com/office/drawing/2014/main" id="{ABFDB15D-4536-41DF-B0BE-977256FA3426}"/>
                  </a:ext>
                </a:extLst>
              </p:cNvPr>
              <p:cNvSpPr>
                <a:spLocks noChangeArrowheads="1"/>
              </p:cNvSpPr>
              <p:nvPr/>
            </p:nvSpPr>
            <p:spPr bwMode="auto">
              <a:xfrm>
                <a:off x="6216317" y="4519660"/>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6" name="Oval 16">
                <a:extLst>
                  <a:ext uri="{FF2B5EF4-FFF2-40B4-BE49-F238E27FC236}">
                    <a16:creationId xmlns:a16="http://schemas.microsoft.com/office/drawing/2014/main" id="{B488A863-7CDC-4697-8033-AFD8CEFEEED7}"/>
                  </a:ext>
                </a:extLst>
              </p:cNvPr>
              <p:cNvSpPr>
                <a:spLocks noChangeArrowheads="1"/>
              </p:cNvSpPr>
              <p:nvPr/>
            </p:nvSpPr>
            <p:spPr bwMode="auto">
              <a:xfrm>
                <a:off x="6609543" y="5658499"/>
                <a:ext cx="98306" cy="103531"/>
              </a:xfrm>
              <a:prstGeom prst="ellipse">
                <a:avLst/>
              </a:prstGeom>
              <a:solidFill>
                <a:srgbClr val="3D89BC"/>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47" name="Oval 19">
                <a:extLst>
                  <a:ext uri="{FF2B5EF4-FFF2-40B4-BE49-F238E27FC236}">
                    <a16:creationId xmlns:a16="http://schemas.microsoft.com/office/drawing/2014/main" id="{14745063-6CD0-4926-8095-8FC15C327F19}"/>
                  </a:ext>
                </a:extLst>
              </p:cNvPr>
              <p:cNvSpPr>
                <a:spLocks noChangeArrowheads="1"/>
              </p:cNvSpPr>
              <p:nvPr/>
            </p:nvSpPr>
            <p:spPr bwMode="auto">
              <a:xfrm>
                <a:off x="5724785" y="4416129"/>
                <a:ext cx="1697894" cy="1449432"/>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2" name="Text Box 20">
              <a:extLst>
                <a:ext uri="{FF2B5EF4-FFF2-40B4-BE49-F238E27FC236}">
                  <a16:creationId xmlns:a16="http://schemas.microsoft.com/office/drawing/2014/main" id="{F39B11FA-8C43-48C5-9AB9-652F222A598B}"/>
                </a:ext>
              </a:extLst>
            </p:cNvPr>
            <p:cNvSpPr txBox="1">
              <a:spLocks noChangeArrowheads="1"/>
            </p:cNvSpPr>
            <p:nvPr/>
          </p:nvSpPr>
          <p:spPr bwMode="auto">
            <a:xfrm>
              <a:off x="7313750" y="3284068"/>
              <a:ext cx="850318" cy="523220"/>
            </a:xfrm>
            <a:prstGeom prst="rect">
              <a:avLst/>
            </a:prstGeom>
            <a:solidFill>
              <a:schemeClr val="tx1">
                <a:lumMod val="75000"/>
                <a:lumOff val="25000"/>
              </a:schemeClr>
            </a:solidFill>
            <a:ln>
              <a:noFill/>
            </a:ln>
            <a:effec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800" b="0" dirty="0">
                  <a:solidFill>
                    <a:schemeClr val="bg1"/>
                  </a:solidFill>
                  <a:latin typeface="+mj-lt"/>
                  <a:ea typeface="黑体" pitchFamily="49" charset="-122"/>
                </a:rPr>
                <a:t>簇 </a:t>
              </a:r>
              <a:r>
                <a:rPr kumimoji="0" lang="en-US" altLang="zh-CN" sz="2800" b="0" dirty="0">
                  <a:solidFill>
                    <a:schemeClr val="bg1"/>
                  </a:solidFill>
                  <a:latin typeface="+mj-lt"/>
                  <a:ea typeface="黑体" pitchFamily="49" charset="-122"/>
                </a:rPr>
                <a:t>1</a:t>
              </a:r>
            </a:p>
          </p:txBody>
        </p:sp>
        <p:sp>
          <p:nvSpPr>
            <p:cNvPr id="13" name="Text Box 21">
              <a:extLst>
                <a:ext uri="{FF2B5EF4-FFF2-40B4-BE49-F238E27FC236}">
                  <a16:creationId xmlns:a16="http://schemas.microsoft.com/office/drawing/2014/main" id="{C4888B17-6395-4B2C-95A2-0D41A24242C7}"/>
                </a:ext>
              </a:extLst>
            </p:cNvPr>
            <p:cNvSpPr txBox="1">
              <a:spLocks noChangeArrowheads="1"/>
            </p:cNvSpPr>
            <p:nvPr/>
          </p:nvSpPr>
          <p:spPr bwMode="auto">
            <a:xfrm>
              <a:off x="1751569" y="3710926"/>
              <a:ext cx="835604" cy="523220"/>
            </a:xfrm>
            <a:prstGeom prst="rect">
              <a:avLst/>
            </a:prstGeom>
            <a:solidFill>
              <a:schemeClr val="tx1">
                <a:lumMod val="75000"/>
                <a:lumOff val="25000"/>
              </a:schemeClr>
            </a:solidFill>
            <a:ln>
              <a:noFill/>
            </a:ln>
            <a:effec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800" dirty="0">
                  <a:solidFill>
                    <a:schemeClr val="bg1"/>
                  </a:solidFill>
                  <a:latin typeface="+mj-lt"/>
                  <a:ea typeface="黑体" pitchFamily="49" charset="-122"/>
                </a:rPr>
                <a:t>簇</a:t>
              </a:r>
              <a:r>
                <a:rPr kumimoji="0" lang="zh-CN" altLang="en-US" sz="2800" b="0" dirty="0">
                  <a:solidFill>
                    <a:schemeClr val="bg1"/>
                  </a:solidFill>
                  <a:latin typeface="+mj-lt"/>
                  <a:ea typeface="黑体" pitchFamily="49" charset="-122"/>
                </a:rPr>
                <a:t> </a:t>
              </a:r>
              <a:r>
                <a:rPr kumimoji="0" lang="en-US" altLang="zh-CN" sz="2800" b="0" dirty="0">
                  <a:solidFill>
                    <a:schemeClr val="bg1"/>
                  </a:solidFill>
                  <a:latin typeface="+mj-lt"/>
                  <a:ea typeface="黑体" pitchFamily="49" charset="-122"/>
                </a:rPr>
                <a:t>2</a:t>
              </a:r>
            </a:p>
          </p:txBody>
        </p:sp>
        <p:grpSp>
          <p:nvGrpSpPr>
            <p:cNvPr id="14" name="组合 10">
              <a:extLst>
                <a:ext uri="{FF2B5EF4-FFF2-40B4-BE49-F238E27FC236}">
                  <a16:creationId xmlns:a16="http://schemas.microsoft.com/office/drawing/2014/main" id="{AA875E43-568D-4E84-803D-A4A7C2FABD60}"/>
                </a:ext>
              </a:extLst>
            </p:cNvPr>
            <p:cNvGrpSpPr/>
            <p:nvPr/>
          </p:nvGrpSpPr>
          <p:grpSpPr>
            <a:xfrm>
              <a:off x="2607654" y="3934166"/>
              <a:ext cx="1769515" cy="1074133"/>
              <a:chOff x="2607653" y="4817313"/>
              <a:chExt cx="1769515" cy="1432177"/>
            </a:xfrm>
          </p:grpSpPr>
          <p:sp>
            <p:nvSpPr>
              <p:cNvPr id="19" name="Oval 23">
                <a:extLst>
                  <a:ext uri="{FF2B5EF4-FFF2-40B4-BE49-F238E27FC236}">
                    <a16:creationId xmlns:a16="http://schemas.microsoft.com/office/drawing/2014/main" id="{C28A6C7E-449F-4120-81E6-9C4C8B24808C}"/>
                  </a:ext>
                </a:extLst>
              </p:cNvPr>
              <p:cNvSpPr>
                <a:spLocks noChangeArrowheads="1"/>
              </p:cNvSpPr>
              <p:nvPr/>
            </p:nvSpPr>
            <p:spPr bwMode="auto">
              <a:xfrm>
                <a:off x="2873899" y="5155945"/>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 name="Oval 24">
                <a:extLst>
                  <a:ext uri="{FF2B5EF4-FFF2-40B4-BE49-F238E27FC236}">
                    <a16:creationId xmlns:a16="http://schemas.microsoft.com/office/drawing/2014/main" id="{9FF6FBC6-3315-4E77-B3B7-04528BB049E9}"/>
                  </a:ext>
                </a:extLst>
              </p:cNvPr>
              <p:cNvSpPr>
                <a:spLocks noChangeArrowheads="1"/>
              </p:cNvSpPr>
              <p:nvPr/>
            </p:nvSpPr>
            <p:spPr bwMode="auto">
              <a:xfrm>
                <a:off x="2873899" y="5466538"/>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 name="Oval 25">
                <a:extLst>
                  <a:ext uri="{FF2B5EF4-FFF2-40B4-BE49-F238E27FC236}">
                    <a16:creationId xmlns:a16="http://schemas.microsoft.com/office/drawing/2014/main" id="{B4B33FEE-8883-4BEA-84B8-783D7FEBD6AB}"/>
                  </a:ext>
                </a:extLst>
              </p:cNvPr>
              <p:cNvSpPr>
                <a:spLocks noChangeArrowheads="1"/>
              </p:cNvSpPr>
              <p:nvPr/>
            </p:nvSpPr>
            <p:spPr bwMode="auto">
              <a:xfrm>
                <a:off x="3070512" y="5363007"/>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 name="Oval 26">
                <a:extLst>
                  <a:ext uri="{FF2B5EF4-FFF2-40B4-BE49-F238E27FC236}">
                    <a16:creationId xmlns:a16="http://schemas.microsoft.com/office/drawing/2014/main" id="{8B968117-3F6E-454E-9999-2D79FF1E6567}"/>
                  </a:ext>
                </a:extLst>
              </p:cNvPr>
              <p:cNvSpPr>
                <a:spLocks noChangeArrowheads="1"/>
              </p:cNvSpPr>
              <p:nvPr/>
            </p:nvSpPr>
            <p:spPr bwMode="auto">
              <a:xfrm>
                <a:off x="3070512" y="5673600"/>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 name="Oval 27">
                <a:extLst>
                  <a:ext uri="{FF2B5EF4-FFF2-40B4-BE49-F238E27FC236}">
                    <a16:creationId xmlns:a16="http://schemas.microsoft.com/office/drawing/2014/main" id="{1BA08983-05EB-42CA-B996-B685D5B32372}"/>
                  </a:ext>
                </a:extLst>
              </p:cNvPr>
              <p:cNvSpPr>
                <a:spLocks noChangeArrowheads="1"/>
              </p:cNvSpPr>
              <p:nvPr/>
            </p:nvSpPr>
            <p:spPr bwMode="auto">
              <a:xfrm>
                <a:off x="3267125" y="5570069"/>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4" name="Oval 28">
                <a:extLst>
                  <a:ext uri="{FF2B5EF4-FFF2-40B4-BE49-F238E27FC236}">
                    <a16:creationId xmlns:a16="http://schemas.microsoft.com/office/drawing/2014/main" id="{D05A26D9-C195-4C65-A7A9-B790ADB7E218}"/>
                  </a:ext>
                </a:extLst>
              </p:cNvPr>
              <p:cNvSpPr>
                <a:spLocks noChangeArrowheads="1"/>
              </p:cNvSpPr>
              <p:nvPr/>
            </p:nvSpPr>
            <p:spPr bwMode="auto">
              <a:xfrm>
                <a:off x="3463738" y="5570069"/>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5" name="Oval 29">
                <a:extLst>
                  <a:ext uri="{FF2B5EF4-FFF2-40B4-BE49-F238E27FC236}">
                    <a16:creationId xmlns:a16="http://schemas.microsoft.com/office/drawing/2014/main" id="{DF31E4D6-A399-44B3-94B0-DFD4EDBD99D0}"/>
                  </a:ext>
                </a:extLst>
              </p:cNvPr>
              <p:cNvSpPr>
                <a:spLocks noChangeArrowheads="1"/>
              </p:cNvSpPr>
              <p:nvPr/>
            </p:nvSpPr>
            <p:spPr bwMode="auto">
              <a:xfrm flipV="1">
                <a:off x="3365431" y="5363007"/>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6" name="Oval 30">
                <a:extLst>
                  <a:ext uri="{FF2B5EF4-FFF2-40B4-BE49-F238E27FC236}">
                    <a16:creationId xmlns:a16="http://schemas.microsoft.com/office/drawing/2014/main" id="{CD334ABA-1B4C-4D7E-B91D-323E404EE892}"/>
                  </a:ext>
                </a:extLst>
              </p:cNvPr>
              <p:cNvSpPr>
                <a:spLocks noChangeArrowheads="1"/>
              </p:cNvSpPr>
              <p:nvPr/>
            </p:nvSpPr>
            <p:spPr bwMode="auto">
              <a:xfrm>
                <a:off x="3660351" y="5673600"/>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7" name="Oval 31">
                <a:extLst>
                  <a:ext uri="{FF2B5EF4-FFF2-40B4-BE49-F238E27FC236}">
                    <a16:creationId xmlns:a16="http://schemas.microsoft.com/office/drawing/2014/main" id="{06E15908-3CCD-4E44-A636-C97389B66AB3}"/>
                  </a:ext>
                </a:extLst>
              </p:cNvPr>
              <p:cNvSpPr>
                <a:spLocks noChangeArrowheads="1"/>
              </p:cNvSpPr>
              <p:nvPr/>
            </p:nvSpPr>
            <p:spPr bwMode="auto">
              <a:xfrm>
                <a:off x="3660351" y="5570069"/>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8" name="Oval 32">
                <a:extLst>
                  <a:ext uri="{FF2B5EF4-FFF2-40B4-BE49-F238E27FC236}">
                    <a16:creationId xmlns:a16="http://schemas.microsoft.com/office/drawing/2014/main" id="{D8137C9D-44D2-465A-8D2A-79F4D57F0109}"/>
                  </a:ext>
                </a:extLst>
              </p:cNvPr>
              <p:cNvSpPr>
                <a:spLocks noChangeArrowheads="1"/>
              </p:cNvSpPr>
              <p:nvPr/>
            </p:nvSpPr>
            <p:spPr bwMode="auto">
              <a:xfrm>
                <a:off x="3463738" y="5777130"/>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9" name="Oval 33">
                <a:extLst>
                  <a:ext uri="{FF2B5EF4-FFF2-40B4-BE49-F238E27FC236}">
                    <a16:creationId xmlns:a16="http://schemas.microsoft.com/office/drawing/2014/main" id="{12F18B31-FFEE-461D-82AA-F961D3F0E236}"/>
                  </a:ext>
                </a:extLst>
              </p:cNvPr>
              <p:cNvSpPr>
                <a:spLocks noChangeArrowheads="1"/>
              </p:cNvSpPr>
              <p:nvPr/>
            </p:nvSpPr>
            <p:spPr bwMode="auto">
              <a:xfrm>
                <a:off x="3856963" y="5777130"/>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0" name="Oval 34">
                <a:extLst>
                  <a:ext uri="{FF2B5EF4-FFF2-40B4-BE49-F238E27FC236}">
                    <a16:creationId xmlns:a16="http://schemas.microsoft.com/office/drawing/2014/main" id="{2980ED63-05B6-4CAD-A701-A2C660A7C233}"/>
                  </a:ext>
                </a:extLst>
              </p:cNvPr>
              <p:cNvSpPr>
                <a:spLocks noChangeArrowheads="1"/>
              </p:cNvSpPr>
              <p:nvPr/>
            </p:nvSpPr>
            <p:spPr bwMode="auto">
              <a:xfrm>
                <a:off x="3758657" y="5673600"/>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1" name="Oval 35">
                <a:extLst>
                  <a:ext uri="{FF2B5EF4-FFF2-40B4-BE49-F238E27FC236}">
                    <a16:creationId xmlns:a16="http://schemas.microsoft.com/office/drawing/2014/main" id="{95553787-82E2-4A17-AAD3-CC839075F8C2}"/>
                  </a:ext>
                </a:extLst>
              </p:cNvPr>
              <p:cNvSpPr>
                <a:spLocks noChangeArrowheads="1"/>
              </p:cNvSpPr>
              <p:nvPr/>
            </p:nvSpPr>
            <p:spPr bwMode="auto">
              <a:xfrm>
                <a:off x="3856963" y="5466538"/>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2" name="Oval 36">
                <a:extLst>
                  <a:ext uri="{FF2B5EF4-FFF2-40B4-BE49-F238E27FC236}">
                    <a16:creationId xmlns:a16="http://schemas.microsoft.com/office/drawing/2014/main" id="{F8B7692E-7C7E-4A12-8897-63F2130A8828}"/>
                  </a:ext>
                </a:extLst>
              </p:cNvPr>
              <p:cNvSpPr>
                <a:spLocks noChangeArrowheads="1"/>
              </p:cNvSpPr>
              <p:nvPr/>
            </p:nvSpPr>
            <p:spPr bwMode="auto">
              <a:xfrm>
                <a:off x="4053576" y="5570069"/>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3" name="Oval 37">
                <a:extLst>
                  <a:ext uri="{FF2B5EF4-FFF2-40B4-BE49-F238E27FC236}">
                    <a16:creationId xmlns:a16="http://schemas.microsoft.com/office/drawing/2014/main" id="{A9B94684-1C21-4A6C-A95C-DBD64B38E79B}"/>
                  </a:ext>
                </a:extLst>
              </p:cNvPr>
              <p:cNvSpPr>
                <a:spLocks noChangeArrowheads="1"/>
              </p:cNvSpPr>
              <p:nvPr/>
            </p:nvSpPr>
            <p:spPr bwMode="auto">
              <a:xfrm>
                <a:off x="3955270" y="5259476"/>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4" name="Oval 38">
                <a:extLst>
                  <a:ext uri="{FF2B5EF4-FFF2-40B4-BE49-F238E27FC236}">
                    <a16:creationId xmlns:a16="http://schemas.microsoft.com/office/drawing/2014/main" id="{92946F85-D3D6-437A-8988-11B3A6BBE7B3}"/>
                  </a:ext>
                </a:extLst>
              </p:cNvPr>
              <p:cNvSpPr>
                <a:spLocks noChangeArrowheads="1"/>
              </p:cNvSpPr>
              <p:nvPr/>
            </p:nvSpPr>
            <p:spPr bwMode="auto">
              <a:xfrm>
                <a:off x="3660351" y="5984192"/>
                <a:ext cx="98306" cy="103531"/>
              </a:xfrm>
              <a:prstGeom prst="ellipse">
                <a:avLst/>
              </a:prstGeom>
              <a:solidFill>
                <a:schemeClr val="bg1">
                  <a:lumMod val="65000"/>
                </a:schemeClr>
              </a:solidFill>
              <a:ln w="12700">
                <a:solidFill>
                  <a:schemeClr val="tx1"/>
                </a:solidFill>
                <a:round/>
                <a:headEnd type="none" w="sm" len="sm"/>
                <a:tailEnd type="none" w="sm" len="sm"/>
              </a:ln>
              <a:effec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5" name="Oval 39">
                <a:extLst>
                  <a:ext uri="{FF2B5EF4-FFF2-40B4-BE49-F238E27FC236}">
                    <a16:creationId xmlns:a16="http://schemas.microsoft.com/office/drawing/2014/main" id="{3B5E3C3F-636D-423D-9AED-221D0CA2AEC9}"/>
                  </a:ext>
                </a:extLst>
              </p:cNvPr>
              <p:cNvSpPr>
                <a:spLocks noChangeArrowheads="1"/>
              </p:cNvSpPr>
              <p:nvPr/>
            </p:nvSpPr>
            <p:spPr bwMode="auto">
              <a:xfrm>
                <a:off x="2607653" y="4817313"/>
                <a:ext cx="1769515" cy="1432177"/>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5" name="Text Box 40">
              <a:extLst>
                <a:ext uri="{FF2B5EF4-FFF2-40B4-BE49-F238E27FC236}">
                  <a16:creationId xmlns:a16="http://schemas.microsoft.com/office/drawing/2014/main" id="{EC7F273D-1BF3-4EB7-A90B-5E03B7A557DD}"/>
                </a:ext>
              </a:extLst>
            </p:cNvPr>
            <p:cNvSpPr txBox="1">
              <a:spLocks noChangeArrowheads="1"/>
            </p:cNvSpPr>
            <p:nvPr/>
          </p:nvSpPr>
          <p:spPr bwMode="auto">
            <a:xfrm>
              <a:off x="2790825" y="2691794"/>
              <a:ext cx="1303712" cy="523220"/>
            </a:xfrm>
            <a:prstGeom prst="rect">
              <a:avLst/>
            </a:prstGeom>
            <a:solidFill>
              <a:srgbClr val="3D89BC"/>
            </a:solidFill>
            <a:ln>
              <a:noFill/>
            </a:ln>
            <a:effec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800" b="0" dirty="0">
                  <a:solidFill>
                    <a:schemeClr val="bg1"/>
                  </a:solidFill>
                  <a:latin typeface="+mj-lt"/>
                  <a:ea typeface="黑体" pitchFamily="49" charset="-122"/>
                </a:rPr>
                <a:t>奇异点</a:t>
              </a:r>
            </a:p>
          </p:txBody>
        </p:sp>
        <p:cxnSp>
          <p:nvCxnSpPr>
            <p:cNvPr id="16" name="AutoShape 41">
              <a:extLst>
                <a:ext uri="{FF2B5EF4-FFF2-40B4-BE49-F238E27FC236}">
                  <a16:creationId xmlns:a16="http://schemas.microsoft.com/office/drawing/2014/main" id="{6047DFC5-7B36-4736-ADDC-BC0035A7E0AB}"/>
                </a:ext>
              </a:extLst>
            </p:cNvPr>
            <p:cNvCxnSpPr>
              <a:cxnSpLocks noChangeShapeType="1"/>
              <a:stCxn id="15" idx="3"/>
              <a:endCxn id="9" idx="2"/>
            </p:cNvCxnSpPr>
            <p:nvPr/>
          </p:nvCxnSpPr>
          <p:spPr bwMode="auto">
            <a:xfrm>
              <a:off x="4094537" y="2953404"/>
              <a:ext cx="1433635" cy="873994"/>
            </a:xfrm>
            <a:prstGeom prst="straightConnector1">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42">
              <a:extLst>
                <a:ext uri="{FF2B5EF4-FFF2-40B4-BE49-F238E27FC236}">
                  <a16:creationId xmlns:a16="http://schemas.microsoft.com/office/drawing/2014/main" id="{51E1D0B8-9D02-4334-B821-E735E12B1CB7}"/>
                </a:ext>
              </a:extLst>
            </p:cNvPr>
            <p:cNvCxnSpPr>
              <a:cxnSpLocks noChangeShapeType="1"/>
              <a:stCxn id="15" idx="3"/>
              <a:endCxn id="10" idx="1"/>
            </p:cNvCxnSpPr>
            <p:nvPr/>
          </p:nvCxnSpPr>
          <p:spPr bwMode="auto">
            <a:xfrm>
              <a:off x="4094537" y="2953404"/>
              <a:ext cx="563275" cy="1157134"/>
            </a:xfrm>
            <a:prstGeom prst="straightConnector1">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3">
              <a:extLst>
                <a:ext uri="{FF2B5EF4-FFF2-40B4-BE49-F238E27FC236}">
                  <a16:creationId xmlns:a16="http://schemas.microsoft.com/office/drawing/2014/main" id="{65A66A94-4200-4D0F-AEB8-76A7DBBAA54A}"/>
                </a:ext>
              </a:extLst>
            </p:cNvPr>
            <p:cNvCxnSpPr>
              <a:cxnSpLocks noChangeShapeType="1"/>
              <a:stCxn id="15" idx="3"/>
              <a:endCxn id="7" idx="1"/>
            </p:cNvCxnSpPr>
            <p:nvPr/>
          </p:nvCxnSpPr>
          <p:spPr bwMode="auto">
            <a:xfrm>
              <a:off x="4094537" y="2953404"/>
              <a:ext cx="1841258" cy="1855968"/>
            </a:xfrm>
            <a:prstGeom prst="straightConnector1">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2" name="图示 1">
            <a:extLst>
              <a:ext uri="{FF2B5EF4-FFF2-40B4-BE49-F238E27FC236}">
                <a16:creationId xmlns:a16="http://schemas.microsoft.com/office/drawing/2014/main" id="{9AF2DE53-9145-4C32-8E58-78D8840D80CB}"/>
              </a:ext>
            </a:extLst>
          </p:cNvPr>
          <p:cNvGraphicFramePr/>
          <p:nvPr>
            <p:extLst>
              <p:ext uri="{D42A27DB-BD31-4B8C-83A1-F6EECF244321}">
                <p14:modId xmlns:p14="http://schemas.microsoft.com/office/powerpoint/2010/main" val="764211964"/>
              </p:ext>
            </p:extLst>
          </p:nvPr>
        </p:nvGraphicFramePr>
        <p:xfrm>
          <a:off x="8538065" y="1610596"/>
          <a:ext cx="2864184" cy="3053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11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聚类的概念是模糊的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146" name="组合 145">
            <a:extLst>
              <a:ext uri="{FF2B5EF4-FFF2-40B4-BE49-F238E27FC236}">
                <a16:creationId xmlns:a16="http://schemas.microsoft.com/office/drawing/2014/main" id="{20DCB567-DA4D-4390-B546-D5E942248541}"/>
              </a:ext>
            </a:extLst>
          </p:cNvPr>
          <p:cNvGrpSpPr/>
          <p:nvPr/>
        </p:nvGrpSpPr>
        <p:grpSpPr>
          <a:xfrm>
            <a:off x="685801" y="943742"/>
            <a:ext cx="10996862" cy="4482500"/>
            <a:chOff x="469899" y="943742"/>
            <a:chExt cx="8202923" cy="3731251"/>
          </a:xfrm>
        </p:grpSpPr>
        <p:sp>
          <p:nvSpPr>
            <p:cNvPr id="147" name="矩形 146">
              <a:extLst>
                <a:ext uri="{FF2B5EF4-FFF2-40B4-BE49-F238E27FC236}">
                  <a16:creationId xmlns:a16="http://schemas.microsoft.com/office/drawing/2014/main" id="{C32E1533-4195-4A84-85F8-50F88EC929A6}"/>
                </a:ext>
              </a:extLst>
            </p:cNvPr>
            <p:cNvSpPr/>
            <p:nvPr/>
          </p:nvSpPr>
          <p:spPr>
            <a:xfrm>
              <a:off x="469899" y="2292297"/>
              <a:ext cx="3940176" cy="337669"/>
            </a:xfrm>
            <a:prstGeom prst="rect">
              <a:avLst/>
            </a:pr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48" name="矩形 147">
              <a:extLst>
                <a:ext uri="{FF2B5EF4-FFF2-40B4-BE49-F238E27FC236}">
                  <a16:creationId xmlns:a16="http://schemas.microsoft.com/office/drawing/2014/main" id="{1284D4F4-054C-46F8-8ED8-6D5696497F1B}"/>
                </a:ext>
              </a:extLst>
            </p:cNvPr>
            <p:cNvSpPr/>
            <p:nvPr/>
          </p:nvSpPr>
          <p:spPr>
            <a:xfrm>
              <a:off x="4732646" y="2292297"/>
              <a:ext cx="3940176" cy="337669"/>
            </a:xfrm>
            <a:prstGeom prst="rect">
              <a:avLst/>
            </a:prstGeom>
            <a:solidFill>
              <a:srgbClr val="3D89BC"/>
            </a:solid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49" name="矩形 148">
              <a:extLst>
                <a:ext uri="{FF2B5EF4-FFF2-40B4-BE49-F238E27FC236}">
                  <a16:creationId xmlns:a16="http://schemas.microsoft.com/office/drawing/2014/main" id="{8634820C-6861-4805-8B0A-26607D7F01BD}"/>
                </a:ext>
              </a:extLst>
            </p:cNvPr>
            <p:cNvSpPr/>
            <p:nvPr/>
          </p:nvSpPr>
          <p:spPr>
            <a:xfrm>
              <a:off x="469899" y="4242278"/>
              <a:ext cx="3940176" cy="337669"/>
            </a:xfrm>
            <a:prstGeom prst="rect">
              <a:avLst/>
            </a:prstGeom>
            <a:solidFill>
              <a:srgbClr val="3D89BC"/>
            </a:solid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0" name="矩形 149">
              <a:extLst>
                <a:ext uri="{FF2B5EF4-FFF2-40B4-BE49-F238E27FC236}">
                  <a16:creationId xmlns:a16="http://schemas.microsoft.com/office/drawing/2014/main" id="{87BF6633-B4FB-4B96-B3DD-A3ADD0DBF905}"/>
                </a:ext>
              </a:extLst>
            </p:cNvPr>
            <p:cNvSpPr/>
            <p:nvPr/>
          </p:nvSpPr>
          <p:spPr>
            <a:xfrm>
              <a:off x="4732646" y="4242278"/>
              <a:ext cx="3940176" cy="337669"/>
            </a:xfrm>
            <a:prstGeom prst="rect">
              <a:avLst/>
            </a:prstGeom>
            <a:solidFill>
              <a:srgbClr val="3D89BC"/>
            </a:solid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1" name="矩形 150">
              <a:extLst>
                <a:ext uri="{FF2B5EF4-FFF2-40B4-BE49-F238E27FC236}">
                  <a16:creationId xmlns:a16="http://schemas.microsoft.com/office/drawing/2014/main" id="{4BFFCA8A-5FCA-4262-B93F-BAC16CC6A8F3}"/>
                </a:ext>
              </a:extLst>
            </p:cNvPr>
            <p:cNvSpPr/>
            <p:nvPr/>
          </p:nvSpPr>
          <p:spPr>
            <a:xfrm>
              <a:off x="469899" y="943742"/>
              <a:ext cx="3940176" cy="1314450"/>
            </a:xfrm>
            <a:prstGeom prst="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2" name="矩形 151">
              <a:extLst>
                <a:ext uri="{FF2B5EF4-FFF2-40B4-BE49-F238E27FC236}">
                  <a16:creationId xmlns:a16="http://schemas.microsoft.com/office/drawing/2014/main" id="{C0294F89-FB25-4538-87B8-2BB12538C797}"/>
                </a:ext>
              </a:extLst>
            </p:cNvPr>
            <p:cNvSpPr/>
            <p:nvPr/>
          </p:nvSpPr>
          <p:spPr>
            <a:xfrm>
              <a:off x="4732646" y="943742"/>
              <a:ext cx="3940176" cy="1314450"/>
            </a:xfrm>
            <a:prstGeom prst="rect">
              <a:avLst/>
            </a:prstGeom>
            <a:no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3" name="矩形 152">
              <a:extLst>
                <a:ext uri="{FF2B5EF4-FFF2-40B4-BE49-F238E27FC236}">
                  <a16:creationId xmlns:a16="http://schemas.microsoft.com/office/drawing/2014/main" id="{F16F2208-F33C-4F8A-9DB2-3C1012C81EC5}"/>
                </a:ext>
              </a:extLst>
            </p:cNvPr>
            <p:cNvSpPr/>
            <p:nvPr/>
          </p:nvSpPr>
          <p:spPr>
            <a:xfrm>
              <a:off x="469899" y="2889728"/>
              <a:ext cx="3940176" cy="1314450"/>
            </a:xfrm>
            <a:prstGeom prst="rect">
              <a:avLst/>
            </a:prstGeom>
            <a:no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sp>
          <p:nvSpPr>
            <p:cNvPr id="154" name="矩形 153">
              <a:extLst>
                <a:ext uri="{FF2B5EF4-FFF2-40B4-BE49-F238E27FC236}">
                  <a16:creationId xmlns:a16="http://schemas.microsoft.com/office/drawing/2014/main" id="{210FBDE8-38B8-4985-B95B-B47F70236AA7}"/>
                </a:ext>
              </a:extLst>
            </p:cNvPr>
            <p:cNvSpPr/>
            <p:nvPr/>
          </p:nvSpPr>
          <p:spPr>
            <a:xfrm>
              <a:off x="4732646" y="2889728"/>
              <a:ext cx="3940176" cy="1314450"/>
            </a:xfrm>
            <a:prstGeom prst="rect">
              <a:avLst/>
            </a:prstGeom>
            <a:noFill/>
            <a:ln w="38100">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黑体" pitchFamily="49" charset="-122"/>
              </a:endParaRPr>
            </a:p>
          </p:txBody>
        </p:sp>
        <p:grpSp>
          <p:nvGrpSpPr>
            <p:cNvPr id="155" name="Group 4">
              <a:extLst>
                <a:ext uri="{FF2B5EF4-FFF2-40B4-BE49-F238E27FC236}">
                  <a16:creationId xmlns:a16="http://schemas.microsoft.com/office/drawing/2014/main" id="{B496EDA8-9356-4796-8739-D2AB9F139EBC}"/>
                </a:ext>
              </a:extLst>
            </p:cNvPr>
            <p:cNvGrpSpPr>
              <a:grpSpLocks noChangeAspect="1"/>
            </p:cNvGrpSpPr>
            <p:nvPr/>
          </p:nvGrpSpPr>
          <p:grpSpPr bwMode="auto">
            <a:xfrm>
              <a:off x="685801" y="1285663"/>
              <a:ext cx="3344863" cy="614363"/>
              <a:chOff x="2464" y="2296"/>
              <a:chExt cx="2634" cy="646"/>
            </a:xfrm>
          </p:grpSpPr>
          <p:sp>
            <p:nvSpPr>
              <p:cNvPr id="223" name="Oval 5">
                <a:extLst>
                  <a:ext uri="{FF2B5EF4-FFF2-40B4-BE49-F238E27FC236}">
                    <a16:creationId xmlns:a16="http://schemas.microsoft.com/office/drawing/2014/main" id="{B1860146-8118-481F-A4D8-576651BCE43F}"/>
                  </a:ext>
                </a:extLst>
              </p:cNvPr>
              <p:cNvSpPr>
                <a:spLocks noChangeAspect="1" noChangeArrowheads="1"/>
              </p:cNvSpPr>
              <p:nvPr/>
            </p:nvSpPr>
            <p:spPr bwMode="auto">
              <a:xfrm>
                <a:off x="4564" y="273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4" name="Oval 6">
                <a:extLst>
                  <a:ext uri="{FF2B5EF4-FFF2-40B4-BE49-F238E27FC236}">
                    <a16:creationId xmlns:a16="http://schemas.microsoft.com/office/drawing/2014/main" id="{3CBD5A96-EA61-4ED2-AA80-35A5CF8C7EB9}"/>
                  </a:ext>
                </a:extLst>
              </p:cNvPr>
              <p:cNvSpPr>
                <a:spLocks noChangeAspect="1" noChangeArrowheads="1"/>
              </p:cNvSpPr>
              <p:nvPr/>
            </p:nvSpPr>
            <p:spPr bwMode="auto">
              <a:xfrm>
                <a:off x="4312" y="284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5" name="Oval 7">
                <a:extLst>
                  <a:ext uri="{FF2B5EF4-FFF2-40B4-BE49-F238E27FC236}">
                    <a16:creationId xmlns:a16="http://schemas.microsoft.com/office/drawing/2014/main" id="{6561DC3B-A28A-447F-879D-EA228E3A0223}"/>
                  </a:ext>
                </a:extLst>
              </p:cNvPr>
              <p:cNvSpPr>
                <a:spLocks noChangeAspect="1" noChangeArrowheads="1"/>
              </p:cNvSpPr>
              <p:nvPr/>
            </p:nvSpPr>
            <p:spPr bwMode="auto">
              <a:xfrm>
                <a:off x="4466" y="285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6" name="Oval 8">
                <a:extLst>
                  <a:ext uri="{FF2B5EF4-FFF2-40B4-BE49-F238E27FC236}">
                    <a16:creationId xmlns:a16="http://schemas.microsoft.com/office/drawing/2014/main" id="{CDED6711-F361-4946-BEB1-7A594BD4D70C}"/>
                  </a:ext>
                </a:extLst>
              </p:cNvPr>
              <p:cNvSpPr>
                <a:spLocks noChangeAspect="1" noChangeArrowheads="1"/>
              </p:cNvSpPr>
              <p:nvPr/>
            </p:nvSpPr>
            <p:spPr bwMode="auto">
              <a:xfrm>
                <a:off x="4410" y="274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7" name="Oval 9">
                <a:extLst>
                  <a:ext uri="{FF2B5EF4-FFF2-40B4-BE49-F238E27FC236}">
                    <a16:creationId xmlns:a16="http://schemas.microsoft.com/office/drawing/2014/main" id="{30C4261B-600C-4DB3-9897-BB5FB34C2090}"/>
                  </a:ext>
                </a:extLst>
              </p:cNvPr>
              <p:cNvSpPr>
                <a:spLocks noChangeAspect="1" noChangeArrowheads="1"/>
              </p:cNvSpPr>
              <p:nvPr/>
            </p:nvSpPr>
            <p:spPr bwMode="auto">
              <a:xfrm>
                <a:off x="4326" y="247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8" name="Oval 10">
                <a:extLst>
                  <a:ext uri="{FF2B5EF4-FFF2-40B4-BE49-F238E27FC236}">
                    <a16:creationId xmlns:a16="http://schemas.microsoft.com/office/drawing/2014/main" id="{97D6DA3E-84F4-4729-BF3A-5F80900F3A91}"/>
                  </a:ext>
                </a:extLst>
              </p:cNvPr>
              <p:cNvSpPr>
                <a:spLocks noChangeAspect="1" noChangeArrowheads="1"/>
              </p:cNvSpPr>
              <p:nvPr/>
            </p:nvSpPr>
            <p:spPr bwMode="auto">
              <a:xfrm>
                <a:off x="4158" y="242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9" name="Oval 11">
                <a:extLst>
                  <a:ext uri="{FF2B5EF4-FFF2-40B4-BE49-F238E27FC236}">
                    <a16:creationId xmlns:a16="http://schemas.microsoft.com/office/drawing/2014/main" id="{75EA4FA9-D1B7-4596-AC8F-2C03ACFB0CF1}"/>
                  </a:ext>
                </a:extLst>
              </p:cNvPr>
              <p:cNvSpPr>
                <a:spLocks noChangeAspect="1" noChangeArrowheads="1"/>
              </p:cNvSpPr>
              <p:nvPr/>
            </p:nvSpPr>
            <p:spPr bwMode="auto">
              <a:xfrm>
                <a:off x="4242" y="229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0" name="Oval 12">
                <a:extLst>
                  <a:ext uri="{FF2B5EF4-FFF2-40B4-BE49-F238E27FC236}">
                    <a16:creationId xmlns:a16="http://schemas.microsoft.com/office/drawing/2014/main" id="{99046D67-00A1-42AE-997F-39EECBDEF551}"/>
                  </a:ext>
                </a:extLst>
              </p:cNvPr>
              <p:cNvSpPr>
                <a:spLocks noChangeAspect="1" noChangeArrowheads="1"/>
              </p:cNvSpPr>
              <p:nvPr/>
            </p:nvSpPr>
            <p:spPr bwMode="auto">
              <a:xfrm>
                <a:off x="4788" y="271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1" name="Oval 13">
                <a:extLst>
                  <a:ext uri="{FF2B5EF4-FFF2-40B4-BE49-F238E27FC236}">
                    <a16:creationId xmlns:a16="http://schemas.microsoft.com/office/drawing/2014/main" id="{80D6C370-7DE9-4757-BABB-F0CCB9F9EF92}"/>
                  </a:ext>
                </a:extLst>
              </p:cNvPr>
              <p:cNvSpPr>
                <a:spLocks noChangeAspect="1" noChangeArrowheads="1"/>
              </p:cNvSpPr>
              <p:nvPr/>
            </p:nvSpPr>
            <p:spPr bwMode="auto">
              <a:xfrm>
                <a:off x="5012" y="261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2" name="Oval 14">
                <a:extLst>
                  <a:ext uri="{FF2B5EF4-FFF2-40B4-BE49-F238E27FC236}">
                    <a16:creationId xmlns:a16="http://schemas.microsoft.com/office/drawing/2014/main" id="{9F6621E4-728D-4466-B891-3D3D74E80ED6}"/>
                  </a:ext>
                </a:extLst>
              </p:cNvPr>
              <p:cNvSpPr>
                <a:spLocks noChangeAspect="1" noChangeArrowheads="1"/>
              </p:cNvSpPr>
              <p:nvPr/>
            </p:nvSpPr>
            <p:spPr bwMode="auto">
              <a:xfrm>
                <a:off x="4788" y="253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3" name="Oval 15">
                <a:extLst>
                  <a:ext uri="{FF2B5EF4-FFF2-40B4-BE49-F238E27FC236}">
                    <a16:creationId xmlns:a16="http://schemas.microsoft.com/office/drawing/2014/main" id="{7A2D2150-9D17-4BD8-AC44-F63507F9CBA2}"/>
                  </a:ext>
                </a:extLst>
              </p:cNvPr>
              <p:cNvSpPr>
                <a:spLocks noChangeAspect="1" noChangeArrowheads="1"/>
              </p:cNvSpPr>
              <p:nvPr/>
            </p:nvSpPr>
            <p:spPr bwMode="auto">
              <a:xfrm flipV="1">
                <a:off x="2870" y="2422"/>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4" name="Oval 16">
                <a:extLst>
                  <a:ext uri="{FF2B5EF4-FFF2-40B4-BE49-F238E27FC236}">
                    <a16:creationId xmlns:a16="http://schemas.microsoft.com/office/drawing/2014/main" id="{CD31320F-FCBA-4C2E-B334-F834B8D0F269}"/>
                  </a:ext>
                </a:extLst>
              </p:cNvPr>
              <p:cNvSpPr>
                <a:spLocks noChangeAspect="1" noChangeArrowheads="1"/>
              </p:cNvSpPr>
              <p:nvPr/>
            </p:nvSpPr>
            <p:spPr bwMode="auto">
              <a:xfrm flipV="1">
                <a:off x="2618" y="231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5" name="Oval 17">
                <a:extLst>
                  <a:ext uri="{FF2B5EF4-FFF2-40B4-BE49-F238E27FC236}">
                    <a16:creationId xmlns:a16="http://schemas.microsoft.com/office/drawing/2014/main" id="{45C32BA3-F3F1-4B73-8314-B67D5D8A99DC}"/>
                  </a:ext>
                </a:extLst>
              </p:cNvPr>
              <p:cNvSpPr>
                <a:spLocks noChangeAspect="1" noChangeArrowheads="1"/>
              </p:cNvSpPr>
              <p:nvPr/>
            </p:nvSpPr>
            <p:spPr bwMode="auto">
              <a:xfrm flipV="1">
                <a:off x="2772" y="229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6" name="Oval 18">
                <a:extLst>
                  <a:ext uri="{FF2B5EF4-FFF2-40B4-BE49-F238E27FC236}">
                    <a16:creationId xmlns:a16="http://schemas.microsoft.com/office/drawing/2014/main" id="{9BA3B385-D693-46B8-9181-2C77AD82FA46}"/>
                  </a:ext>
                </a:extLst>
              </p:cNvPr>
              <p:cNvSpPr>
                <a:spLocks noChangeAspect="1" noChangeArrowheads="1"/>
              </p:cNvSpPr>
              <p:nvPr/>
            </p:nvSpPr>
            <p:spPr bwMode="auto">
              <a:xfrm flipV="1">
                <a:off x="2716" y="240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7" name="Oval 19">
                <a:extLst>
                  <a:ext uri="{FF2B5EF4-FFF2-40B4-BE49-F238E27FC236}">
                    <a16:creationId xmlns:a16="http://schemas.microsoft.com/office/drawing/2014/main" id="{EC7FF5DF-6117-4C8E-AAFC-E14E39C9516E}"/>
                  </a:ext>
                </a:extLst>
              </p:cNvPr>
              <p:cNvSpPr>
                <a:spLocks noChangeAspect="1" noChangeArrowheads="1"/>
              </p:cNvSpPr>
              <p:nvPr/>
            </p:nvSpPr>
            <p:spPr bwMode="auto">
              <a:xfrm flipV="1">
                <a:off x="2632" y="267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8" name="Oval 20">
                <a:extLst>
                  <a:ext uri="{FF2B5EF4-FFF2-40B4-BE49-F238E27FC236}">
                    <a16:creationId xmlns:a16="http://schemas.microsoft.com/office/drawing/2014/main" id="{FB6C00BF-996F-4B1E-AD50-600CB0377353}"/>
                  </a:ext>
                </a:extLst>
              </p:cNvPr>
              <p:cNvSpPr>
                <a:spLocks noChangeAspect="1" noChangeArrowheads="1"/>
              </p:cNvSpPr>
              <p:nvPr/>
            </p:nvSpPr>
            <p:spPr bwMode="auto">
              <a:xfrm flipV="1">
                <a:off x="2464" y="2730"/>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39" name="Oval 21">
                <a:extLst>
                  <a:ext uri="{FF2B5EF4-FFF2-40B4-BE49-F238E27FC236}">
                    <a16:creationId xmlns:a16="http://schemas.microsoft.com/office/drawing/2014/main" id="{B0B98BC0-DBED-4935-B311-AB789D32FCE7}"/>
                  </a:ext>
                </a:extLst>
              </p:cNvPr>
              <p:cNvSpPr>
                <a:spLocks noChangeAspect="1" noChangeArrowheads="1"/>
              </p:cNvSpPr>
              <p:nvPr/>
            </p:nvSpPr>
            <p:spPr bwMode="auto">
              <a:xfrm flipV="1">
                <a:off x="2548" y="285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40" name="Oval 22">
                <a:extLst>
                  <a:ext uri="{FF2B5EF4-FFF2-40B4-BE49-F238E27FC236}">
                    <a16:creationId xmlns:a16="http://schemas.microsoft.com/office/drawing/2014/main" id="{B00BBC1F-5583-42D8-920B-26DFB7833E2A}"/>
                  </a:ext>
                </a:extLst>
              </p:cNvPr>
              <p:cNvSpPr>
                <a:spLocks noChangeAspect="1" noChangeArrowheads="1"/>
              </p:cNvSpPr>
              <p:nvPr/>
            </p:nvSpPr>
            <p:spPr bwMode="auto">
              <a:xfrm flipV="1">
                <a:off x="3094" y="2436"/>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41" name="Oval 23">
                <a:extLst>
                  <a:ext uri="{FF2B5EF4-FFF2-40B4-BE49-F238E27FC236}">
                    <a16:creationId xmlns:a16="http://schemas.microsoft.com/office/drawing/2014/main" id="{F060EF3D-C94C-4C03-ABDA-A6B6E5114105}"/>
                  </a:ext>
                </a:extLst>
              </p:cNvPr>
              <p:cNvSpPr>
                <a:spLocks noChangeAspect="1" noChangeArrowheads="1"/>
              </p:cNvSpPr>
              <p:nvPr/>
            </p:nvSpPr>
            <p:spPr bwMode="auto">
              <a:xfrm flipV="1">
                <a:off x="3318" y="2534"/>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42" name="Oval 24">
                <a:extLst>
                  <a:ext uri="{FF2B5EF4-FFF2-40B4-BE49-F238E27FC236}">
                    <a16:creationId xmlns:a16="http://schemas.microsoft.com/office/drawing/2014/main" id="{5A3A8B1F-E876-4923-9C34-9B0301C6666E}"/>
                  </a:ext>
                </a:extLst>
              </p:cNvPr>
              <p:cNvSpPr>
                <a:spLocks noChangeAspect="1" noChangeArrowheads="1"/>
              </p:cNvSpPr>
              <p:nvPr/>
            </p:nvSpPr>
            <p:spPr bwMode="auto">
              <a:xfrm flipV="1">
                <a:off x="3094" y="2618"/>
                <a:ext cx="86" cy="8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56" name="Rectangle 25">
              <a:extLst>
                <a:ext uri="{FF2B5EF4-FFF2-40B4-BE49-F238E27FC236}">
                  <a16:creationId xmlns:a16="http://schemas.microsoft.com/office/drawing/2014/main" id="{5D09FEEF-B6AC-4A84-BAEC-713FA51143CC}"/>
                </a:ext>
              </a:extLst>
            </p:cNvPr>
            <p:cNvSpPr>
              <a:spLocks noChangeArrowheads="1"/>
            </p:cNvSpPr>
            <p:nvPr/>
          </p:nvSpPr>
          <p:spPr bwMode="auto">
            <a:xfrm>
              <a:off x="1185863" y="2286000"/>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000" b="1">
                  <a:solidFill>
                    <a:schemeClr val="bg1"/>
                  </a:solidFill>
                  <a:latin typeface="+mj-lt"/>
                  <a:ea typeface="黑体" pitchFamily="49" charset="-122"/>
                  <a:cs typeface="Times New Roman" panose="02020603050405020304" pitchFamily="18" charset="0"/>
                </a:rPr>
                <a:t>多少个簇</a:t>
              </a:r>
              <a:r>
                <a:rPr kumimoji="0" lang="en-US" altLang="zh-CN" sz="2000" b="1">
                  <a:solidFill>
                    <a:schemeClr val="bg1"/>
                  </a:solidFill>
                  <a:latin typeface="+mj-lt"/>
                  <a:ea typeface="黑体" pitchFamily="49" charset="-122"/>
                  <a:cs typeface="Times New Roman" panose="02020603050405020304" pitchFamily="18" charset="0"/>
                </a:rPr>
                <a:t>?</a:t>
              </a:r>
              <a:endParaRPr kumimoji="0" lang="en-US" altLang="zh-CN" sz="2000" b="1">
                <a:solidFill>
                  <a:schemeClr val="bg1"/>
                </a:solidFill>
                <a:latin typeface="+mj-lt"/>
                <a:ea typeface="黑体" pitchFamily="49" charset="-122"/>
              </a:endParaRPr>
            </a:p>
          </p:txBody>
        </p:sp>
        <p:grpSp>
          <p:nvGrpSpPr>
            <p:cNvPr id="157" name="Group 27">
              <a:extLst>
                <a:ext uri="{FF2B5EF4-FFF2-40B4-BE49-F238E27FC236}">
                  <a16:creationId xmlns:a16="http://schemas.microsoft.com/office/drawing/2014/main" id="{337C8E64-76F5-4923-8A77-386D7CE30D4F}"/>
                </a:ext>
              </a:extLst>
            </p:cNvPr>
            <p:cNvGrpSpPr>
              <a:grpSpLocks/>
            </p:cNvGrpSpPr>
            <p:nvPr/>
          </p:nvGrpSpPr>
          <p:grpSpPr bwMode="auto">
            <a:xfrm>
              <a:off x="4960938" y="3257551"/>
              <a:ext cx="3344862" cy="616744"/>
              <a:chOff x="3125" y="2592"/>
              <a:chExt cx="2107" cy="518"/>
            </a:xfrm>
          </p:grpSpPr>
          <p:sp>
            <p:nvSpPr>
              <p:cNvPr id="203" name="AutoShape 28">
                <a:extLst>
                  <a:ext uri="{FF2B5EF4-FFF2-40B4-BE49-F238E27FC236}">
                    <a16:creationId xmlns:a16="http://schemas.microsoft.com/office/drawing/2014/main" id="{4CBFC240-E667-46AA-A6B3-3658DFEFF745}"/>
                  </a:ext>
                </a:extLst>
              </p:cNvPr>
              <p:cNvSpPr>
                <a:spLocks noChangeAspect="1" noChangeArrowheads="1"/>
              </p:cNvSpPr>
              <p:nvPr/>
            </p:nvSpPr>
            <p:spPr bwMode="auto">
              <a:xfrm>
                <a:off x="4805" y="294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4" name="AutoShape 29">
                <a:extLst>
                  <a:ext uri="{FF2B5EF4-FFF2-40B4-BE49-F238E27FC236}">
                    <a16:creationId xmlns:a16="http://schemas.microsoft.com/office/drawing/2014/main" id="{54100957-AFBD-4CA6-BFF7-D7DCEAAE80BA}"/>
                  </a:ext>
                </a:extLst>
              </p:cNvPr>
              <p:cNvSpPr>
                <a:spLocks noChangeAspect="1" noChangeArrowheads="1"/>
              </p:cNvSpPr>
              <p:nvPr/>
            </p:nvSpPr>
            <p:spPr bwMode="auto">
              <a:xfrm>
                <a:off x="4603" y="303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5" name="AutoShape 30">
                <a:extLst>
                  <a:ext uri="{FF2B5EF4-FFF2-40B4-BE49-F238E27FC236}">
                    <a16:creationId xmlns:a16="http://schemas.microsoft.com/office/drawing/2014/main" id="{67FFEFCF-F7BA-49CD-8BF9-B8E8A41AAE40}"/>
                  </a:ext>
                </a:extLst>
              </p:cNvPr>
              <p:cNvSpPr>
                <a:spLocks noChangeAspect="1" noChangeArrowheads="1"/>
              </p:cNvSpPr>
              <p:nvPr/>
            </p:nvSpPr>
            <p:spPr bwMode="auto">
              <a:xfrm>
                <a:off x="4726" y="3041"/>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6" name="AutoShape 31">
                <a:extLst>
                  <a:ext uri="{FF2B5EF4-FFF2-40B4-BE49-F238E27FC236}">
                    <a16:creationId xmlns:a16="http://schemas.microsoft.com/office/drawing/2014/main" id="{0D837322-D60F-4C88-A1AB-7631DE2FA996}"/>
                  </a:ext>
                </a:extLst>
              </p:cNvPr>
              <p:cNvSpPr>
                <a:spLocks noChangeAspect="1" noChangeArrowheads="1"/>
              </p:cNvSpPr>
              <p:nvPr/>
            </p:nvSpPr>
            <p:spPr bwMode="auto">
              <a:xfrm>
                <a:off x="4682" y="2951"/>
                <a:ext cx="68"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7" name="AutoShape 32">
                <a:extLst>
                  <a:ext uri="{FF2B5EF4-FFF2-40B4-BE49-F238E27FC236}">
                    <a16:creationId xmlns:a16="http://schemas.microsoft.com/office/drawing/2014/main" id="{2FF0839D-FE53-4BB4-BC19-4E5B73E696F6}"/>
                  </a:ext>
                </a:extLst>
              </p:cNvPr>
              <p:cNvSpPr>
                <a:spLocks noChangeAspect="1" noChangeArrowheads="1"/>
              </p:cNvSpPr>
              <p:nvPr/>
            </p:nvSpPr>
            <p:spPr bwMode="auto">
              <a:xfrm>
                <a:off x="4614" y="2738"/>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208" name="AutoShape 33">
                <a:extLst>
                  <a:ext uri="{FF2B5EF4-FFF2-40B4-BE49-F238E27FC236}">
                    <a16:creationId xmlns:a16="http://schemas.microsoft.com/office/drawing/2014/main" id="{6EB19D9D-A719-48B3-813C-5162C2FA1DD3}"/>
                  </a:ext>
                </a:extLst>
              </p:cNvPr>
              <p:cNvSpPr>
                <a:spLocks noChangeAspect="1" noChangeArrowheads="1"/>
              </p:cNvSpPr>
              <p:nvPr/>
            </p:nvSpPr>
            <p:spPr bwMode="auto">
              <a:xfrm>
                <a:off x="4480" y="2693"/>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209" name="AutoShape 34">
                <a:extLst>
                  <a:ext uri="{FF2B5EF4-FFF2-40B4-BE49-F238E27FC236}">
                    <a16:creationId xmlns:a16="http://schemas.microsoft.com/office/drawing/2014/main" id="{9E0F418E-94DC-42E3-A3C6-2E45D1A13597}"/>
                  </a:ext>
                </a:extLst>
              </p:cNvPr>
              <p:cNvSpPr>
                <a:spLocks noChangeAspect="1" noChangeArrowheads="1"/>
              </p:cNvSpPr>
              <p:nvPr/>
            </p:nvSpPr>
            <p:spPr bwMode="auto">
              <a:xfrm>
                <a:off x="4547" y="2592"/>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210" name="AutoShape 35">
                <a:extLst>
                  <a:ext uri="{FF2B5EF4-FFF2-40B4-BE49-F238E27FC236}">
                    <a16:creationId xmlns:a16="http://schemas.microsoft.com/office/drawing/2014/main" id="{B844FDB4-41F4-49C0-8593-FCB15FCAEA5B}"/>
                  </a:ext>
                </a:extLst>
              </p:cNvPr>
              <p:cNvSpPr>
                <a:spLocks noChangeAspect="1" noChangeArrowheads="1"/>
              </p:cNvSpPr>
              <p:nvPr/>
            </p:nvSpPr>
            <p:spPr bwMode="auto">
              <a:xfrm>
                <a:off x="4984" y="2929"/>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1" name="AutoShape 36">
                <a:extLst>
                  <a:ext uri="{FF2B5EF4-FFF2-40B4-BE49-F238E27FC236}">
                    <a16:creationId xmlns:a16="http://schemas.microsoft.com/office/drawing/2014/main" id="{BFB730DE-E10E-4A1A-B0CC-F8A638D8161B}"/>
                  </a:ext>
                </a:extLst>
              </p:cNvPr>
              <p:cNvSpPr>
                <a:spLocks noChangeAspect="1" noChangeArrowheads="1"/>
              </p:cNvSpPr>
              <p:nvPr/>
            </p:nvSpPr>
            <p:spPr bwMode="auto">
              <a:xfrm>
                <a:off x="5163" y="2850"/>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2" name="AutoShape 37">
                <a:extLst>
                  <a:ext uri="{FF2B5EF4-FFF2-40B4-BE49-F238E27FC236}">
                    <a16:creationId xmlns:a16="http://schemas.microsoft.com/office/drawing/2014/main" id="{87073A56-6F0E-4E6E-A6EC-174FCCE1E8EA}"/>
                  </a:ext>
                </a:extLst>
              </p:cNvPr>
              <p:cNvSpPr>
                <a:spLocks noChangeAspect="1" noChangeArrowheads="1"/>
              </p:cNvSpPr>
              <p:nvPr/>
            </p:nvSpPr>
            <p:spPr bwMode="auto">
              <a:xfrm>
                <a:off x="4984" y="2783"/>
                <a:ext cx="69" cy="69"/>
              </a:xfrm>
              <a:prstGeom prst="diamond">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3" name="AutoShape 38">
                <a:extLst>
                  <a:ext uri="{FF2B5EF4-FFF2-40B4-BE49-F238E27FC236}">
                    <a16:creationId xmlns:a16="http://schemas.microsoft.com/office/drawing/2014/main" id="{D027A1AA-FEF2-4D66-81EA-86C8E940B84B}"/>
                  </a:ext>
                </a:extLst>
              </p:cNvPr>
              <p:cNvSpPr>
                <a:spLocks noChangeAspect="1" noChangeArrowheads="1"/>
              </p:cNvSpPr>
              <p:nvPr/>
            </p:nvSpPr>
            <p:spPr bwMode="auto">
              <a:xfrm flipV="1">
                <a:off x="3450" y="269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4" name="AutoShape 39">
                <a:extLst>
                  <a:ext uri="{FF2B5EF4-FFF2-40B4-BE49-F238E27FC236}">
                    <a16:creationId xmlns:a16="http://schemas.microsoft.com/office/drawing/2014/main" id="{3CAE543A-975D-44FE-A0CF-1036C5C41239}"/>
                  </a:ext>
                </a:extLst>
              </p:cNvPr>
              <p:cNvSpPr>
                <a:spLocks noChangeAspect="1" noChangeArrowheads="1"/>
              </p:cNvSpPr>
              <p:nvPr/>
            </p:nvSpPr>
            <p:spPr bwMode="auto">
              <a:xfrm flipV="1">
                <a:off x="3248" y="260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5" name="AutoShape 40">
                <a:extLst>
                  <a:ext uri="{FF2B5EF4-FFF2-40B4-BE49-F238E27FC236}">
                    <a16:creationId xmlns:a16="http://schemas.microsoft.com/office/drawing/2014/main" id="{489C603E-1FD6-4137-8146-A00851CA9EC5}"/>
                  </a:ext>
                </a:extLst>
              </p:cNvPr>
              <p:cNvSpPr>
                <a:spLocks noChangeAspect="1" noChangeArrowheads="1"/>
              </p:cNvSpPr>
              <p:nvPr/>
            </p:nvSpPr>
            <p:spPr bwMode="auto">
              <a:xfrm flipV="1">
                <a:off x="3371" y="2592"/>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6" name="AutoShape 41">
                <a:extLst>
                  <a:ext uri="{FF2B5EF4-FFF2-40B4-BE49-F238E27FC236}">
                    <a16:creationId xmlns:a16="http://schemas.microsoft.com/office/drawing/2014/main" id="{6C863718-6C4E-49F5-827E-4626A7CC46CA}"/>
                  </a:ext>
                </a:extLst>
              </p:cNvPr>
              <p:cNvSpPr>
                <a:spLocks noChangeAspect="1" noChangeArrowheads="1"/>
              </p:cNvSpPr>
              <p:nvPr/>
            </p:nvSpPr>
            <p:spPr bwMode="auto">
              <a:xfrm flipV="1">
                <a:off x="3327" y="2682"/>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7" name="AutoShape 42">
                <a:extLst>
                  <a:ext uri="{FF2B5EF4-FFF2-40B4-BE49-F238E27FC236}">
                    <a16:creationId xmlns:a16="http://schemas.microsoft.com/office/drawing/2014/main" id="{F33D5B2D-AB0D-42A0-87E8-20123BB0CE17}"/>
                  </a:ext>
                </a:extLst>
              </p:cNvPr>
              <p:cNvSpPr>
                <a:spLocks noChangeAspect="1" noChangeArrowheads="1"/>
              </p:cNvSpPr>
              <p:nvPr/>
            </p:nvSpPr>
            <p:spPr bwMode="auto">
              <a:xfrm flipV="1">
                <a:off x="3259" y="2895"/>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8" name="AutoShape 43">
                <a:extLst>
                  <a:ext uri="{FF2B5EF4-FFF2-40B4-BE49-F238E27FC236}">
                    <a16:creationId xmlns:a16="http://schemas.microsoft.com/office/drawing/2014/main" id="{243B6197-E9E7-4016-A5E5-1A7AA2B95A07}"/>
                  </a:ext>
                </a:extLst>
              </p:cNvPr>
              <p:cNvSpPr>
                <a:spLocks noChangeAspect="1" noChangeArrowheads="1"/>
              </p:cNvSpPr>
              <p:nvPr/>
            </p:nvSpPr>
            <p:spPr bwMode="auto">
              <a:xfrm flipV="1">
                <a:off x="3125" y="2940"/>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19" name="AutoShape 44">
                <a:extLst>
                  <a:ext uri="{FF2B5EF4-FFF2-40B4-BE49-F238E27FC236}">
                    <a16:creationId xmlns:a16="http://schemas.microsoft.com/office/drawing/2014/main" id="{49C63B3F-F50C-410A-AEC0-B55420D92127}"/>
                  </a:ext>
                </a:extLst>
              </p:cNvPr>
              <p:cNvSpPr>
                <a:spLocks noChangeAspect="1" noChangeArrowheads="1"/>
              </p:cNvSpPr>
              <p:nvPr/>
            </p:nvSpPr>
            <p:spPr bwMode="auto">
              <a:xfrm flipV="1">
                <a:off x="3192" y="3041"/>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0" name="AutoShape 45">
                <a:extLst>
                  <a:ext uri="{FF2B5EF4-FFF2-40B4-BE49-F238E27FC236}">
                    <a16:creationId xmlns:a16="http://schemas.microsoft.com/office/drawing/2014/main" id="{41BD0C8B-BEE8-42B5-AC10-9BE652E02253}"/>
                  </a:ext>
                </a:extLst>
              </p:cNvPr>
              <p:cNvSpPr>
                <a:spLocks noChangeAspect="1" noChangeArrowheads="1"/>
              </p:cNvSpPr>
              <p:nvPr/>
            </p:nvSpPr>
            <p:spPr bwMode="auto">
              <a:xfrm flipV="1">
                <a:off x="3629" y="2704"/>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1" name="AutoShape 46">
                <a:extLst>
                  <a:ext uri="{FF2B5EF4-FFF2-40B4-BE49-F238E27FC236}">
                    <a16:creationId xmlns:a16="http://schemas.microsoft.com/office/drawing/2014/main" id="{41A60C6D-8396-4925-9CED-FB6A17FA1B3A}"/>
                  </a:ext>
                </a:extLst>
              </p:cNvPr>
              <p:cNvSpPr>
                <a:spLocks noChangeAspect="1" noChangeArrowheads="1"/>
              </p:cNvSpPr>
              <p:nvPr/>
            </p:nvSpPr>
            <p:spPr bwMode="auto">
              <a:xfrm flipV="1">
                <a:off x="3808" y="278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22" name="AutoShape 47">
                <a:extLst>
                  <a:ext uri="{FF2B5EF4-FFF2-40B4-BE49-F238E27FC236}">
                    <a16:creationId xmlns:a16="http://schemas.microsoft.com/office/drawing/2014/main" id="{8A2FDB6F-2B10-4BD3-B46C-62248D9DDDA6}"/>
                  </a:ext>
                </a:extLst>
              </p:cNvPr>
              <p:cNvSpPr>
                <a:spLocks noChangeAspect="1" noChangeArrowheads="1"/>
              </p:cNvSpPr>
              <p:nvPr/>
            </p:nvSpPr>
            <p:spPr bwMode="auto">
              <a:xfrm flipV="1">
                <a:off x="3629" y="285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58" name="Rectangle 48">
              <a:extLst>
                <a:ext uri="{FF2B5EF4-FFF2-40B4-BE49-F238E27FC236}">
                  <a16:creationId xmlns:a16="http://schemas.microsoft.com/office/drawing/2014/main" id="{6B9F40D5-A6BD-48D5-B0B7-0DCF9CB03583}"/>
                </a:ext>
              </a:extLst>
            </p:cNvPr>
            <p:cNvSpPr>
              <a:spLocks noChangeArrowheads="1"/>
            </p:cNvSpPr>
            <p:nvPr/>
          </p:nvSpPr>
          <p:spPr bwMode="auto">
            <a:xfrm>
              <a:off x="5418138" y="4274883"/>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000" b="1">
                  <a:solidFill>
                    <a:schemeClr val="bg1"/>
                  </a:solidFill>
                  <a:latin typeface="+mj-lt"/>
                  <a:ea typeface="黑体" pitchFamily="49" charset="-122"/>
                </a:rPr>
                <a:t>4</a:t>
              </a:r>
              <a:r>
                <a:rPr kumimoji="0" lang="zh-CN" altLang="en-US" sz="2000" b="1">
                  <a:solidFill>
                    <a:schemeClr val="bg1"/>
                  </a:solidFill>
                  <a:latin typeface="+mj-lt"/>
                  <a:ea typeface="黑体" pitchFamily="49" charset="-122"/>
                </a:rPr>
                <a:t>个簇</a:t>
              </a:r>
            </a:p>
          </p:txBody>
        </p:sp>
        <p:grpSp>
          <p:nvGrpSpPr>
            <p:cNvPr id="159" name="Group 50">
              <a:extLst>
                <a:ext uri="{FF2B5EF4-FFF2-40B4-BE49-F238E27FC236}">
                  <a16:creationId xmlns:a16="http://schemas.microsoft.com/office/drawing/2014/main" id="{694414E9-91C6-4B13-B7A2-A0050AEC60C4}"/>
                </a:ext>
              </a:extLst>
            </p:cNvPr>
            <p:cNvGrpSpPr>
              <a:grpSpLocks/>
            </p:cNvGrpSpPr>
            <p:nvPr/>
          </p:nvGrpSpPr>
          <p:grpSpPr bwMode="auto">
            <a:xfrm>
              <a:off x="685801" y="3221236"/>
              <a:ext cx="3344863" cy="614363"/>
              <a:chOff x="432" y="2592"/>
              <a:chExt cx="2107" cy="516"/>
            </a:xfrm>
          </p:grpSpPr>
          <p:sp>
            <p:nvSpPr>
              <p:cNvPr id="183" name="AutoShape 51">
                <a:extLst>
                  <a:ext uri="{FF2B5EF4-FFF2-40B4-BE49-F238E27FC236}">
                    <a16:creationId xmlns:a16="http://schemas.microsoft.com/office/drawing/2014/main" id="{5A120382-A581-4F41-952E-15F42E29F339}"/>
                  </a:ext>
                </a:extLst>
              </p:cNvPr>
              <p:cNvSpPr>
                <a:spLocks noChangeAspect="1" noChangeArrowheads="1"/>
              </p:cNvSpPr>
              <p:nvPr/>
            </p:nvSpPr>
            <p:spPr bwMode="auto">
              <a:xfrm>
                <a:off x="2112" y="2939"/>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4" name="AutoShape 52">
                <a:extLst>
                  <a:ext uri="{FF2B5EF4-FFF2-40B4-BE49-F238E27FC236}">
                    <a16:creationId xmlns:a16="http://schemas.microsoft.com/office/drawing/2014/main" id="{ED0A0845-391D-44E2-A3D3-68F34C9B5E13}"/>
                  </a:ext>
                </a:extLst>
              </p:cNvPr>
              <p:cNvSpPr>
                <a:spLocks noChangeAspect="1" noChangeArrowheads="1"/>
              </p:cNvSpPr>
              <p:nvPr/>
            </p:nvSpPr>
            <p:spPr bwMode="auto">
              <a:xfrm>
                <a:off x="1910" y="3028"/>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5" name="AutoShape 53">
                <a:extLst>
                  <a:ext uri="{FF2B5EF4-FFF2-40B4-BE49-F238E27FC236}">
                    <a16:creationId xmlns:a16="http://schemas.microsoft.com/office/drawing/2014/main" id="{26BD4084-5A36-4FF4-BE4E-CE8967146320}"/>
                  </a:ext>
                </a:extLst>
              </p:cNvPr>
              <p:cNvSpPr>
                <a:spLocks noChangeAspect="1" noChangeArrowheads="1"/>
              </p:cNvSpPr>
              <p:nvPr/>
            </p:nvSpPr>
            <p:spPr bwMode="auto">
              <a:xfrm>
                <a:off x="2033" y="303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6" name="AutoShape 54">
                <a:extLst>
                  <a:ext uri="{FF2B5EF4-FFF2-40B4-BE49-F238E27FC236}">
                    <a16:creationId xmlns:a16="http://schemas.microsoft.com/office/drawing/2014/main" id="{AB75E95B-EAB1-46DF-8987-82F381E2F48C}"/>
                  </a:ext>
                </a:extLst>
              </p:cNvPr>
              <p:cNvSpPr>
                <a:spLocks noChangeAspect="1" noChangeArrowheads="1"/>
              </p:cNvSpPr>
              <p:nvPr/>
            </p:nvSpPr>
            <p:spPr bwMode="auto">
              <a:xfrm>
                <a:off x="1989" y="2950"/>
                <a:ext cx="68"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7" name="AutoShape 55">
                <a:extLst>
                  <a:ext uri="{FF2B5EF4-FFF2-40B4-BE49-F238E27FC236}">
                    <a16:creationId xmlns:a16="http://schemas.microsoft.com/office/drawing/2014/main" id="{9C840FE2-F9D5-4155-B477-591E7785FA97}"/>
                  </a:ext>
                </a:extLst>
              </p:cNvPr>
              <p:cNvSpPr>
                <a:spLocks noChangeAspect="1" noChangeArrowheads="1"/>
              </p:cNvSpPr>
              <p:nvPr/>
            </p:nvSpPr>
            <p:spPr bwMode="auto">
              <a:xfrm>
                <a:off x="1921" y="273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8" name="AutoShape 56">
                <a:extLst>
                  <a:ext uri="{FF2B5EF4-FFF2-40B4-BE49-F238E27FC236}">
                    <a16:creationId xmlns:a16="http://schemas.microsoft.com/office/drawing/2014/main" id="{3FE78EEB-09AE-4180-B080-471035436E19}"/>
                  </a:ext>
                </a:extLst>
              </p:cNvPr>
              <p:cNvSpPr>
                <a:spLocks noChangeAspect="1" noChangeArrowheads="1"/>
              </p:cNvSpPr>
              <p:nvPr/>
            </p:nvSpPr>
            <p:spPr bwMode="auto">
              <a:xfrm>
                <a:off x="1787" y="2693"/>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9" name="AutoShape 57">
                <a:extLst>
                  <a:ext uri="{FF2B5EF4-FFF2-40B4-BE49-F238E27FC236}">
                    <a16:creationId xmlns:a16="http://schemas.microsoft.com/office/drawing/2014/main" id="{E0631795-A431-4A9F-BA51-564AF2B39172}"/>
                  </a:ext>
                </a:extLst>
              </p:cNvPr>
              <p:cNvSpPr>
                <a:spLocks noChangeAspect="1" noChangeArrowheads="1"/>
              </p:cNvSpPr>
              <p:nvPr/>
            </p:nvSpPr>
            <p:spPr bwMode="auto">
              <a:xfrm>
                <a:off x="1854" y="259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0" name="AutoShape 58">
                <a:extLst>
                  <a:ext uri="{FF2B5EF4-FFF2-40B4-BE49-F238E27FC236}">
                    <a16:creationId xmlns:a16="http://schemas.microsoft.com/office/drawing/2014/main" id="{839121D8-C751-4315-8943-BC0E148E69D8}"/>
                  </a:ext>
                </a:extLst>
              </p:cNvPr>
              <p:cNvSpPr>
                <a:spLocks noChangeAspect="1" noChangeArrowheads="1"/>
              </p:cNvSpPr>
              <p:nvPr/>
            </p:nvSpPr>
            <p:spPr bwMode="auto">
              <a:xfrm>
                <a:off x="2291" y="292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1" name="AutoShape 59">
                <a:extLst>
                  <a:ext uri="{FF2B5EF4-FFF2-40B4-BE49-F238E27FC236}">
                    <a16:creationId xmlns:a16="http://schemas.microsoft.com/office/drawing/2014/main" id="{3147A92D-45F3-4BFA-A9C9-AAA3044EBD46}"/>
                  </a:ext>
                </a:extLst>
              </p:cNvPr>
              <p:cNvSpPr>
                <a:spLocks noChangeAspect="1" noChangeArrowheads="1"/>
              </p:cNvSpPr>
              <p:nvPr/>
            </p:nvSpPr>
            <p:spPr bwMode="auto">
              <a:xfrm>
                <a:off x="2470" y="284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2" name="AutoShape 60">
                <a:extLst>
                  <a:ext uri="{FF2B5EF4-FFF2-40B4-BE49-F238E27FC236}">
                    <a16:creationId xmlns:a16="http://schemas.microsoft.com/office/drawing/2014/main" id="{BCF8A4DA-9496-4CBD-A352-8F09A19CA455}"/>
                  </a:ext>
                </a:extLst>
              </p:cNvPr>
              <p:cNvSpPr>
                <a:spLocks noChangeAspect="1" noChangeArrowheads="1"/>
              </p:cNvSpPr>
              <p:nvPr/>
            </p:nvSpPr>
            <p:spPr bwMode="auto">
              <a:xfrm>
                <a:off x="2291" y="278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3" name="Rectangle 61">
                <a:extLst>
                  <a:ext uri="{FF2B5EF4-FFF2-40B4-BE49-F238E27FC236}">
                    <a16:creationId xmlns:a16="http://schemas.microsoft.com/office/drawing/2014/main" id="{051AF790-BF91-4A0A-8067-DCC0372C97CF}"/>
                  </a:ext>
                </a:extLst>
              </p:cNvPr>
              <p:cNvSpPr>
                <a:spLocks noChangeAspect="1" noChangeArrowheads="1"/>
              </p:cNvSpPr>
              <p:nvPr/>
            </p:nvSpPr>
            <p:spPr bwMode="auto">
              <a:xfrm flipV="1">
                <a:off x="757" y="2693"/>
                <a:ext cx="69" cy="6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4" name="Rectangle 62">
                <a:extLst>
                  <a:ext uri="{FF2B5EF4-FFF2-40B4-BE49-F238E27FC236}">
                    <a16:creationId xmlns:a16="http://schemas.microsoft.com/office/drawing/2014/main" id="{576BED8B-77B6-4D85-BC4E-9C27AF8C76B1}"/>
                  </a:ext>
                </a:extLst>
              </p:cNvPr>
              <p:cNvSpPr>
                <a:spLocks noChangeAspect="1" noChangeArrowheads="1"/>
              </p:cNvSpPr>
              <p:nvPr/>
            </p:nvSpPr>
            <p:spPr bwMode="auto">
              <a:xfrm flipV="1">
                <a:off x="555" y="2603"/>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5" name="Rectangle 63">
                <a:extLst>
                  <a:ext uri="{FF2B5EF4-FFF2-40B4-BE49-F238E27FC236}">
                    <a16:creationId xmlns:a16="http://schemas.microsoft.com/office/drawing/2014/main" id="{45362F0C-CAE2-4B57-B74E-084DE8D761A1}"/>
                  </a:ext>
                </a:extLst>
              </p:cNvPr>
              <p:cNvSpPr>
                <a:spLocks noChangeAspect="1" noChangeArrowheads="1"/>
              </p:cNvSpPr>
              <p:nvPr/>
            </p:nvSpPr>
            <p:spPr bwMode="auto">
              <a:xfrm flipV="1">
                <a:off x="678" y="2592"/>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6" name="Rectangle 64">
                <a:extLst>
                  <a:ext uri="{FF2B5EF4-FFF2-40B4-BE49-F238E27FC236}">
                    <a16:creationId xmlns:a16="http://schemas.microsoft.com/office/drawing/2014/main" id="{EFBDC91E-C41F-4861-AF97-58CC37C6EA72}"/>
                  </a:ext>
                </a:extLst>
              </p:cNvPr>
              <p:cNvSpPr>
                <a:spLocks noChangeAspect="1" noChangeArrowheads="1"/>
              </p:cNvSpPr>
              <p:nvPr/>
            </p:nvSpPr>
            <p:spPr bwMode="auto">
              <a:xfrm flipV="1">
                <a:off x="634" y="2681"/>
                <a:ext cx="68"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7" name="Rectangle 65">
                <a:extLst>
                  <a:ext uri="{FF2B5EF4-FFF2-40B4-BE49-F238E27FC236}">
                    <a16:creationId xmlns:a16="http://schemas.microsoft.com/office/drawing/2014/main" id="{58F5E13A-D9CE-4163-AC80-C809906C3AA2}"/>
                  </a:ext>
                </a:extLst>
              </p:cNvPr>
              <p:cNvSpPr>
                <a:spLocks noChangeAspect="1" noChangeArrowheads="1"/>
              </p:cNvSpPr>
              <p:nvPr/>
            </p:nvSpPr>
            <p:spPr bwMode="auto">
              <a:xfrm flipV="1">
                <a:off x="566" y="2894"/>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8" name="Rectangle 66">
                <a:extLst>
                  <a:ext uri="{FF2B5EF4-FFF2-40B4-BE49-F238E27FC236}">
                    <a16:creationId xmlns:a16="http://schemas.microsoft.com/office/drawing/2014/main" id="{B599AC05-0D46-4420-B552-6A1B841D73AD}"/>
                  </a:ext>
                </a:extLst>
              </p:cNvPr>
              <p:cNvSpPr>
                <a:spLocks noChangeAspect="1" noChangeArrowheads="1"/>
              </p:cNvSpPr>
              <p:nvPr/>
            </p:nvSpPr>
            <p:spPr bwMode="auto">
              <a:xfrm flipV="1">
                <a:off x="432" y="2939"/>
                <a:ext cx="69" cy="6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99" name="Rectangle 67">
                <a:extLst>
                  <a:ext uri="{FF2B5EF4-FFF2-40B4-BE49-F238E27FC236}">
                    <a16:creationId xmlns:a16="http://schemas.microsoft.com/office/drawing/2014/main" id="{ECFE31C4-E09B-418A-9CD6-436DB060182B}"/>
                  </a:ext>
                </a:extLst>
              </p:cNvPr>
              <p:cNvSpPr>
                <a:spLocks noChangeAspect="1" noChangeArrowheads="1"/>
              </p:cNvSpPr>
              <p:nvPr/>
            </p:nvSpPr>
            <p:spPr bwMode="auto">
              <a:xfrm flipV="1">
                <a:off x="499" y="3039"/>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0" name="Rectangle 68">
                <a:extLst>
                  <a:ext uri="{FF2B5EF4-FFF2-40B4-BE49-F238E27FC236}">
                    <a16:creationId xmlns:a16="http://schemas.microsoft.com/office/drawing/2014/main" id="{2DFFAD5D-375A-452F-9E8B-C6B3746FCB2D}"/>
                  </a:ext>
                </a:extLst>
              </p:cNvPr>
              <p:cNvSpPr>
                <a:spLocks noChangeAspect="1" noChangeArrowheads="1"/>
              </p:cNvSpPr>
              <p:nvPr/>
            </p:nvSpPr>
            <p:spPr bwMode="auto">
              <a:xfrm flipV="1">
                <a:off x="936" y="2704"/>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1" name="Rectangle 69">
                <a:extLst>
                  <a:ext uri="{FF2B5EF4-FFF2-40B4-BE49-F238E27FC236}">
                    <a16:creationId xmlns:a16="http://schemas.microsoft.com/office/drawing/2014/main" id="{7BEF33C8-32C1-4AA6-AC9E-980386BE9153}"/>
                  </a:ext>
                </a:extLst>
              </p:cNvPr>
              <p:cNvSpPr>
                <a:spLocks noChangeAspect="1" noChangeArrowheads="1"/>
              </p:cNvSpPr>
              <p:nvPr/>
            </p:nvSpPr>
            <p:spPr bwMode="auto">
              <a:xfrm flipV="1">
                <a:off x="1115" y="2782"/>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02" name="Rectangle 70">
                <a:extLst>
                  <a:ext uri="{FF2B5EF4-FFF2-40B4-BE49-F238E27FC236}">
                    <a16:creationId xmlns:a16="http://schemas.microsoft.com/office/drawing/2014/main" id="{F7A174DF-5559-4175-8E16-3C8A8810F7C3}"/>
                  </a:ext>
                </a:extLst>
              </p:cNvPr>
              <p:cNvSpPr>
                <a:spLocks noChangeAspect="1" noChangeArrowheads="1"/>
              </p:cNvSpPr>
              <p:nvPr/>
            </p:nvSpPr>
            <p:spPr bwMode="auto">
              <a:xfrm flipV="1">
                <a:off x="936" y="2849"/>
                <a:ext cx="69" cy="69"/>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60" name="Rectangle 71">
              <a:extLst>
                <a:ext uri="{FF2B5EF4-FFF2-40B4-BE49-F238E27FC236}">
                  <a16:creationId xmlns:a16="http://schemas.microsoft.com/office/drawing/2014/main" id="{C7529063-B3EC-44E4-9FBB-13F20A22E64A}"/>
                </a:ext>
              </a:extLst>
            </p:cNvPr>
            <p:cNvSpPr>
              <a:spLocks noChangeArrowheads="1"/>
            </p:cNvSpPr>
            <p:nvPr/>
          </p:nvSpPr>
          <p:spPr bwMode="auto">
            <a:xfrm>
              <a:off x="1114425" y="4274883"/>
              <a:ext cx="21621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000" b="1">
                  <a:solidFill>
                    <a:schemeClr val="bg1"/>
                  </a:solidFill>
                  <a:latin typeface="+mj-lt"/>
                  <a:ea typeface="黑体" pitchFamily="49" charset="-122"/>
                  <a:cs typeface="Times New Roman" panose="02020603050405020304" pitchFamily="18" charset="0"/>
                </a:rPr>
                <a:t>2</a:t>
              </a:r>
              <a:r>
                <a:rPr kumimoji="0" lang="zh-CN" altLang="en-US" sz="2000" b="1">
                  <a:solidFill>
                    <a:schemeClr val="bg1"/>
                  </a:solidFill>
                  <a:latin typeface="+mj-lt"/>
                  <a:ea typeface="黑体" pitchFamily="49" charset="-122"/>
                  <a:cs typeface="Times New Roman" panose="02020603050405020304" pitchFamily="18" charset="0"/>
                </a:rPr>
                <a:t>个簇</a:t>
              </a:r>
              <a:endParaRPr kumimoji="0" lang="zh-CN" altLang="en-US" sz="2000" b="1">
                <a:solidFill>
                  <a:schemeClr val="bg1"/>
                </a:solidFill>
                <a:latin typeface="+mj-lt"/>
                <a:ea typeface="黑体" pitchFamily="49" charset="-122"/>
              </a:endParaRPr>
            </a:p>
          </p:txBody>
        </p:sp>
        <p:grpSp>
          <p:nvGrpSpPr>
            <p:cNvPr id="161" name="Group 73">
              <a:extLst>
                <a:ext uri="{FF2B5EF4-FFF2-40B4-BE49-F238E27FC236}">
                  <a16:creationId xmlns:a16="http://schemas.microsoft.com/office/drawing/2014/main" id="{8371D46B-44BE-4CFD-BF57-2C2D041A6323}"/>
                </a:ext>
              </a:extLst>
            </p:cNvPr>
            <p:cNvGrpSpPr>
              <a:grpSpLocks/>
            </p:cNvGrpSpPr>
            <p:nvPr/>
          </p:nvGrpSpPr>
          <p:grpSpPr bwMode="auto">
            <a:xfrm>
              <a:off x="4960938" y="1285663"/>
              <a:ext cx="3344862" cy="616744"/>
              <a:chOff x="3125" y="1200"/>
              <a:chExt cx="2107" cy="518"/>
            </a:xfrm>
          </p:grpSpPr>
          <p:sp>
            <p:nvSpPr>
              <p:cNvPr id="163" name="AutoShape 74">
                <a:extLst>
                  <a:ext uri="{FF2B5EF4-FFF2-40B4-BE49-F238E27FC236}">
                    <a16:creationId xmlns:a16="http://schemas.microsoft.com/office/drawing/2014/main" id="{E4190F51-5D40-4499-948F-503B1AB1C412}"/>
                  </a:ext>
                </a:extLst>
              </p:cNvPr>
              <p:cNvSpPr>
                <a:spLocks noChangeAspect="1" noChangeArrowheads="1"/>
              </p:cNvSpPr>
              <p:nvPr/>
            </p:nvSpPr>
            <p:spPr bwMode="auto">
              <a:xfrm>
                <a:off x="4805" y="1548"/>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64" name="AutoShape 75">
                <a:extLst>
                  <a:ext uri="{FF2B5EF4-FFF2-40B4-BE49-F238E27FC236}">
                    <a16:creationId xmlns:a16="http://schemas.microsoft.com/office/drawing/2014/main" id="{7666F72B-729C-442A-B986-450F740DC98D}"/>
                  </a:ext>
                </a:extLst>
              </p:cNvPr>
              <p:cNvSpPr>
                <a:spLocks noChangeAspect="1" noChangeArrowheads="1"/>
              </p:cNvSpPr>
              <p:nvPr/>
            </p:nvSpPr>
            <p:spPr bwMode="auto">
              <a:xfrm>
                <a:off x="4603" y="1638"/>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65" name="AutoShape 76">
                <a:extLst>
                  <a:ext uri="{FF2B5EF4-FFF2-40B4-BE49-F238E27FC236}">
                    <a16:creationId xmlns:a16="http://schemas.microsoft.com/office/drawing/2014/main" id="{A5818879-9AE1-44E0-9817-89D4391533C8}"/>
                  </a:ext>
                </a:extLst>
              </p:cNvPr>
              <p:cNvSpPr>
                <a:spLocks noChangeAspect="1" noChangeArrowheads="1"/>
              </p:cNvSpPr>
              <p:nvPr/>
            </p:nvSpPr>
            <p:spPr bwMode="auto">
              <a:xfrm>
                <a:off x="4726" y="1649"/>
                <a:ext cx="69"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66" name="AutoShape 77">
                <a:extLst>
                  <a:ext uri="{FF2B5EF4-FFF2-40B4-BE49-F238E27FC236}">
                    <a16:creationId xmlns:a16="http://schemas.microsoft.com/office/drawing/2014/main" id="{F0E914FE-546F-4622-BDDE-1EB3BCB9E9F4}"/>
                  </a:ext>
                </a:extLst>
              </p:cNvPr>
              <p:cNvSpPr>
                <a:spLocks noChangeAspect="1" noChangeArrowheads="1"/>
              </p:cNvSpPr>
              <p:nvPr/>
            </p:nvSpPr>
            <p:spPr bwMode="auto">
              <a:xfrm>
                <a:off x="4682" y="1559"/>
                <a:ext cx="68" cy="69"/>
              </a:xfrm>
              <a:prstGeom prst="diamond">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67" name="AutoShape 78">
                <a:extLst>
                  <a:ext uri="{FF2B5EF4-FFF2-40B4-BE49-F238E27FC236}">
                    <a16:creationId xmlns:a16="http://schemas.microsoft.com/office/drawing/2014/main" id="{186D69EE-2D93-4633-B507-5AE382E245E4}"/>
                  </a:ext>
                </a:extLst>
              </p:cNvPr>
              <p:cNvSpPr>
                <a:spLocks noChangeAspect="1" noChangeArrowheads="1"/>
              </p:cNvSpPr>
              <p:nvPr/>
            </p:nvSpPr>
            <p:spPr bwMode="auto">
              <a:xfrm>
                <a:off x="4614" y="1346"/>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168" name="AutoShape 79">
                <a:extLst>
                  <a:ext uri="{FF2B5EF4-FFF2-40B4-BE49-F238E27FC236}">
                    <a16:creationId xmlns:a16="http://schemas.microsoft.com/office/drawing/2014/main" id="{ABCCB397-B20E-49FE-92F7-A4C1DC5A32DA}"/>
                  </a:ext>
                </a:extLst>
              </p:cNvPr>
              <p:cNvSpPr>
                <a:spLocks noChangeAspect="1" noChangeArrowheads="1"/>
              </p:cNvSpPr>
              <p:nvPr/>
            </p:nvSpPr>
            <p:spPr bwMode="auto">
              <a:xfrm>
                <a:off x="4480" y="1301"/>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169" name="AutoShape 80">
                <a:extLst>
                  <a:ext uri="{FF2B5EF4-FFF2-40B4-BE49-F238E27FC236}">
                    <a16:creationId xmlns:a16="http://schemas.microsoft.com/office/drawing/2014/main" id="{B5948E94-819B-4DC9-B606-B7FB9003C279}"/>
                  </a:ext>
                </a:extLst>
              </p:cNvPr>
              <p:cNvSpPr>
                <a:spLocks noChangeAspect="1" noChangeArrowheads="1"/>
              </p:cNvSpPr>
              <p:nvPr/>
            </p:nvSpPr>
            <p:spPr bwMode="auto">
              <a:xfrm>
                <a:off x="4547" y="1200"/>
                <a:ext cx="69" cy="69"/>
              </a:xfrm>
              <a:prstGeom prst="star5">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b="0">
                  <a:solidFill>
                    <a:srgbClr val="000000"/>
                  </a:solidFill>
                  <a:latin typeface="+mj-lt"/>
                  <a:ea typeface="黑体" pitchFamily="49" charset="-122"/>
                </a:endParaRPr>
              </a:p>
            </p:txBody>
          </p:sp>
          <p:sp>
            <p:nvSpPr>
              <p:cNvPr id="170" name="Rectangle 81">
                <a:extLst>
                  <a:ext uri="{FF2B5EF4-FFF2-40B4-BE49-F238E27FC236}">
                    <a16:creationId xmlns:a16="http://schemas.microsoft.com/office/drawing/2014/main" id="{5E07AA56-4333-46E1-AE52-C6253644BDED}"/>
                  </a:ext>
                </a:extLst>
              </p:cNvPr>
              <p:cNvSpPr>
                <a:spLocks noChangeAspect="1" noChangeArrowheads="1"/>
              </p:cNvSpPr>
              <p:nvPr/>
            </p:nvSpPr>
            <p:spPr bwMode="auto">
              <a:xfrm>
                <a:off x="4984" y="1537"/>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1" name="Rectangle 82">
                <a:extLst>
                  <a:ext uri="{FF2B5EF4-FFF2-40B4-BE49-F238E27FC236}">
                    <a16:creationId xmlns:a16="http://schemas.microsoft.com/office/drawing/2014/main" id="{FB51CA07-F1FC-435A-8FBB-31C52CA83AB3}"/>
                  </a:ext>
                </a:extLst>
              </p:cNvPr>
              <p:cNvSpPr>
                <a:spLocks noChangeAspect="1" noChangeArrowheads="1"/>
              </p:cNvSpPr>
              <p:nvPr/>
            </p:nvSpPr>
            <p:spPr bwMode="auto">
              <a:xfrm>
                <a:off x="5163" y="1458"/>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2" name="Rectangle 83">
                <a:extLst>
                  <a:ext uri="{FF2B5EF4-FFF2-40B4-BE49-F238E27FC236}">
                    <a16:creationId xmlns:a16="http://schemas.microsoft.com/office/drawing/2014/main" id="{2A9F639E-E042-4494-AC9F-543B92A1325D}"/>
                  </a:ext>
                </a:extLst>
              </p:cNvPr>
              <p:cNvSpPr>
                <a:spLocks noChangeAspect="1" noChangeArrowheads="1"/>
              </p:cNvSpPr>
              <p:nvPr/>
            </p:nvSpPr>
            <p:spPr bwMode="auto">
              <a:xfrm>
                <a:off x="4984" y="1391"/>
                <a:ext cx="69" cy="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3" name="AutoShape 84">
                <a:extLst>
                  <a:ext uri="{FF2B5EF4-FFF2-40B4-BE49-F238E27FC236}">
                    <a16:creationId xmlns:a16="http://schemas.microsoft.com/office/drawing/2014/main" id="{65F7B389-FA3A-4545-9F93-F9777EE2C9D0}"/>
                  </a:ext>
                </a:extLst>
              </p:cNvPr>
              <p:cNvSpPr>
                <a:spLocks noChangeAspect="1" noChangeArrowheads="1"/>
              </p:cNvSpPr>
              <p:nvPr/>
            </p:nvSpPr>
            <p:spPr bwMode="auto">
              <a:xfrm flipV="1">
                <a:off x="3450" y="130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4" name="AutoShape 85">
                <a:extLst>
                  <a:ext uri="{FF2B5EF4-FFF2-40B4-BE49-F238E27FC236}">
                    <a16:creationId xmlns:a16="http://schemas.microsoft.com/office/drawing/2014/main" id="{635ECEB4-EC68-4C45-B314-ABF77D134A19}"/>
                  </a:ext>
                </a:extLst>
              </p:cNvPr>
              <p:cNvSpPr>
                <a:spLocks noChangeAspect="1" noChangeArrowheads="1"/>
              </p:cNvSpPr>
              <p:nvPr/>
            </p:nvSpPr>
            <p:spPr bwMode="auto">
              <a:xfrm flipV="1">
                <a:off x="3248" y="121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5" name="AutoShape 86">
                <a:extLst>
                  <a:ext uri="{FF2B5EF4-FFF2-40B4-BE49-F238E27FC236}">
                    <a16:creationId xmlns:a16="http://schemas.microsoft.com/office/drawing/2014/main" id="{CD53812A-4307-48ED-814F-117CD6486F4F}"/>
                  </a:ext>
                </a:extLst>
              </p:cNvPr>
              <p:cNvSpPr>
                <a:spLocks noChangeAspect="1" noChangeArrowheads="1"/>
              </p:cNvSpPr>
              <p:nvPr/>
            </p:nvSpPr>
            <p:spPr bwMode="auto">
              <a:xfrm flipV="1">
                <a:off x="3371" y="120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6" name="AutoShape 87">
                <a:extLst>
                  <a:ext uri="{FF2B5EF4-FFF2-40B4-BE49-F238E27FC236}">
                    <a16:creationId xmlns:a16="http://schemas.microsoft.com/office/drawing/2014/main" id="{AA9B8DF8-5AB4-437D-8983-38917C3A4242}"/>
                  </a:ext>
                </a:extLst>
              </p:cNvPr>
              <p:cNvSpPr>
                <a:spLocks noChangeAspect="1" noChangeArrowheads="1"/>
              </p:cNvSpPr>
              <p:nvPr/>
            </p:nvSpPr>
            <p:spPr bwMode="auto">
              <a:xfrm flipV="1">
                <a:off x="3327" y="1290"/>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7" name="AutoShape 88">
                <a:extLst>
                  <a:ext uri="{FF2B5EF4-FFF2-40B4-BE49-F238E27FC236}">
                    <a16:creationId xmlns:a16="http://schemas.microsoft.com/office/drawing/2014/main" id="{6C605835-72FA-4AE2-AAD6-76A1DC90FF07}"/>
                  </a:ext>
                </a:extLst>
              </p:cNvPr>
              <p:cNvSpPr>
                <a:spLocks noChangeAspect="1" noChangeArrowheads="1"/>
              </p:cNvSpPr>
              <p:nvPr/>
            </p:nvSpPr>
            <p:spPr bwMode="auto">
              <a:xfrm flipV="1">
                <a:off x="3259" y="1503"/>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8" name="AutoShape 89">
                <a:extLst>
                  <a:ext uri="{FF2B5EF4-FFF2-40B4-BE49-F238E27FC236}">
                    <a16:creationId xmlns:a16="http://schemas.microsoft.com/office/drawing/2014/main" id="{3E7FE2D8-A552-45DA-B3BB-1EFEDE645E42}"/>
                  </a:ext>
                </a:extLst>
              </p:cNvPr>
              <p:cNvSpPr>
                <a:spLocks noChangeAspect="1" noChangeArrowheads="1"/>
              </p:cNvSpPr>
              <p:nvPr/>
            </p:nvSpPr>
            <p:spPr bwMode="auto">
              <a:xfrm flipV="1">
                <a:off x="3125" y="1548"/>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79" name="AutoShape 90">
                <a:extLst>
                  <a:ext uri="{FF2B5EF4-FFF2-40B4-BE49-F238E27FC236}">
                    <a16:creationId xmlns:a16="http://schemas.microsoft.com/office/drawing/2014/main" id="{46DBA0BB-388C-4E09-8A1C-2ED3F1D3F59F}"/>
                  </a:ext>
                </a:extLst>
              </p:cNvPr>
              <p:cNvSpPr>
                <a:spLocks noChangeAspect="1" noChangeArrowheads="1"/>
              </p:cNvSpPr>
              <p:nvPr/>
            </p:nvSpPr>
            <p:spPr bwMode="auto">
              <a:xfrm flipV="1">
                <a:off x="3192" y="1649"/>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0" name="Oval 91">
                <a:extLst>
                  <a:ext uri="{FF2B5EF4-FFF2-40B4-BE49-F238E27FC236}">
                    <a16:creationId xmlns:a16="http://schemas.microsoft.com/office/drawing/2014/main" id="{71225693-7BE6-4A75-BC11-37236768D521}"/>
                  </a:ext>
                </a:extLst>
              </p:cNvPr>
              <p:cNvSpPr>
                <a:spLocks noChangeAspect="1" noChangeArrowheads="1"/>
              </p:cNvSpPr>
              <p:nvPr/>
            </p:nvSpPr>
            <p:spPr bwMode="auto">
              <a:xfrm flipV="1">
                <a:off x="3629" y="1312"/>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1" name="Oval 92">
                <a:extLst>
                  <a:ext uri="{FF2B5EF4-FFF2-40B4-BE49-F238E27FC236}">
                    <a16:creationId xmlns:a16="http://schemas.microsoft.com/office/drawing/2014/main" id="{5BAD9D72-7697-447C-B291-FA6488B455CE}"/>
                  </a:ext>
                </a:extLst>
              </p:cNvPr>
              <p:cNvSpPr>
                <a:spLocks noChangeAspect="1" noChangeArrowheads="1"/>
              </p:cNvSpPr>
              <p:nvPr/>
            </p:nvSpPr>
            <p:spPr bwMode="auto">
              <a:xfrm flipV="1">
                <a:off x="3808" y="1391"/>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82" name="Oval 93">
                <a:extLst>
                  <a:ext uri="{FF2B5EF4-FFF2-40B4-BE49-F238E27FC236}">
                    <a16:creationId xmlns:a16="http://schemas.microsoft.com/office/drawing/2014/main" id="{FA041D4C-1D05-437E-BEF9-412DC52F3001}"/>
                  </a:ext>
                </a:extLst>
              </p:cNvPr>
              <p:cNvSpPr>
                <a:spLocks noChangeAspect="1" noChangeArrowheads="1"/>
              </p:cNvSpPr>
              <p:nvPr/>
            </p:nvSpPr>
            <p:spPr bwMode="auto">
              <a:xfrm flipV="1">
                <a:off x="3629" y="1458"/>
                <a:ext cx="69" cy="69"/>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grpSp>
        <p:sp>
          <p:nvSpPr>
            <p:cNvPr id="162" name="Rectangle 94">
              <a:extLst>
                <a:ext uri="{FF2B5EF4-FFF2-40B4-BE49-F238E27FC236}">
                  <a16:creationId xmlns:a16="http://schemas.microsoft.com/office/drawing/2014/main" id="{1FC71F61-A083-42C7-B555-511F5B414958}"/>
                </a:ext>
              </a:extLst>
            </p:cNvPr>
            <p:cNvSpPr>
              <a:spLocks noChangeArrowheads="1"/>
            </p:cNvSpPr>
            <p:nvPr/>
          </p:nvSpPr>
          <p:spPr bwMode="auto">
            <a:xfrm>
              <a:off x="5418138" y="2286000"/>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000" b="1">
                  <a:solidFill>
                    <a:schemeClr val="bg1"/>
                  </a:solidFill>
                  <a:latin typeface="+mj-lt"/>
                  <a:ea typeface="黑体" pitchFamily="49" charset="-122"/>
                </a:rPr>
                <a:t>6</a:t>
              </a:r>
              <a:r>
                <a:rPr kumimoji="0" lang="zh-CN" altLang="en-US" sz="2000" b="1">
                  <a:solidFill>
                    <a:schemeClr val="bg1"/>
                  </a:solidFill>
                  <a:latin typeface="+mj-lt"/>
                  <a:ea typeface="黑体" pitchFamily="49" charset="-122"/>
                </a:rPr>
                <a:t>个簇 </a:t>
              </a:r>
            </a:p>
          </p:txBody>
        </p:sp>
      </p:grpSp>
    </p:spTree>
    <p:extLst>
      <p:ext uri="{BB962C8B-B14F-4D97-AF65-F5344CB8AC3E}">
        <p14:creationId xmlns:p14="http://schemas.microsoft.com/office/powerpoint/2010/main" val="394342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初识数据挖掘</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lstStyle/>
          <a:p>
            <a:r>
              <a:rPr lang="zh-CN" altLang="en-US" dirty="0"/>
              <a:t>数据挖掘标准流程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lstStyle/>
          <a:p>
            <a:pPr marL="0" indent="0">
              <a:buNone/>
            </a:pPr>
            <a:r>
              <a:rPr lang="zh-CN" altLang="en-US" dirty="0"/>
              <a:t>数据挖掘的技术</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大数据挖掘</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494090"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13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数据挖掘基础</a:t>
            </a:r>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a:t>
            </a:r>
            <a:r>
              <a:rPr lang="en-US" altLang="zh-CN" dirty="0"/>
              <a:t>K-Means</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101" name="组合 100">
            <a:extLst>
              <a:ext uri="{FF2B5EF4-FFF2-40B4-BE49-F238E27FC236}">
                <a16:creationId xmlns:a16="http://schemas.microsoft.com/office/drawing/2014/main" id="{943C0E31-7A6D-4CC5-87DF-1B630086048C}"/>
              </a:ext>
            </a:extLst>
          </p:cNvPr>
          <p:cNvGrpSpPr/>
          <p:nvPr/>
        </p:nvGrpSpPr>
        <p:grpSpPr>
          <a:xfrm>
            <a:off x="781595" y="891371"/>
            <a:ext cx="11042105" cy="4493429"/>
            <a:chOff x="247650" y="1221581"/>
            <a:chExt cx="8737600" cy="3295009"/>
          </a:xfrm>
        </p:grpSpPr>
        <p:graphicFrame>
          <p:nvGraphicFramePr>
            <p:cNvPr id="102" name="Object 4">
              <a:extLst>
                <a:ext uri="{FF2B5EF4-FFF2-40B4-BE49-F238E27FC236}">
                  <a16:creationId xmlns:a16="http://schemas.microsoft.com/office/drawing/2014/main" id="{51C2949E-321C-423F-9C15-F1E6E08AD833}"/>
                </a:ext>
              </a:extLst>
            </p:cNvPr>
            <p:cNvGraphicFramePr>
              <a:graphicFrameLocks noChangeAspect="1"/>
            </p:cNvGraphicFramePr>
            <p:nvPr>
              <p:extLst>
                <p:ext uri="{D42A27DB-BD31-4B8C-83A1-F6EECF244321}">
                  <p14:modId xmlns:p14="http://schemas.microsoft.com/office/powerpoint/2010/main" val="2169000933"/>
                </p:ext>
              </p:extLst>
            </p:nvPr>
          </p:nvGraphicFramePr>
          <p:xfrm>
            <a:off x="3346450" y="1221581"/>
            <a:ext cx="2000250" cy="1382316"/>
          </p:xfrm>
          <a:graphic>
            <a:graphicData uri="http://schemas.openxmlformats.org/presentationml/2006/ole">
              <mc:AlternateContent xmlns:mc="http://schemas.openxmlformats.org/markup-compatibility/2006">
                <mc:Choice xmlns:v="urn:schemas-microsoft-com:vml" Requires="v">
                  <p:oleObj spid="_x0000_s20505" name="工作表" r:id="rId3" imgW="3514700" imgH="3086100" progId="Excel.Sheet.8">
                    <p:embed/>
                  </p:oleObj>
                </mc:Choice>
                <mc:Fallback>
                  <p:oleObj name="工作表" r:id="rId3" imgW="3514700" imgH="3086100" progId="Excel.Sheet.8">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0" y="1221581"/>
                          <a:ext cx="2000250" cy="138231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103" name="Freeform 5">
              <a:extLst>
                <a:ext uri="{FF2B5EF4-FFF2-40B4-BE49-F238E27FC236}">
                  <a16:creationId xmlns:a16="http://schemas.microsoft.com/office/drawing/2014/main" id="{68F9AD2E-AE6C-47EA-B6F9-A2F94BB6C4AF}"/>
                </a:ext>
              </a:extLst>
            </p:cNvPr>
            <p:cNvSpPr>
              <a:spLocks/>
            </p:cNvSpPr>
            <p:nvPr/>
          </p:nvSpPr>
          <p:spPr bwMode="auto">
            <a:xfrm>
              <a:off x="3858720" y="1817507"/>
              <a:ext cx="184731" cy="369332"/>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sp>
          <p:nvSpPr>
            <p:cNvPr id="104" name="Freeform 6">
              <a:extLst>
                <a:ext uri="{FF2B5EF4-FFF2-40B4-BE49-F238E27FC236}">
                  <a16:creationId xmlns:a16="http://schemas.microsoft.com/office/drawing/2014/main" id="{DA8C68F0-233B-446C-ACC6-B04A79CC928A}"/>
                </a:ext>
              </a:extLst>
            </p:cNvPr>
            <p:cNvSpPr>
              <a:spLocks/>
            </p:cNvSpPr>
            <p:nvPr/>
          </p:nvSpPr>
          <p:spPr bwMode="auto">
            <a:xfrm>
              <a:off x="4476643" y="1831520"/>
              <a:ext cx="184731" cy="369332"/>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grpSp>
          <p:nvGrpSpPr>
            <p:cNvPr id="105" name="组合 192">
              <a:extLst>
                <a:ext uri="{FF2B5EF4-FFF2-40B4-BE49-F238E27FC236}">
                  <a16:creationId xmlns:a16="http://schemas.microsoft.com/office/drawing/2014/main" id="{460B7BCA-E7D4-4D6A-B71C-7D10A68145DD}"/>
                </a:ext>
              </a:extLst>
            </p:cNvPr>
            <p:cNvGrpSpPr/>
            <p:nvPr/>
          </p:nvGrpSpPr>
          <p:grpSpPr>
            <a:xfrm>
              <a:off x="6863372" y="1223963"/>
              <a:ext cx="2027544" cy="1362075"/>
              <a:chOff x="6673850" y="1655763"/>
              <a:chExt cx="2222500" cy="1990725"/>
            </a:xfrm>
          </p:grpSpPr>
          <p:sp>
            <p:nvSpPr>
              <p:cNvPr id="301" name="Rectangle 8">
                <a:extLst>
                  <a:ext uri="{FF2B5EF4-FFF2-40B4-BE49-F238E27FC236}">
                    <a16:creationId xmlns:a16="http://schemas.microsoft.com/office/drawing/2014/main" id="{02EE391A-C285-4799-9940-457E2B381E06}"/>
                  </a:ext>
                </a:extLst>
              </p:cNvPr>
              <p:cNvSpPr>
                <a:spLocks noChangeArrowheads="1"/>
              </p:cNvSpPr>
              <p:nvPr/>
            </p:nvSpPr>
            <p:spPr bwMode="auto">
              <a:xfrm>
                <a:off x="6673850" y="1655763"/>
                <a:ext cx="2222500" cy="1990725"/>
              </a:xfrm>
              <a:prstGeom prst="rect">
                <a:avLst/>
              </a:prstGeom>
              <a:solidFill>
                <a:srgbClr val="FFFFFF"/>
              </a:solidFill>
              <a:ln w="0">
                <a:solidFill>
                  <a:srgbClr val="000000"/>
                </a:solidFill>
                <a:miter lim="800000"/>
                <a:headEnd/>
                <a:tailEnd/>
              </a:ln>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02" name="Rectangle 9">
                <a:extLst>
                  <a:ext uri="{FF2B5EF4-FFF2-40B4-BE49-F238E27FC236}">
                    <a16:creationId xmlns:a16="http://schemas.microsoft.com/office/drawing/2014/main" id="{6338D768-4D33-4BC3-B203-A9D1DB7ACDF8}"/>
                  </a:ext>
                </a:extLst>
              </p:cNvPr>
              <p:cNvSpPr>
                <a:spLocks noChangeArrowheads="1"/>
              </p:cNvSpPr>
              <p:nvPr/>
            </p:nvSpPr>
            <p:spPr bwMode="auto">
              <a:xfrm>
                <a:off x="6886575" y="1797051"/>
                <a:ext cx="1906588" cy="1606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03" name="Line 10">
                <a:extLst>
                  <a:ext uri="{FF2B5EF4-FFF2-40B4-BE49-F238E27FC236}">
                    <a16:creationId xmlns:a16="http://schemas.microsoft.com/office/drawing/2014/main" id="{ABFA60B4-7538-4639-9DB3-22679E737DF6}"/>
                  </a:ext>
                </a:extLst>
              </p:cNvPr>
              <p:cNvSpPr>
                <a:spLocks noChangeShapeType="1"/>
              </p:cNvSpPr>
              <p:nvPr/>
            </p:nvSpPr>
            <p:spPr bwMode="auto">
              <a:xfrm>
                <a:off x="6886575" y="3241676"/>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4" name="Line 11">
                <a:extLst>
                  <a:ext uri="{FF2B5EF4-FFF2-40B4-BE49-F238E27FC236}">
                    <a16:creationId xmlns:a16="http://schemas.microsoft.com/office/drawing/2014/main" id="{6CA74402-3CB8-475A-9A34-4CAAFE4E6D15}"/>
                  </a:ext>
                </a:extLst>
              </p:cNvPr>
              <p:cNvSpPr>
                <a:spLocks noChangeShapeType="1"/>
              </p:cNvSpPr>
              <p:nvPr/>
            </p:nvSpPr>
            <p:spPr bwMode="auto">
              <a:xfrm>
                <a:off x="6886575" y="3081338"/>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5" name="Line 12">
                <a:extLst>
                  <a:ext uri="{FF2B5EF4-FFF2-40B4-BE49-F238E27FC236}">
                    <a16:creationId xmlns:a16="http://schemas.microsoft.com/office/drawing/2014/main" id="{C09BE27E-462B-48C2-A5FA-352E335EDEE1}"/>
                  </a:ext>
                </a:extLst>
              </p:cNvPr>
              <p:cNvSpPr>
                <a:spLocks noChangeShapeType="1"/>
              </p:cNvSpPr>
              <p:nvPr/>
            </p:nvSpPr>
            <p:spPr bwMode="auto">
              <a:xfrm>
                <a:off x="6886575" y="2919413"/>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6" name="Line 13">
                <a:extLst>
                  <a:ext uri="{FF2B5EF4-FFF2-40B4-BE49-F238E27FC236}">
                    <a16:creationId xmlns:a16="http://schemas.microsoft.com/office/drawing/2014/main" id="{58CB792F-4E1F-4702-8FD8-D0B63B792FE5}"/>
                  </a:ext>
                </a:extLst>
              </p:cNvPr>
              <p:cNvSpPr>
                <a:spLocks noChangeShapeType="1"/>
              </p:cNvSpPr>
              <p:nvPr/>
            </p:nvSpPr>
            <p:spPr bwMode="auto">
              <a:xfrm>
                <a:off x="6886575" y="2759076"/>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7" name="Line 14">
                <a:extLst>
                  <a:ext uri="{FF2B5EF4-FFF2-40B4-BE49-F238E27FC236}">
                    <a16:creationId xmlns:a16="http://schemas.microsoft.com/office/drawing/2014/main" id="{C450ADE3-F2D8-477E-A63E-F2152912E2B8}"/>
                  </a:ext>
                </a:extLst>
              </p:cNvPr>
              <p:cNvSpPr>
                <a:spLocks noChangeShapeType="1"/>
              </p:cNvSpPr>
              <p:nvPr/>
            </p:nvSpPr>
            <p:spPr bwMode="auto">
              <a:xfrm>
                <a:off x="6886575" y="2597151"/>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8" name="Line 15">
                <a:extLst>
                  <a:ext uri="{FF2B5EF4-FFF2-40B4-BE49-F238E27FC236}">
                    <a16:creationId xmlns:a16="http://schemas.microsoft.com/office/drawing/2014/main" id="{2DD2B283-AA72-4153-BDB3-7AFB568E397F}"/>
                  </a:ext>
                </a:extLst>
              </p:cNvPr>
              <p:cNvSpPr>
                <a:spLocks noChangeShapeType="1"/>
              </p:cNvSpPr>
              <p:nvPr/>
            </p:nvSpPr>
            <p:spPr bwMode="auto">
              <a:xfrm>
                <a:off x="6886575" y="2441576"/>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09" name="Line 16">
                <a:extLst>
                  <a:ext uri="{FF2B5EF4-FFF2-40B4-BE49-F238E27FC236}">
                    <a16:creationId xmlns:a16="http://schemas.microsoft.com/office/drawing/2014/main" id="{370B7966-7E2F-48DC-87E4-75C5D1851B3C}"/>
                  </a:ext>
                </a:extLst>
              </p:cNvPr>
              <p:cNvSpPr>
                <a:spLocks noChangeShapeType="1"/>
              </p:cNvSpPr>
              <p:nvPr/>
            </p:nvSpPr>
            <p:spPr bwMode="auto">
              <a:xfrm>
                <a:off x="6886575" y="2281238"/>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0" name="Line 17">
                <a:extLst>
                  <a:ext uri="{FF2B5EF4-FFF2-40B4-BE49-F238E27FC236}">
                    <a16:creationId xmlns:a16="http://schemas.microsoft.com/office/drawing/2014/main" id="{BB6975A4-2605-4FFE-B082-6DE5A74717B0}"/>
                  </a:ext>
                </a:extLst>
              </p:cNvPr>
              <p:cNvSpPr>
                <a:spLocks noChangeShapeType="1"/>
              </p:cNvSpPr>
              <p:nvPr/>
            </p:nvSpPr>
            <p:spPr bwMode="auto">
              <a:xfrm>
                <a:off x="6886575" y="2119313"/>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1" name="Line 18">
                <a:extLst>
                  <a:ext uri="{FF2B5EF4-FFF2-40B4-BE49-F238E27FC236}">
                    <a16:creationId xmlns:a16="http://schemas.microsoft.com/office/drawing/2014/main" id="{D9B1F6A6-A5DD-4B8A-9FB8-4BB626FA3317}"/>
                  </a:ext>
                </a:extLst>
              </p:cNvPr>
              <p:cNvSpPr>
                <a:spLocks noChangeShapeType="1"/>
              </p:cNvSpPr>
              <p:nvPr/>
            </p:nvSpPr>
            <p:spPr bwMode="auto">
              <a:xfrm>
                <a:off x="6886575" y="1958976"/>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2" name="Line 19">
                <a:extLst>
                  <a:ext uri="{FF2B5EF4-FFF2-40B4-BE49-F238E27FC236}">
                    <a16:creationId xmlns:a16="http://schemas.microsoft.com/office/drawing/2014/main" id="{986EC230-8104-4D6D-9AAA-42AF14F6AF38}"/>
                  </a:ext>
                </a:extLst>
              </p:cNvPr>
              <p:cNvSpPr>
                <a:spLocks noChangeShapeType="1"/>
              </p:cNvSpPr>
              <p:nvPr/>
            </p:nvSpPr>
            <p:spPr bwMode="auto">
              <a:xfrm>
                <a:off x="6886575" y="1797051"/>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3" name="Line 20">
                <a:extLst>
                  <a:ext uri="{FF2B5EF4-FFF2-40B4-BE49-F238E27FC236}">
                    <a16:creationId xmlns:a16="http://schemas.microsoft.com/office/drawing/2014/main" id="{F5D4B6DF-0AB2-4981-8E6B-561DB21AFF72}"/>
                  </a:ext>
                </a:extLst>
              </p:cNvPr>
              <p:cNvSpPr>
                <a:spLocks noChangeShapeType="1"/>
              </p:cNvSpPr>
              <p:nvPr/>
            </p:nvSpPr>
            <p:spPr bwMode="auto">
              <a:xfrm>
                <a:off x="7078663"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4" name="Line 21">
                <a:extLst>
                  <a:ext uri="{FF2B5EF4-FFF2-40B4-BE49-F238E27FC236}">
                    <a16:creationId xmlns:a16="http://schemas.microsoft.com/office/drawing/2014/main" id="{D32F8C97-C522-4F79-AD15-D73713E3469C}"/>
                  </a:ext>
                </a:extLst>
              </p:cNvPr>
              <p:cNvSpPr>
                <a:spLocks noChangeShapeType="1"/>
              </p:cNvSpPr>
              <p:nvPr/>
            </p:nvSpPr>
            <p:spPr bwMode="auto">
              <a:xfrm>
                <a:off x="7264400"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5" name="Line 22">
                <a:extLst>
                  <a:ext uri="{FF2B5EF4-FFF2-40B4-BE49-F238E27FC236}">
                    <a16:creationId xmlns:a16="http://schemas.microsoft.com/office/drawing/2014/main" id="{E7519475-E30A-4742-AD35-26E8E6AEF230}"/>
                  </a:ext>
                </a:extLst>
              </p:cNvPr>
              <p:cNvSpPr>
                <a:spLocks noChangeShapeType="1"/>
              </p:cNvSpPr>
              <p:nvPr/>
            </p:nvSpPr>
            <p:spPr bwMode="auto">
              <a:xfrm>
                <a:off x="7458075"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6" name="Line 23">
                <a:extLst>
                  <a:ext uri="{FF2B5EF4-FFF2-40B4-BE49-F238E27FC236}">
                    <a16:creationId xmlns:a16="http://schemas.microsoft.com/office/drawing/2014/main" id="{B82D8702-0658-44B0-8D78-91BD6913FAAF}"/>
                  </a:ext>
                </a:extLst>
              </p:cNvPr>
              <p:cNvSpPr>
                <a:spLocks noChangeShapeType="1"/>
              </p:cNvSpPr>
              <p:nvPr/>
            </p:nvSpPr>
            <p:spPr bwMode="auto">
              <a:xfrm>
                <a:off x="7650163"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7" name="Line 24">
                <a:extLst>
                  <a:ext uri="{FF2B5EF4-FFF2-40B4-BE49-F238E27FC236}">
                    <a16:creationId xmlns:a16="http://schemas.microsoft.com/office/drawing/2014/main" id="{A3357972-04F5-40E8-8D9D-88A1EC1F744B}"/>
                  </a:ext>
                </a:extLst>
              </p:cNvPr>
              <p:cNvSpPr>
                <a:spLocks noChangeShapeType="1"/>
              </p:cNvSpPr>
              <p:nvPr/>
            </p:nvSpPr>
            <p:spPr bwMode="auto">
              <a:xfrm>
                <a:off x="7842250"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8" name="Line 25">
                <a:extLst>
                  <a:ext uri="{FF2B5EF4-FFF2-40B4-BE49-F238E27FC236}">
                    <a16:creationId xmlns:a16="http://schemas.microsoft.com/office/drawing/2014/main" id="{BECD8E14-EC67-44C0-9816-52AF95D6F59F}"/>
                  </a:ext>
                </a:extLst>
              </p:cNvPr>
              <p:cNvSpPr>
                <a:spLocks noChangeShapeType="1"/>
              </p:cNvSpPr>
              <p:nvPr/>
            </p:nvSpPr>
            <p:spPr bwMode="auto">
              <a:xfrm>
                <a:off x="8029575"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19" name="Line 26">
                <a:extLst>
                  <a:ext uri="{FF2B5EF4-FFF2-40B4-BE49-F238E27FC236}">
                    <a16:creationId xmlns:a16="http://schemas.microsoft.com/office/drawing/2014/main" id="{BB57F87A-CC76-4895-961C-FCB28F119E9F}"/>
                  </a:ext>
                </a:extLst>
              </p:cNvPr>
              <p:cNvSpPr>
                <a:spLocks noChangeShapeType="1"/>
              </p:cNvSpPr>
              <p:nvPr/>
            </p:nvSpPr>
            <p:spPr bwMode="auto">
              <a:xfrm>
                <a:off x="8221663"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0" name="Line 27">
                <a:extLst>
                  <a:ext uri="{FF2B5EF4-FFF2-40B4-BE49-F238E27FC236}">
                    <a16:creationId xmlns:a16="http://schemas.microsoft.com/office/drawing/2014/main" id="{F595E0BB-AD92-4EAA-BB2A-449E8A56C61A}"/>
                  </a:ext>
                </a:extLst>
              </p:cNvPr>
              <p:cNvSpPr>
                <a:spLocks noChangeShapeType="1"/>
              </p:cNvSpPr>
              <p:nvPr/>
            </p:nvSpPr>
            <p:spPr bwMode="auto">
              <a:xfrm>
                <a:off x="8413750"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1" name="Line 28">
                <a:extLst>
                  <a:ext uri="{FF2B5EF4-FFF2-40B4-BE49-F238E27FC236}">
                    <a16:creationId xmlns:a16="http://schemas.microsoft.com/office/drawing/2014/main" id="{D6DE6A4C-B076-4F7A-82A8-E3F999DCB2CF}"/>
                  </a:ext>
                </a:extLst>
              </p:cNvPr>
              <p:cNvSpPr>
                <a:spLocks noChangeShapeType="1"/>
              </p:cNvSpPr>
              <p:nvPr/>
            </p:nvSpPr>
            <p:spPr bwMode="auto">
              <a:xfrm>
                <a:off x="8601075"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2" name="Line 29">
                <a:extLst>
                  <a:ext uri="{FF2B5EF4-FFF2-40B4-BE49-F238E27FC236}">
                    <a16:creationId xmlns:a16="http://schemas.microsoft.com/office/drawing/2014/main" id="{C151D401-063C-45BE-9E4D-AFC3236F7BF5}"/>
                  </a:ext>
                </a:extLst>
              </p:cNvPr>
              <p:cNvSpPr>
                <a:spLocks noChangeShapeType="1"/>
              </p:cNvSpPr>
              <p:nvPr/>
            </p:nvSpPr>
            <p:spPr bwMode="auto">
              <a:xfrm>
                <a:off x="8793163"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3" name="Rectangle 30">
                <a:extLst>
                  <a:ext uri="{FF2B5EF4-FFF2-40B4-BE49-F238E27FC236}">
                    <a16:creationId xmlns:a16="http://schemas.microsoft.com/office/drawing/2014/main" id="{2E67A559-B47C-4E54-AF5B-1BC94398B795}"/>
                  </a:ext>
                </a:extLst>
              </p:cNvPr>
              <p:cNvSpPr>
                <a:spLocks noChangeArrowheads="1"/>
              </p:cNvSpPr>
              <p:nvPr/>
            </p:nvSpPr>
            <p:spPr bwMode="auto">
              <a:xfrm>
                <a:off x="6886575" y="1797051"/>
                <a:ext cx="1906588" cy="160655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24" name="Line 31">
                <a:extLst>
                  <a:ext uri="{FF2B5EF4-FFF2-40B4-BE49-F238E27FC236}">
                    <a16:creationId xmlns:a16="http://schemas.microsoft.com/office/drawing/2014/main" id="{02A7783F-2197-4FE3-8E5E-BD29D2063970}"/>
                  </a:ext>
                </a:extLst>
              </p:cNvPr>
              <p:cNvSpPr>
                <a:spLocks noChangeShapeType="1"/>
              </p:cNvSpPr>
              <p:nvPr/>
            </p:nvSpPr>
            <p:spPr bwMode="auto">
              <a:xfrm>
                <a:off x="6886575" y="1797051"/>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5" name="Line 32">
                <a:extLst>
                  <a:ext uri="{FF2B5EF4-FFF2-40B4-BE49-F238E27FC236}">
                    <a16:creationId xmlns:a16="http://schemas.microsoft.com/office/drawing/2014/main" id="{C10C9560-013B-4D98-BB25-4839FFF6CB7B}"/>
                  </a:ext>
                </a:extLst>
              </p:cNvPr>
              <p:cNvSpPr>
                <a:spLocks noChangeShapeType="1"/>
              </p:cNvSpPr>
              <p:nvPr/>
            </p:nvSpPr>
            <p:spPr bwMode="auto">
              <a:xfrm>
                <a:off x="6867525" y="3403601"/>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6" name="Line 33">
                <a:extLst>
                  <a:ext uri="{FF2B5EF4-FFF2-40B4-BE49-F238E27FC236}">
                    <a16:creationId xmlns:a16="http://schemas.microsoft.com/office/drawing/2014/main" id="{7010CD42-0585-40D5-9D1B-02BA5A13969E}"/>
                  </a:ext>
                </a:extLst>
              </p:cNvPr>
              <p:cNvSpPr>
                <a:spLocks noChangeShapeType="1"/>
              </p:cNvSpPr>
              <p:nvPr/>
            </p:nvSpPr>
            <p:spPr bwMode="auto">
              <a:xfrm>
                <a:off x="6867525" y="3241676"/>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7" name="Line 34">
                <a:extLst>
                  <a:ext uri="{FF2B5EF4-FFF2-40B4-BE49-F238E27FC236}">
                    <a16:creationId xmlns:a16="http://schemas.microsoft.com/office/drawing/2014/main" id="{A2435CF4-DA89-4FE6-AC7E-E7C1745D4B42}"/>
                  </a:ext>
                </a:extLst>
              </p:cNvPr>
              <p:cNvSpPr>
                <a:spLocks noChangeShapeType="1"/>
              </p:cNvSpPr>
              <p:nvPr/>
            </p:nvSpPr>
            <p:spPr bwMode="auto">
              <a:xfrm>
                <a:off x="6867525" y="3081338"/>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8" name="Line 35">
                <a:extLst>
                  <a:ext uri="{FF2B5EF4-FFF2-40B4-BE49-F238E27FC236}">
                    <a16:creationId xmlns:a16="http://schemas.microsoft.com/office/drawing/2014/main" id="{AD34F1FE-A298-437B-96C6-B530E3EAF14E}"/>
                  </a:ext>
                </a:extLst>
              </p:cNvPr>
              <p:cNvSpPr>
                <a:spLocks noChangeShapeType="1"/>
              </p:cNvSpPr>
              <p:nvPr/>
            </p:nvSpPr>
            <p:spPr bwMode="auto">
              <a:xfrm>
                <a:off x="6867525" y="2919413"/>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29" name="Line 36">
                <a:extLst>
                  <a:ext uri="{FF2B5EF4-FFF2-40B4-BE49-F238E27FC236}">
                    <a16:creationId xmlns:a16="http://schemas.microsoft.com/office/drawing/2014/main" id="{E20EDC1A-629A-40EB-BE1B-089A92BDF9B2}"/>
                  </a:ext>
                </a:extLst>
              </p:cNvPr>
              <p:cNvSpPr>
                <a:spLocks noChangeShapeType="1"/>
              </p:cNvSpPr>
              <p:nvPr/>
            </p:nvSpPr>
            <p:spPr bwMode="auto">
              <a:xfrm>
                <a:off x="6867525" y="2759076"/>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0" name="Line 37">
                <a:extLst>
                  <a:ext uri="{FF2B5EF4-FFF2-40B4-BE49-F238E27FC236}">
                    <a16:creationId xmlns:a16="http://schemas.microsoft.com/office/drawing/2014/main" id="{0DDA9A11-C278-43B9-8940-1BC73A60352E}"/>
                  </a:ext>
                </a:extLst>
              </p:cNvPr>
              <p:cNvSpPr>
                <a:spLocks noChangeShapeType="1"/>
              </p:cNvSpPr>
              <p:nvPr/>
            </p:nvSpPr>
            <p:spPr bwMode="auto">
              <a:xfrm>
                <a:off x="6867525" y="2597151"/>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1" name="Line 38">
                <a:extLst>
                  <a:ext uri="{FF2B5EF4-FFF2-40B4-BE49-F238E27FC236}">
                    <a16:creationId xmlns:a16="http://schemas.microsoft.com/office/drawing/2014/main" id="{591DCF7B-2054-47B6-9C00-409A426F9EDF}"/>
                  </a:ext>
                </a:extLst>
              </p:cNvPr>
              <p:cNvSpPr>
                <a:spLocks noChangeShapeType="1"/>
              </p:cNvSpPr>
              <p:nvPr/>
            </p:nvSpPr>
            <p:spPr bwMode="auto">
              <a:xfrm>
                <a:off x="6867525" y="2441576"/>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2" name="Line 39">
                <a:extLst>
                  <a:ext uri="{FF2B5EF4-FFF2-40B4-BE49-F238E27FC236}">
                    <a16:creationId xmlns:a16="http://schemas.microsoft.com/office/drawing/2014/main" id="{43F81322-789D-4E58-A2BC-305B92386096}"/>
                  </a:ext>
                </a:extLst>
              </p:cNvPr>
              <p:cNvSpPr>
                <a:spLocks noChangeShapeType="1"/>
              </p:cNvSpPr>
              <p:nvPr/>
            </p:nvSpPr>
            <p:spPr bwMode="auto">
              <a:xfrm>
                <a:off x="6867525" y="2281238"/>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3" name="Line 40">
                <a:extLst>
                  <a:ext uri="{FF2B5EF4-FFF2-40B4-BE49-F238E27FC236}">
                    <a16:creationId xmlns:a16="http://schemas.microsoft.com/office/drawing/2014/main" id="{D34428F0-33D5-4C55-A728-0155EE5D9324}"/>
                  </a:ext>
                </a:extLst>
              </p:cNvPr>
              <p:cNvSpPr>
                <a:spLocks noChangeShapeType="1"/>
              </p:cNvSpPr>
              <p:nvPr/>
            </p:nvSpPr>
            <p:spPr bwMode="auto">
              <a:xfrm>
                <a:off x="6867525" y="2119313"/>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4" name="Line 41">
                <a:extLst>
                  <a:ext uri="{FF2B5EF4-FFF2-40B4-BE49-F238E27FC236}">
                    <a16:creationId xmlns:a16="http://schemas.microsoft.com/office/drawing/2014/main" id="{5CFC1ED1-02D7-41AF-BB00-FC7C4A199895}"/>
                  </a:ext>
                </a:extLst>
              </p:cNvPr>
              <p:cNvSpPr>
                <a:spLocks noChangeShapeType="1"/>
              </p:cNvSpPr>
              <p:nvPr/>
            </p:nvSpPr>
            <p:spPr bwMode="auto">
              <a:xfrm>
                <a:off x="6867525" y="1958976"/>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5" name="Line 42">
                <a:extLst>
                  <a:ext uri="{FF2B5EF4-FFF2-40B4-BE49-F238E27FC236}">
                    <a16:creationId xmlns:a16="http://schemas.microsoft.com/office/drawing/2014/main" id="{9D126CA2-54C5-4839-A053-C6BBA8C1C04A}"/>
                  </a:ext>
                </a:extLst>
              </p:cNvPr>
              <p:cNvSpPr>
                <a:spLocks noChangeShapeType="1"/>
              </p:cNvSpPr>
              <p:nvPr/>
            </p:nvSpPr>
            <p:spPr bwMode="auto">
              <a:xfrm>
                <a:off x="6867525" y="1797051"/>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6" name="Line 43">
                <a:extLst>
                  <a:ext uri="{FF2B5EF4-FFF2-40B4-BE49-F238E27FC236}">
                    <a16:creationId xmlns:a16="http://schemas.microsoft.com/office/drawing/2014/main" id="{3D0A2578-20CA-4DC7-81FB-DC043B5E4C3A}"/>
                  </a:ext>
                </a:extLst>
              </p:cNvPr>
              <p:cNvSpPr>
                <a:spLocks noChangeShapeType="1"/>
              </p:cNvSpPr>
              <p:nvPr/>
            </p:nvSpPr>
            <p:spPr bwMode="auto">
              <a:xfrm>
                <a:off x="6886575" y="3403601"/>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7" name="Line 44">
                <a:extLst>
                  <a:ext uri="{FF2B5EF4-FFF2-40B4-BE49-F238E27FC236}">
                    <a16:creationId xmlns:a16="http://schemas.microsoft.com/office/drawing/2014/main" id="{44499A4C-1A03-4DB6-AEE8-278554262F05}"/>
                  </a:ext>
                </a:extLst>
              </p:cNvPr>
              <p:cNvSpPr>
                <a:spLocks noChangeShapeType="1"/>
              </p:cNvSpPr>
              <p:nvPr/>
            </p:nvSpPr>
            <p:spPr bwMode="auto">
              <a:xfrm flipV="1">
                <a:off x="6886575"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8" name="Line 45">
                <a:extLst>
                  <a:ext uri="{FF2B5EF4-FFF2-40B4-BE49-F238E27FC236}">
                    <a16:creationId xmlns:a16="http://schemas.microsoft.com/office/drawing/2014/main" id="{D2045160-6551-41E1-A137-C827522C37F0}"/>
                  </a:ext>
                </a:extLst>
              </p:cNvPr>
              <p:cNvSpPr>
                <a:spLocks noChangeShapeType="1"/>
              </p:cNvSpPr>
              <p:nvPr/>
            </p:nvSpPr>
            <p:spPr bwMode="auto">
              <a:xfrm flipV="1">
                <a:off x="7078663"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39" name="Line 46">
                <a:extLst>
                  <a:ext uri="{FF2B5EF4-FFF2-40B4-BE49-F238E27FC236}">
                    <a16:creationId xmlns:a16="http://schemas.microsoft.com/office/drawing/2014/main" id="{3A5C5B91-1ACD-4ECD-B6CA-192AFEF60736}"/>
                  </a:ext>
                </a:extLst>
              </p:cNvPr>
              <p:cNvSpPr>
                <a:spLocks noChangeShapeType="1"/>
              </p:cNvSpPr>
              <p:nvPr/>
            </p:nvSpPr>
            <p:spPr bwMode="auto">
              <a:xfrm flipV="1">
                <a:off x="7264400"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0" name="Line 47">
                <a:extLst>
                  <a:ext uri="{FF2B5EF4-FFF2-40B4-BE49-F238E27FC236}">
                    <a16:creationId xmlns:a16="http://schemas.microsoft.com/office/drawing/2014/main" id="{AE98DF67-3852-46BC-80A8-C2FCE37D79B6}"/>
                  </a:ext>
                </a:extLst>
              </p:cNvPr>
              <p:cNvSpPr>
                <a:spLocks noChangeShapeType="1"/>
              </p:cNvSpPr>
              <p:nvPr/>
            </p:nvSpPr>
            <p:spPr bwMode="auto">
              <a:xfrm flipV="1">
                <a:off x="7458075"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1" name="Line 48">
                <a:extLst>
                  <a:ext uri="{FF2B5EF4-FFF2-40B4-BE49-F238E27FC236}">
                    <a16:creationId xmlns:a16="http://schemas.microsoft.com/office/drawing/2014/main" id="{DE76E4BB-6E8E-423B-9979-55C339B360DC}"/>
                  </a:ext>
                </a:extLst>
              </p:cNvPr>
              <p:cNvSpPr>
                <a:spLocks noChangeShapeType="1"/>
              </p:cNvSpPr>
              <p:nvPr/>
            </p:nvSpPr>
            <p:spPr bwMode="auto">
              <a:xfrm flipV="1">
                <a:off x="7650163"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2" name="Line 49">
                <a:extLst>
                  <a:ext uri="{FF2B5EF4-FFF2-40B4-BE49-F238E27FC236}">
                    <a16:creationId xmlns:a16="http://schemas.microsoft.com/office/drawing/2014/main" id="{A2F24A91-8CC0-48FB-9CAF-FD84148E5BC8}"/>
                  </a:ext>
                </a:extLst>
              </p:cNvPr>
              <p:cNvSpPr>
                <a:spLocks noChangeShapeType="1"/>
              </p:cNvSpPr>
              <p:nvPr/>
            </p:nvSpPr>
            <p:spPr bwMode="auto">
              <a:xfrm flipV="1">
                <a:off x="7842250"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3" name="Line 50">
                <a:extLst>
                  <a:ext uri="{FF2B5EF4-FFF2-40B4-BE49-F238E27FC236}">
                    <a16:creationId xmlns:a16="http://schemas.microsoft.com/office/drawing/2014/main" id="{C6A13829-7617-4F1B-91A1-AC7ACEE5EAF4}"/>
                  </a:ext>
                </a:extLst>
              </p:cNvPr>
              <p:cNvSpPr>
                <a:spLocks noChangeShapeType="1"/>
              </p:cNvSpPr>
              <p:nvPr/>
            </p:nvSpPr>
            <p:spPr bwMode="auto">
              <a:xfrm flipV="1">
                <a:off x="8029575"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4" name="Line 51">
                <a:extLst>
                  <a:ext uri="{FF2B5EF4-FFF2-40B4-BE49-F238E27FC236}">
                    <a16:creationId xmlns:a16="http://schemas.microsoft.com/office/drawing/2014/main" id="{BBCA0EF4-2D77-4802-9D4A-0D7D55D3CAD1}"/>
                  </a:ext>
                </a:extLst>
              </p:cNvPr>
              <p:cNvSpPr>
                <a:spLocks noChangeShapeType="1"/>
              </p:cNvSpPr>
              <p:nvPr/>
            </p:nvSpPr>
            <p:spPr bwMode="auto">
              <a:xfrm flipV="1">
                <a:off x="8221663"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5" name="Line 52">
                <a:extLst>
                  <a:ext uri="{FF2B5EF4-FFF2-40B4-BE49-F238E27FC236}">
                    <a16:creationId xmlns:a16="http://schemas.microsoft.com/office/drawing/2014/main" id="{56A83A65-D98A-4D5F-BF4E-D49F48EB366D}"/>
                  </a:ext>
                </a:extLst>
              </p:cNvPr>
              <p:cNvSpPr>
                <a:spLocks noChangeShapeType="1"/>
              </p:cNvSpPr>
              <p:nvPr/>
            </p:nvSpPr>
            <p:spPr bwMode="auto">
              <a:xfrm flipV="1">
                <a:off x="8413750"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6" name="Line 53">
                <a:extLst>
                  <a:ext uri="{FF2B5EF4-FFF2-40B4-BE49-F238E27FC236}">
                    <a16:creationId xmlns:a16="http://schemas.microsoft.com/office/drawing/2014/main" id="{5ED0740F-2BC8-44BF-8EEE-BA0F9AD8B327}"/>
                  </a:ext>
                </a:extLst>
              </p:cNvPr>
              <p:cNvSpPr>
                <a:spLocks noChangeShapeType="1"/>
              </p:cNvSpPr>
              <p:nvPr/>
            </p:nvSpPr>
            <p:spPr bwMode="auto">
              <a:xfrm flipV="1">
                <a:off x="8601075"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7" name="Line 54">
                <a:extLst>
                  <a:ext uri="{FF2B5EF4-FFF2-40B4-BE49-F238E27FC236}">
                    <a16:creationId xmlns:a16="http://schemas.microsoft.com/office/drawing/2014/main" id="{9B51629D-0DCB-4E15-A96F-CA9DF903D254}"/>
                  </a:ext>
                </a:extLst>
              </p:cNvPr>
              <p:cNvSpPr>
                <a:spLocks noChangeShapeType="1"/>
              </p:cNvSpPr>
              <p:nvPr/>
            </p:nvSpPr>
            <p:spPr bwMode="auto">
              <a:xfrm flipV="1">
                <a:off x="8793163" y="3403601"/>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348" name="Freeform 55">
                <a:extLst>
                  <a:ext uri="{FF2B5EF4-FFF2-40B4-BE49-F238E27FC236}">
                    <a16:creationId xmlns:a16="http://schemas.microsoft.com/office/drawing/2014/main" id="{B1C942C5-FD78-48EB-954D-9243EEED9C9E}"/>
                  </a:ext>
                </a:extLst>
              </p:cNvPr>
              <p:cNvSpPr>
                <a:spLocks/>
              </p:cNvSpPr>
              <p:nvPr/>
            </p:nvSpPr>
            <p:spPr bwMode="auto">
              <a:xfrm>
                <a:off x="7412038" y="2711451"/>
                <a:ext cx="90488" cy="93663"/>
              </a:xfrm>
              <a:custGeom>
                <a:avLst/>
                <a:gdLst>
                  <a:gd name="T0" fmla="*/ 29 w 57"/>
                  <a:gd name="T1" fmla="*/ 0 h 59"/>
                  <a:gd name="T2" fmla="*/ 57 w 57"/>
                  <a:gd name="T3" fmla="*/ 30 h 59"/>
                  <a:gd name="T4" fmla="*/ 29 w 57"/>
                  <a:gd name="T5" fmla="*/ 59 h 59"/>
                  <a:gd name="T6" fmla="*/ 0 w 57"/>
                  <a:gd name="T7" fmla="*/ 30 h 59"/>
                  <a:gd name="T8" fmla="*/ 29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9" y="0"/>
                    </a:moveTo>
                    <a:lnTo>
                      <a:pt x="57" y="30"/>
                    </a:lnTo>
                    <a:lnTo>
                      <a:pt x="29" y="59"/>
                    </a:lnTo>
                    <a:lnTo>
                      <a:pt x="0" y="30"/>
                    </a:lnTo>
                    <a:lnTo>
                      <a:pt x="29"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49" name="Freeform 56">
                <a:extLst>
                  <a:ext uri="{FF2B5EF4-FFF2-40B4-BE49-F238E27FC236}">
                    <a16:creationId xmlns:a16="http://schemas.microsoft.com/office/drawing/2014/main" id="{C48B0487-B7DE-4A7C-A348-364A1DCAA4D6}"/>
                  </a:ext>
                </a:extLst>
              </p:cNvPr>
              <p:cNvSpPr>
                <a:spLocks/>
              </p:cNvSpPr>
              <p:nvPr/>
            </p:nvSpPr>
            <p:spPr bwMode="auto">
              <a:xfrm>
                <a:off x="7412038" y="2395538"/>
                <a:ext cx="90488" cy="93663"/>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0" name="Freeform 57">
                <a:extLst>
                  <a:ext uri="{FF2B5EF4-FFF2-40B4-BE49-F238E27FC236}">
                    <a16:creationId xmlns:a16="http://schemas.microsoft.com/office/drawing/2014/main" id="{16FBB1EA-E4D6-4FC8-BC82-46A4F033969A}"/>
                  </a:ext>
                </a:extLst>
              </p:cNvPr>
              <p:cNvSpPr>
                <a:spLocks/>
              </p:cNvSpPr>
              <p:nvPr/>
            </p:nvSpPr>
            <p:spPr bwMode="auto">
              <a:xfrm>
                <a:off x="8177213" y="2873376"/>
                <a:ext cx="88900" cy="93663"/>
              </a:xfrm>
              <a:custGeom>
                <a:avLst/>
                <a:gdLst>
                  <a:gd name="T0" fmla="*/ 28 w 56"/>
                  <a:gd name="T1" fmla="*/ 0 h 59"/>
                  <a:gd name="T2" fmla="*/ 56 w 56"/>
                  <a:gd name="T3" fmla="*/ 29 h 59"/>
                  <a:gd name="T4" fmla="*/ 28 w 56"/>
                  <a:gd name="T5" fmla="*/ 59 h 59"/>
                  <a:gd name="T6" fmla="*/ 0 w 56"/>
                  <a:gd name="T7" fmla="*/ 29 h 59"/>
                  <a:gd name="T8" fmla="*/ 28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29"/>
                    </a:lnTo>
                    <a:lnTo>
                      <a:pt x="28" y="59"/>
                    </a:lnTo>
                    <a:lnTo>
                      <a:pt x="0" y="29"/>
                    </a:lnTo>
                    <a:lnTo>
                      <a:pt x="28" y="0"/>
                    </a:lnTo>
                    <a:close/>
                  </a:path>
                </a:pathLst>
              </a:custGeom>
              <a:solidFill>
                <a:srgbClr val="000080"/>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1" name="Freeform 58">
                <a:extLst>
                  <a:ext uri="{FF2B5EF4-FFF2-40B4-BE49-F238E27FC236}">
                    <a16:creationId xmlns:a16="http://schemas.microsoft.com/office/drawing/2014/main" id="{13B65C97-71BA-4049-8C51-439D7713C420}"/>
                  </a:ext>
                </a:extLst>
              </p:cNvPr>
              <p:cNvSpPr>
                <a:spLocks/>
              </p:cNvSpPr>
              <p:nvPr/>
            </p:nvSpPr>
            <p:spPr bwMode="auto">
              <a:xfrm>
                <a:off x="7605713" y="2233613"/>
                <a:ext cx="88900" cy="93663"/>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30"/>
                    </a:lnTo>
                    <a:lnTo>
                      <a:pt x="28" y="59"/>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2" name="Freeform 59">
                <a:extLst>
                  <a:ext uri="{FF2B5EF4-FFF2-40B4-BE49-F238E27FC236}">
                    <a16:creationId xmlns:a16="http://schemas.microsoft.com/office/drawing/2014/main" id="{E50C1454-FCD3-4E47-B626-FC9A0A0B7B8C}"/>
                  </a:ext>
                </a:extLst>
              </p:cNvPr>
              <p:cNvSpPr>
                <a:spLocks/>
              </p:cNvSpPr>
              <p:nvPr/>
            </p:nvSpPr>
            <p:spPr bwMode="auto">
              <a:xfrm>
                <a:off x="7412038" y="2073276"/>
                <a:ext cx="90488" cy="93663"/>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3" name="Freeform 60">
                <a:extLst>
                  <a:ext uri="{FF2B5EF4-FFF2-40B4-BE49-F238E27FC236}">
                    <a16:creationId xmlns:a16="http://schemas.microsoft.com/office/drawing/2014/main" id="{2331FB20-E9C3-4E7D-8708-62F85EF3DA7A}"/>
                  </a:ext>
                </a:extLst>
              </p:cNvPr>
              <p:cNvSpPr>
                <a:spLocks/>
              </p:cNvSpPr>
              <p:nvPr/>
            </p:nvSpPr>
            <p:spPr bwMode="auto">
              <a:xfrm>
                <a:off x="8369300" y="2555876"/>
                <a:ext cx="90488" cy="9525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4" name="Freeform 61">
                <a:extLst>
                  <a:ext uri="{FF2B5EF4-FFF2-40B4-BE49-F238E27FC236}">
                    <a16:creationId xmlns:a16="http://schemas.microsoft.com/office/drawing/2014/main" id="{CEC1B4DA-2F2A-4145-BA77-74D9F79C44FB}"/>
                  </a:ext>
                </a:extLst>
              </p:cNvPr>
              <p:cNvSpPr>
                <a:spLocks/>
              </p:cNvSpPr>
              <p:nvPr/>
            </p:nvSpPr>
            <p:spPr bwMode="auto">
              <a:xfrm>
                <a:off x="7605713" y="2555876"/>
                <a:ext cx="88900" cy="95250"/>
              </a:xfrm>
              <a:custGeom>
                <a:avLst/>
                <a:gdLst>
                  <a:gd name="T0" fmla="*/ 28 w 56"/>
                  <a:gd name="T1" fmla="*/ 0 h 60"/>
                  <a:gd name="T2" fmla="*/ 56 w 56"/>
                  <a:gd name="T3" fmla="*/ 30 h 60"/>
                  <a:gd name="T4" fmla="*/ 28 w 56"/>
                  <a:gd name="T5" fmla="*/ 60 h 60"/>
                  <a:gd name="T6" fmla="*/ 0 w 56"/>
                  <a:gd name="T7" fmla="*/ 30 h 60"/>
                  <a:gd name="T8" fmla="*/ 28 w 5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60">
                    <a:moveTo>
                      <a:pt x="28" y="0"/>
                    </a:moveTo>
                    <a:lnTo>
                      <a:pt x="56" y="30"/>
                    </a:lnTo>
                    <a:lnTo>
                      <a:pt x="28" y="60"/>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5" name="Freeform 62">
                <a:extLst>
                  <a:ext uri="{FF2B5EF4-FFF2-40B4-BE49-F238E27FC236}">
                    <a16:creationId xmlns:a16="http://schemas.microsoft.com/office/drawing/2014/main" id="{B8B3E7E4-C774-4637-AC85-3FC5AEED3F65}"/>
                  </a:ext>
                </a:extLst>
              </p:cNvPr>
              <p:cNvSpPr>
                <a:spLocks/>
              </p:cNvSpPr>
              <p:nvPr/>
            </p:nvSpPr>
            <p:spPr bwMode="auto">
              <a:xfrm>
                <a:off x="7797800" y="3195638"/>
                <a:ext cx="90488" cy="93663"/>
              </a:xfrm>
              <a:custGeom>
                <a:avLst/>
                <a:gdLst>
                  <a:gd name="T0" fmla="*/ 28 w 57"/>
                  <a:gd name="T1" fmla="*/ 0 h 59"/>
                  <a:gd name="T2" fmla="*/ 57 w 57"/>
                  <a:gd name="T3" fmla="*/ 29 h 59"/>
                  <a:gd name="T4" fmla="*/ 28 w 57"/>
                  <a:gd name="T5" fmla="*/ 59 h 59"/>
                  <a:gd name="T6" fmla="*/ 0 w 57"/>
                  <a:gd name="T7" fmla="*/ 29 h 59"/>
                  <a:gd name="T8" fmla="*/ 28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8" y="0"/>
                    </a:moveTo>
                    <a:lnTo>
                      <a:pt x="57" y="29"/>
                    </a:lnTo>
                    <a:lnTo>
                      <a:pt x="28" y="59"/>
                    </a:lnTo>
                    <a:lnTo>
                      <a:pt x="0" y="29"/>
                    </a:lnTo>
                    <a:lnTo>
                      <a:pt x="28" y="0"/>
                    </a:lnTo>
                    <a:close/>
                  </a:path>
                </a:pathLst>
              </a:custGeom>
              <a:solidFill>
                <a:srgbClr val="00FFFF"/>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6" name="Freeform 63">
                <a:extLst>
                  <a:ext uri="{FF2B5EF4-FFF2-40B4-BE49-F238E27FC236}">
                    <a16:creationId xmlns:a16="http://schemas.microsoft.com/office/drawing/2014/main" id="{1A6D7DFD-0B2E-4C2A-968C-ED2118AB766A}"/>
                  </a:ext>
                </a:extLst>
              </p:cNvPr>
              <p:cNvSpPr>
                <a:spLocks/>
              </p:cNvSpPr>
              <p:nvPr/>
            </p:nvSpPr>
            <p:spPr bwMode="auto">
              <a:xfrm>
                <a:off x="8177213" y="2711451"/>
                <a:ext cx="88900" cy="93663"/>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30"/>
                    </a:lnTo>
                    <a:lnTo>
                      <a:pt x="28" y="59"/>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7" name="Freeform 64">
                <a:extLst>
                  <a:ext uri="{FF2B5EF4-FFF2-40B4-BE49-F238E27FC236}">
                    <a16:creationId xmlns:a16="http://schemas.microsoft.com/office/drawing/2014/main" id="{69B0A824-7543-4692-A34A-20FC2AB25D42}"/>
                  </a:ext>
                </a:extLst>
              </p:cNvPr>
              <p:cNvSpPr>
                <a:spLocks/>
              </p:cNvSpPr>
              <p:nvPr/>
            </p:nvSpPr>
            <p:spPr bwMode="auto">
              <a:xfrm>
                <a:off x="7797800" y="2555876"/>
                <a:ext cx="90488" cy="9525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358" name="Oval 65">
                <a:extLst>
                  <a:ext uri="{FF2B5EF4-FFF2-40B4-BE49-F238E27FC236}">
                    <a16:creationId xmlns:a16="http://schemas.microsoft.com/office/drawing/2014/main" id="{E7E79632-ADF8-49EC-9199-FA43C43C5A6D}"/>
                  </a:ext>
                </a:extLst>
              </p:cNvPr>
              <p:cNvSpPr>
                <a:spLocks noChangeArrowheads="1"/>
              </p:cNvSpPr>
              <p:nvPr/>
            </p:nvSpPr>
            <p:spPr bwMode="auto">
              <a:xfrm>
                <a:off x="7534275" y="2522538"/>
                <a:ext cx="84138" cy="87313"/>
              </a:xfrm>
              <a:prstGeom prst="ellipse">
                <a:avLst/>
              </a:prstGeom>
              <a:solidFill>
                <a:srgbClr val="FF0000"/>
              </a:solidFill>
              <a:ln w="6350">
                <a:solidFill>
                  <a:srgbClr val="FF0000"/>
                </a:solidFill>
                <a:round/>
                <a:headEnd/>
                <a:tailEnd/>
              </a:ln>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59" name="Oval 66">
                <a:extLst>
                  <a:ext uri="{FF2B5EF4-FFF2-40B4-BE49-F238E27FC236}">
                    <a16:creationId xmlns:a16="http://schemas.microsoft.com/office/drawing/2014/main" id="{14485473-8F63-4E88-B272-AF14C4E53B7C}"/>
                  </a:ext>
                </a:extLst>
              </p:cNvPr>
              <p:cNvSpPr>
                <a:spLocks noChangeArrowheads="1"/>
              </p:cNvSpPr>
              <p:nvPr/>
            </p:nvSpPr>
            <p:spPr bwMode="auto">
              <a:xfrm>
                <a:off x="8118475" y="2663826"/>
                <a:ext cx="84138" cy="87313"/>
              </a:xfrm>
              <a:prstGeom prst="ellipse">
                <a:avLst/>
              </a:prstGeom>
              <a:solidFill>
                <a:srgbClr val="FF0000"/>
              </a:solidFill>
              <a:ln w="6350">
                <a:solidFill>
                  <a:srgbClr val="FF0000"/>
                </a:solidFill>
                <a:round/>
                <a:headEnd/>
                <a:tailEnd/>
              </a:ln>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60" name="Rectangle 67">
                <a:extLst>
                  <a:ext uri="{FF2B5EF4-FFF2-40B4-BE49-F238E27FC236}">
                    <a16:creationId xmlns:a16="http://schemas.microsoft.com/office/drawing/2014/main" id="{98EE5D12-5816-49C3-AE40-FB0F162FEF05}"/>
                  </a:ext>
                </a:extLst>
              </p:cNvPr>
              <p:cNvSpPr>
                <a:spLocks noChangeArrowheads="1"/>
              </p:cNvSpPr>
              <p:nvPr/>
            </p:nvSpPr>
            <p:spPr bwMode="auto">
              <a:xfrm>
                <a:off x="6796088" y="3355977"/>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0</a:t>
                </a:r>
                <a:endParaRPr kumimoji="0" lang="ko-KR" altLang="en-US" sz="2400" b="0">
                  <a:solidFill>
                    <a:srgbClr val="000000"/>
                  </a:solidFill>
                  <a:latin typeface="+mj-lt"/>
                  <a:ea typeface="Gulim" panose="020B0600000101010101" pitchFamily="34" charset="-127"/>
                </a:endParaRPr>
              </a:p>
            </p:txBody>
          </p:sp>
          <p:sp>
            <p:nvSpPr>
              <p:cNvPr id="361" name="Rectangle 68">
                <a:extLst>
                  <a:ext uri="{FF2B5EF4-FFF2-40B4-BE49-F238E27FC236}">
                    <a16:creationId xmlns:a16="http://schemas.microsoft.com/office/drawing/2014/main" id="{8A427278-FC39-4470-BFA1-E387B2A99152}"/>
                  </a:ext>
                </a:extLst>
              </p:cNvPr>
              <p:cNvSpPr>
                <a:spLocks noChangeArrowheads="1"/>
              </p:cNvSpPr>
              <p:nvPr/>
            </p:nvSpPr>
            <p:spPr bwMode="auto">
              <a:xfrm>
                <a:off x="6796088" y="3195638"/>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a:t>
                </a:r>
                <a:endParaRPr kumimoji="0" lang="ko-KR" altLang="en-US" sz="2400" b="0">
                  <a:solidFill>
                    <a:srgbClr val="000000"/>
                  </a:solidFill>
                  <a:latin typeface="+mj-lt"/>
                  <a:ea typeface="Gulim" panose="020B0600000101010101" pitchFamily="34" charset="-127"/>
                </a:endParaRPr>
              </a:p>
            </p:txBody>
          </p:sp>
          <p:sp>
            <p:nvSpPr>
              <p:cNvPr id="362" name="Rectangle 69">
                <a:extLst>
                  <a:ext uri="{FF2B5EF4-FFF2-40B4-BE49-F238E27FC236}">
                    <a16:creationId xmlns:a16="http://schemas.microsoft.com/office/drawing/2014/main" id="{17B20A64-4CCC-4A29-88AB-D6E78A64A488}"/>
                  </a:ext>
                </a:extLst>
              </p:cNvPr>
              <p:cNvSpPr>
                <a:spLocks noChangeArrowheads="1"/>
              </p:cNvSpPr>
              <p:nvPr/>
            </p:nvSpPr>
            <p:spPr bwMode="auto">
              <a:xfrm>
                <a:off x="6796088" y="3033713"/>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2</a:t>
                </a:r>
                <a:endParaRPr kumimoji="0" lang="ko-KR" altLang="en-US" sz="2400" b="0">
                  <a:solidFill>
                    <a:srgbClr val="000000"/>
                  </a:solidFill>
                  <a:latin typeface="+mj-lt"/>
                  <a:ea typeface="Gulim" panose="020B0600000101010101" pitchFamily="34" charset="-127"/>
                </a:endParaRPr>
              </a:p>
            </p:txBody>
          </p:sp>
          <p:sp>
            <p:nvSpPr>
              <p:cNvPr id="363" name="Rectangle 70">
                <a:extLst>
                  <a:ext uri="{FF2B5EF4-FFF2-40B4-BE49-F238E27FC236}">
                    <a16:creationId xmlns:a16="http://schemas.microsoft.com/office/drawing/2014/main" id="{1354685F-F142-4058-A5C6-401E64A8E886}"/>
                  </a:ext>
                </a:extLst>
              </p:cNvPr>
              <p:cNvSpPr>
                <a:spLocks noChangeArrowheads="1"/>
              </p:cNvSpPr>
              <p:nvPr/>
            </p:nvSpPr>
            <p:spPr bwMode="auto">
              <a:xfrm>
                <a:off x="6796088" y="2873377"/>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3</a:t>
                </a:r>
                <a:endParaRPr kumimoji="0" lang="ko-KR" altLang="en-US" sz="2400" b="0">
                  <a:solidFill>
                    <a:srgbClr val="000000"/>
                  </a:solidFill>
                  <a:latin typeface="+mj-lt"/>
                  <a:ea typeface="Gulim" panose="020B0600000101010101" pitchFamily="34" charset="-127"/>
                </a:endParaRPr>
              </a:p>
            </p:txBody>
          </p:sp>
          <p:sp>
            <p:nvSpPr>
              <p:cNvPr id="364" name="Rectangle 71">
                <a:extLst>
                  <a:ext uri="{FF2B5EF4-FFF2-40B4-BE49-F238E27FC236}">
                    <a16:creationId xmlns:a16="http://schemas.microsoft.com/office/drawing/2014/main" id="{72175B74-F15B-4AE6-8722-350D56075FE6}"/>
                  </a:ext>
                </a:extLst>
              </p:cNvPr>
              <p:cNvSpPr>
                <a:spLocks noChangeArrowheads="1"/>
              </p:cNvSpPr>
              <p:nvPr/>
            </p:nvSpPr>
            <p:spPr bwMode="auto">
              <a:xfrm>
                <a:off x="6796088" y="2711451"/>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4</a:t>
                </a:r>
                <a:endParaRPr kumimoji="0" lang="ko-KR" altLang="en-US" sz="2400" b="0">
                  <a:solidFill>
                    <a:srgbClr val="000000"/>
                  </a:solidFill>
                  <a:latin typeface="+mj-lt"/>
                  <a:ea typeface="Gulim" panose="020B0600000101010101" pitchFamily="34" charset="-127"/>
                </a:endParaRPr>
              </a:p>
            </p:txBody>
          </p:sp>
          <p:sp>
            <p:nvSpPr>
              <p:cNvPr id="365" name="Rectangle 72">
                <a:extLst>
                  <a:ext uri="{FF2B5EF4-FFF2-40B4-BE49-F238E27FC236}">
                    <a16:creationId xmlns:a16="http://schemas.microsoft.com/office/drawing/2014/main" id="{748F30D5-E546-4BC6-B16C-E46F31D9067B}"/>
                  </a:ext>
                </a:extLst>
              </p:cNvPr>
              <p:cNvSpPr>
                <a:spLocks noChangeArrowheads="1"/>
              </p:cNvSpPr>
              <p:nvPr/>
            </p:nvSpPr>
            <p:spPr bwMode="auto">
              <a:xfrm>
                <a:off x="6796088" y="25495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5</a:t>
                </a:r>
                <a:endParaRPr kumimoji="0" lang="ko-KR" altLang="en-US" sz="2400" b="0">
                  <a:solidFill>
                    <a:srgbClr val="000000"/>
                  </a:solidFill>
                  <a:latin typeface="+mj-lt"/>
                  <a:ea typeface="Gulim" panose="020B0600000101010101" pitchFamily="34" charset="-127"/>
                </a:endParaRPr>
              </a:p>
            </p:txBody>
          </p:sp>
          <p:sp>
            <p:nvSpPr>
              <p:cNvPr id="366" name="Rectangle 73">
                <a:extLst>
                  <a:ext uri="{FF2B5EF4-FFF2-40B4-BE49-F238E27FC236}">
                    <a16:creationId xmlns:a16="http://schemas.microsoft.com/office/drawing/2014/main" id="{8A9E23D2-3DC1-4A26-9ADE-FBF5E64B5186}"/>
                  </a:ext>
                </a:extLst>
              </p:cNvPr>
              <p:cNvSpPr>
                <a:spLocks noChangeArrowheads="1"/>
              </p:cNvSpPr>
              <p:nvPr/>
            </p:nvSpPr>
            <p:spPr bwMode="auto">
              <a:xfrm>
                <a:off x="6796088" y="2395538"/>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6</a:t>
                </a:r>
                <a:endParaRPr kumimoji="0" lang="ko-KR" altLang="en-US" sz="2400" b="0">
                  <a:solidFill>
                    <a:srgbClr val="000000"/>
                  </a:solidFill>
                  <a:latin typeface="+mj-lt"/>
                  <a:ea typeface="Gulim" panose="020B0600000101010101" pitchFamily="34" charset="-127"/>
                </a:endParaRPr>
              </a:p>
            </p:txBody>
          </p:sp>
          <p:sp>
            <p:nvSpPr>
              <p:cNvPr id="367" name="Rectangle 74">
                <a:extLst>
                  <a:ext uri="{FF2B5EF4-FFF2-40B4-BE49-F238E27FC236}">
                    <a16:creationId xmlns:a16="http://schemas.microsoft.com/office/drawing/2014/main" id="{FF259F90-9816-4DE0-9D41-B24AB9070065}"/>
                  </a:ext>
                </a:extLst>
              </p:cNvPr>
              <p:cNvSpPr>
                <a:spLocks noChangeArrowheads="1"/>
              </p:cNvSpPr>
              <p:nvPr/>
            </p:nvSpPr>
            <p:spPr bwMode="auto">
              <a:xfrm>
                <a:off x="6796088" y="2233613"/>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7</a:t>
                </a:r>
                <a:endParaRPr kumimoji="0" lang="ko-KR" altLang="en-US" sz="2400" b="0">
                  <a:solidFill>
                    <a:srgbClr val="000000"/>
                  </a:solidFill>
                  <a:latin typeface="+mj-lt"/>
                  <a:ea typeface="Gulim" panose="020B0600000101010101" pitchFamily="34" charset="-127"/>
                </a:endParaRPr>
              </a:p>
            </p:txBody>
          </p:sp>
          <p:sp>
            <p:nvSpPr>
              <p:cNvPr id="368" name="Rectangle 75">
                <a:extLst>
                  <a:ext uri="{FF2B5EF4-FFF2-40B4-BE49-F238E27FC236}">
                    <a16:creationId xmlns:a16="http://schemas.microsoft.com/office/drawing/2014/main" id="{2D66A70A-C573-4FE8-B8D7-E30FE76747F7}"/>
                  </a:ext>
                </a:extLst>
              </p:cNvPr>
              <p:cNvSpPr>
                <a:spLocks noChangeArrowheads="1"/>
              </p:cNvSpPr>
              <p:nvPr/>
            </p:nvSpPr>
            <p:spPr bwMode="auto">
              <a:xfrm>
                <a:off x="6796088" y="207327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8</a:t>
                </a:r>
                <a:endParaRPr kumimoji="0" lang="ko-KR" altLang="en-US" sz="2400" b="0">
                  <a:solidFill>
                    <a:srgbClr val="000000"/>
                  </a:solidFill>
                  <a:latin typeface="+mj-lt"/>
                  <a:ea typeface="Gulim" panose="020B0600000101010101" pitchFamily="34" charset="-127"/>
                </a:endParaRPr>
              </a:p>
            </p:txBody>
          </p:sp>
          <p:sp>
            <p:nvSpPr>
              <p:cNvPr id="369" name="Rectangle 76">
                <a:extLst>
                  <a:ext uri="{FF2B5EF4-FFF2-40B4-BE49-F238E27FC236}">
                    <a16:creationId xmlns:a16="http://schemas.microsoft.com/office/drawing/2014/main" id="{8744CC33-E252-4A55-BCC8-4088CD6C4C13}"/>
                  </a:ext>
                </a:extLst>
              </p:cNvPr>
              <p:cNvSpPr>
                <a:spLocks noChangeArrowheads="1"/>
              </p:cNvSpPr>
              <p:nvPr/>
            </p:nvSpPr>
            <p:spPr bwMode="auto">
              <a:xfrm>
                <a:off x="6796088" y="1911351"/>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9</a:t>
                </a:r>
                <a:endParaRPr kumimoji="0" lang="ko-KR" altLang="en-US" sz="2400" b="0">
                  <a:solidFill>
                    <a:srgbClr val="000000"/>
                  </a:solidFill>
                  <a:latin typeface="+mj-lt"/>
                  <a:ea typeface="Gulim" panose="020B0600000101010101" pitchFamily="34" charset="-127"/>
                </a:endParaRPr>
              </a:p>
            </p:txBody>
          </p:sp>
          <p:sp>
            <p:nvSpPr>
              <p:cNvPr id="370" name="Rectangle 77">
                <a:extLst>
                  <a:ext uri="{FF2B5EF4-FFF2-40B4-BE49-F238E27FC236}">
                    <a16:creationId xmlns:a16="http://schemas.microsoft.com/office/drawing/2014/main" id="{8406A605-60BD-4392-B4C3-314F22DB8E06}"/>
                  </a:ext>
                </a:extLst>
              </p:cNvPr>
              <p:cNvSpPr>
                <a:spLocks noChangeArrowheads="1"/>
              </p:cNvSpPr>
              <p:nvPr/>
            </p:nvSpPr>
            <p:spPr bwMode="auto">
              <a:xfrm>
                <a:off x="6757987" y="1749426"/>
                <a:ext cx="84342"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10</a:t>
                </a:r>
                <a:endParaRPr kumimoji="0" lang="ko-KR" altLang="en-US" sz="2400" b="0">
                  <a:solidFill>
                    <a:srgbClr val="000000"/>
                  </a:solidFill>
                  <a:latin typeface="+mj-lt"/>
                  <a:ea typeface="Gulim" panose="020B0600000101010101" pitchFamily="34" charset="-127"/>
                </a:endParaRPr>
              </a:p>
            </p:txBody>
          </p:sp>
          <p:sp>
            <p:nvSpPr>
              <p:cNvPr id="371" name="Rectangle 78">
                <a:extLst>
                  <a:ext uri="{FF2B5EF4-FFF2-40B4-BE49-F238E27FC236}">
                    <a16:creationId xmlns:a16="http://schemas.microsoft.com/office/drawing/2014/main" id="{C680754B-0F7C-4CFF-A708-B5E2FFA6AE6A}"/>
                  </a:ext>
                </a:extLst>
              </p:cNvPr>
              <p:cNvSpPr>
                <a:spLocks noChangeArrowheads="1"/>
              </p:cNvSpPr>
              <p:nvPr/>
            </p:nvSpPr>
            <p:spPr bwMode="auto">
              <a:xfrm>
                <a:off x="6867525"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0</a:t>
                </a:r>
                <a:endParaRPr kumimoji="0" lang="ko-KR" altLang="en-US" sz="2400" b="0">
                  <a:solidFill>
                    <a:srgbClr val="000000"/>
                  </a:solidFill>
                  <a:latin typeface="+mj-lt"/>
                  <a:ea typeface="Gulim" panose="020B0600000101010101" pitchFamily="34" charset="-127"/>
                </a:endParaRPr>
              </a:p>
            </p:txBody>
          </p:sp>
          <p:sp>
            <p:nvSpPr>
              <p:cNvPr id="372" name="Rectangle 79">
                <a:extLst>
                  <a:ext uri="{FF2B5EF4-FFF2-40B4-BE49-F238E27FC236}">
                    <a16:creationId xmlns:a16="http://schemas.microsoft.com/office/drawing/2014/main" id="{A2E56B68-B5A3-46CE-9DCC-8B2E3E73C5D0}"/>
                  </a:ext>
                </a:extLst>
              </p:cNvPr>
              <p:cNvSpPr>
                <a:spLocks noChangeArrowheads="1"/>
              </p:cNvSpPr>
              <p:nvPr/>
            </p:nvSpPr>
            <p:spPr bwMode="auto">
              <a:xfrm>
                <a:off x="7059613"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a:t>
                </a:r>
                <a:endParaRPr kumimoji="0" lang="ko-KR" altLang="en-US" sz="2400" b="0">
                  <a:solidFill>
                    <a:srgbClr val="000000"/>
                  </a:solidFill>
                  <a:latin typeface="+mj-lt"/>
                  <a:ea typeface="Gulim" panose="020B0600000101010101" pitchFamily="34" charset="-127"/>
                </a:endParaRPr>
              </a:p>
            </p:txBody>
          </p:sp>
          <p:sp>
            <p:nvSpPr>
              <p:cNvPr id="373" name="Rectangle 80">
                <a:extLst>
                  <a:ext uri="{FF2B5EF4-FFF2-40B4-BE49-F238E27FC236}">
                    <a16:creationId xmlns:a16="http://schemas.microsoft.com/office/drawing/2014/main" id="{C9BBA4D1-BB6D-4B41-B793-3DA098CBF972}"/>
                  </a:ext>
                </a:extLst>
              </p:cNvPr>
              <p:cNvSpPr>
                <a:spLocks noChangeArrowheads="1"/>
              </p:cNvSpPr>
              <p:nvPr/>
            </p:nvSpPr>
            <p:spPr bwMode="auto">
              <a:xfrm>
                <a:off x="7245349"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2</a:t>
                </a:r>
                <a:endParaRPr kumimoji="0" lang="ko-KR" altLang="en-US" sz="2400" b="0">
                  <a:solidFill>
                    <a:srgbClr val="000000"/>
                  </a:solidFill>
                  <a:latin typeface="+mj-lt"/>
                  <a:ea typeface="Gulim" panose="020B0600000101010101" pitchFamily="34" charset="-127"/>
                </a:endParaRPr>
              </a:p>
            </p:txBody>
          </p:sp>
          <p:sp>
            <p:nvSpPr>
              <p:cNvPr id="374" name="Rectangle 81">
                <a:extLst>
                  <a:ext uri="{FF2B5EF4-FFF2-40B4-BE49-F238E27FC236}">
                    <a16:creationId xmlns:a16="http://schemas.microsoft.com/office/drawing/2014/main" id="{4C163312-764A-447B-A3E2-FACECD5CCF2D}"/>
                  </a:ext>
                </a:extLst>
              </p:cNvPr>
              <p:cNvSpPr>
                <a:spLocks noChangeArrowheads="1"/>
              </p:cNvSpPr>
              <p:nvPr/>
            </p:nvSpPr>
            <p:spPr bwMode="auto">
              <a:xfrm>
                <a:off x="7439025"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3</a:t>
                </a:r>
                <a:endParaRPr kumimoji="0" lang="ko-KR" altLang="en-US" sz="2400" b="0">
                  <a:solidFill>
                    <a:srgbClr val="000000"/>
                  </a:solidFill>
                  <a:latin typeface="+mj-lt"/>
                  <a:ea typeface="Gulim" panose="020B0600000101010101" pitchFamily="34" charset="-127"/>
                </a:endParaRPr>
              </a:p>
            </p:txBody>
          </p:sp>
          <p:sp>
            <p:nvSpPr>
              <p:cNvPr id="375" name="Rectangle 82">
                <a:extLst>
                  <a:ext uri="{FF2B5EF4-FFF2-40B4-BE49-F238E27FC236}">
                    <a16:creationId xmlns:a16="http://schemas.microsoft.com/office/drawing/2014/main" id="{B5FB6F11-8938-474F-9DD3-AFDA4C4E0F21}"/>
                  </a:ext>
                </a:extLst>
              </p:cNvPr>
              <p:cNvSpPr>
                <a:spLocks noChangeArrowheads="1"/>
              </p:cNvSpPr>
              <p:nvPr/>
            </p:nvSpPr>
            <p:spPr bwMode="auto">
              <a:xfrm>
                <a:off x="7631113"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4</a:t>
                </a:r>
                <a:endParaRPr kumimoji="0" lang="ko-KR" altLang="en-US" sz="2400" b="0">
                  <a:solidFill>
                    <a:srgbClr val="000000"/>
                  </a:solidFill>
                  <a:latin typeface="+mj-lt"/>
                  <a:ea typeface="Gulim" panose="020B0600000101010101" pitchFamily="34" charset="-127"/>
                </a:endParaRPr>
              </a:p>
            </p:txBody>
          </p:sp>
          <p:sp>
            <p:nvSpPr>
              <p:cNvPr id="376" name="Rectangle 83">
                <a:extLst>
                  <a:ext uri="{FF2B5EF4-FFF2-40B4-BE49-F238E27FC236}">
                    <a16:creationId xmlns:a16="http://schemas.microsoft.com/office/drawing/2014/main" id="{5C5FBE30-E47D-486B-80FF-4B83A7402A94}"/>
                  </a:ext>
                </a:extLst>
              </p:cNvPr>
              <p:cNvSpPr>
                <a:spLocks noChangeArrowheads="1"/>
              </p:cNvSpPr>
              <p:nvPr/>
            </p:nvSpPr>
            <p:spPr bwMode="auto">
              <a:xfrm>
                <a:off x="7823200"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5</a:t>
                </a:r>
                <a:endParaRPr kumimoji="0" lang="ko-KR" altLang="en-US" sz="2400" b="0">
                  <a:solidFill>
                    <a:srgbClr val="000000"/>
                  </a:solidFill>
                  <a:latin typeface="+mj-lt"/>
                  <a:ea typeface="Gulim" panose="020B0600000101010101" pitchFamily="34" charset="-127"/>
                </a:endParaRPr>
              </a:p>
            </p:txBody>
          </p:sp>
          <p:sp>
            <p:nvSpPr>
              <p:cNvPr id="377" name="Rectangle 84">
                <a:extLst>
                  <a:ext uri="{FF2B5EF4-FFF2-40B4-BE49-F238E27FC236}">
                    <a16:creationId xmlns:a16="http://schemas.microsoft.com/office/drawing/2014/main" id="{402D1260-4D57-44F2-84CC-8AFBA6E84C2E}"/>
                  </a:ext>
                </a:extLst>
              </p:cNvPr>
              <p:cNvSpPr>
                <a:spLocks noChangeArrowheads="1"/>
              </p:cNvSpPr>
              <p:nvPr/>
            </p:nvSpPr>
            <p:spPr bwMode="auto">
              <a:xfrm>
                <a:off x="8010525"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6</a:t>
                </a:r>
                <a:endParaRPr kumimoji="0" lang="ko-KR" altLang="en-US" sz="2400" b="0">
                  <a:solidFill>
                    <a:srgbClr val="000000"/>
                  </a:solidFill>
                  <a:latin typeface="+mj-lt"/>
                  <a:ea typeface="Gulim" panose="020B0600000101010101" pitchFamily="34" charset="-127"/>
                </a:endParaRPr>
              </a:p>
            </p:txBody>
          </p:sp>
          <p:sp>
            <p:nvSpPr>
              <p:cNvPr id="378" name="Rectangle 85">
                <a:extLst>
                  <a:ext uri="{FF2B5EF4-FFF2-40B4-BE49-F238E27FC236}">
                    <a16:creationId xmlns:a16="http://schemas.microsoft.com/office/drawing/2014/main" id="{A47A529D-C251-4C6F-8743-54EA254025A1}"/>
                  </a:ext>
                </a:extLst>
              </p:cNvPr>
              <p:cNvSpPr>
                <a:spLocks noChangeArrowheads="1"/>
              </p:cNvSpPr>
              <p:nvPr/>
            </p:nvSpPr>
            <p:spPr bwMode="auto">
              <a:xfrm>
                <a:off x="8202613"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7</a:t>
                </a:r>
                <a:endParaRPr kumimoji="0" lang="ko-KR" altLang="en-US" sz="2400" b="0">
                  <a:solidFill>
                    <a:srgbClr val="000000"/>
                  </a:solidFill>
                  <a:latin typeface="+mj-lt"/>
                  <a:ea typeface="Gulim" panose="020B0600000101010101" pitchFamily="34" charset="-127"/>
                </a:endParaRPr>
              </a:p>
            </p:txBody>
          </p:sp>
          <p:sp>
            <p:nvSpPr>
              <p:cNvPr id="379" name="Rectangle 86">
                <a:extLst>
                  <a:ext uri="{FF2B5EF4-FFF2-40B4-BE49-F238E27FC236}">
                    <a16:creationId xmlns:a16="http://schemas.microsoft.com/office/drawing/2014/main" id="{F5890E8C-816A-4875-9566-4BC28AF529E6}"/>
                  </a:ext>
                </a:extLst>
              </p:cNvPr>
              <p:cNvSpPr>
                <a:spLocks noChangeArrowheads="1"/>
              </p:cNvSpPr>
              <p:nvPr/>
            </p:nvSpPr>
            <p:spPr bwMode="auto">
              <a:xfrm>
                <a:off x="8394700"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8</a:t>
                </a:r>
                <a:endParaRPr kumimoji="0" lang="ko-KR" altLang="en-US" sz="2400" b="0">
                  <a:solidFill>
                    <a:srgbClr val="000000"/>
                  </a:solidFill>
                  <a:latin typeface="+mj-lt"/>
                  <a:ea typeface="Gulim" panose="020B0600000101010101" pitchFamily="34" charset="-127"/>
                </a:endParaRPr>
              </a:p>
            </p:txBody>
          </p:sp>
          <p:sp>
            <p:nvSpPr>
              <p:cNvPr id="380" name="Rectangle 87">
                <a:extLst>
                  <a:ext uri="{FF2B5EF4-FFF2-40B4-BE49-F238E27FC236}">
                    <a16:creationId xmlns:a16="http://schemas.microsoft.com/office/drawing/2014/main" id="{47449BC2-F427-4974-B616-9A482D2390C6}"/>
                  </a:ext>
                </a:extLst>
              </p:cNvPr>
              <p:cNvSpPr>
                <a:spLocks noChangeArrowheads="1"/>
              </p:cNvSpPr>
              <p:nvPr/>
            </p:nvSpPr>
            <p:spPr bwMode="auto">
              <a:xfrm>
                <a:off x="8582025" y="3463926"/>
                <a:ext cx="42171"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9</a:t>
                </a:r>
                <a:endParaRPr kumimoji="0" lang="ko-KR" altLang="en-US" sz="2400" b="0">
                  <a:solidFill>
                    <a:srgbClr val="000000"/>
                  </a:solidFill>
                  <a:latin typeface="+mj-lt"/>
                  <a:ea typeface="Gulim" panose="020B0600000101010101" pitchFamily="34" charset="-127"/>
                </a:endParaRPr>
              </a:p>
            </p:txBody>
          </p:sp>
          <p:sp>
            <p:nvSpPr>
              <p:cNvPr id="381" name="Rectangle 88">
                <a:extLst>
                  <a:ext uri="{FF2B5EF4-FFF2-40B4-BE49-F238E27FC236}">
                    <a16:creationId xmlns:a16="http://schemas.microsoft.com/office/drawing/2014/main" id="{697107D7-A366-4104-B047-DA7BC745A758}"/>
                  </a:ext>
                </a:extLst>
              </p:cNvPr>
              <p:cNvSpPr>
                <a:spLocks noChangeArrowheads="1"/>
              </p:cNvSpPr>
              <p:nvPr/>
            </p:nvSpPr>
            <p:spPr bwMode="auto">
              <a:xfrm>
                <a:off x="8755063" y="3463926"/>
                <a:ext cx="84342" cy="13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10</a:t>
                </a:r>
                <a:endParaRPr kumimoji="0" lang="ko-KR" altLang="en-US" sz="2400" b="0">
                  <a:solidFill>
                    <a:srgbClr val="000000"/>
                  </a:solidFill>
                  <a:latin typeface="+mj-lt"/>
                  <a:ea typeface="Gulim" panose="020B0600000101010101" pitchFamily="34" charset="-127"/>
                </a:endParaRPr>
              </a:p>
            </p:txBody>
          </p:sp>
          <p:sp>
            <p:nvSpPr>
              <p:cNvPr id="382" name="Rectangle 89">
                <a:extLst>
                  <a:ext uri="{FF2B5EF4-FFF2-40B4-BE49-F238E27FC236}">
                    <a16:creationId xmlns:a16="http://schemas.microsoft.com/office/drawing/2014/main" id="{9CBC612F-0128-4A3F-B81D-BF8949D74A9F}"/>
                  </a:ext>
                </a:extLst>
              </p:cNvPr>
              <p:cNvSpPr>
                <a:spLocks noChangeArrowheads="1"/>
              </p:cNvSpPr>
              <p:nvPr/>
            </p:nvSpPr>
            <p:spPr bwMode="auto">
              <a:xfrm>
                <a:off x="6673850" y="1655763"/>
                <a:ext cx="2222500" cy="19907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383" name="Freeform 90">
                <a:extLst>
                  <a:ext uri="{FF2B5EF4-FFF2-40B4-BE49-F238E27FC236}">
                    <a16:creationId xmlns:a16="http://schemas.microsoft.com/office/drawing/2014/main" id="{B2A027F1-6748-49C3-843C-3A93969C86E8}"/>
                  </a:ext>
                </a:extLst>
              </p:cNvPr>
              <p:cNvSpPr>
                <a:spLocks/>
              </p:cNvSpPr>
              <p:nvPr/>
            </p:nvSpPr>
            <p:spPr bwMode="auto">
              <a:xfrm>
                <a:off x="7163288" y="2367735"/>
                <a:ext cx="202494" cy="539793"/>
              </a:xfrm>
              <a:custGeom>
                <a:avLst/>
                <a:gdLst>
                  <a:gd name="T0" fmla="*/ 32 w 852"/>
                  <a:gd name="T1" fmla="*/ 21 h 1260"/>
                  <a:gd name="T2" fmla="*/ 24 w 852"/>
                  <a:gd name="T3" fmla="*/ 3 h 1260"/>
                  <a:gd name="T4" fmla="*/ 15 w 852"/>
                  <a:gd name="T5" fmla="*/ 1 h 1260"/>
                  <a:gd name="T6" fmla="*/ 8 w 852"/>
                  <a:gd name="T7" fmla="*/ 6 h 1260"/>
                  <a:gd name="T8" fmla="*/ 0 w 852"/>
                  <a:gd name="T9" fmla="*/ 28 h 1260"/>
                  <a:gd name="T10" fmla="*/ 3 w 852"/>
                  <a:gd name="T11" fmla="*/ 53 h 1260"/>
                  <a:gd name="T12" fmla="*/ 23 w 852"/>
                  <a:gd name="T13" fmla="*/ 85 h 1260"/>
                  <a:gd name="T14" fmla="*/ 27 w 852"/>
                  <a:gd name="T15" fmla="*/ 87 h 1260"/>
                  <a:gd name="T16" fmla="*/ 28 w 852"/>
                  <a:gd name="T17" fmla="*/ 88 h 1260"/>
                  <a:gd name="T18" fmla="*/ 32 w 852"/>
                  <a:gd name="T19" fmla="*/ 90 h 1260"/>
                  <a:gd name="T20" fmla="*/ 38 w 852"/>
                  <a:gd name="T21" fmla="*/ 94 h 1260"/>
                  <a:gd name="T22" fmla="*/ 49 w 852"/>
                  <a:gd name="T23" fmla="*/ 96 h 1260"/>
                  <a:gd name="T24" fmla="*/ 49 w 852"/>
                  <a:gd name="T25" fmla="*/ 79 h 1260"/>
                  <a:gd name="T26" fmla="*/ 46 w 852"/>
                  <a:gd name="T27" fmla="*/ 73 h 1260"/>
                  <a:gd name="T28" fmla="*/ 43 w 852"/>
                  <a:gd name="T29" fmla="*/ 65 h 1260"/>
                  <a:gd name="T30" fmla="*/ 38 w 852"/>
                  <a:gd name="T31" fmla="*/ 59 h 1260"/>
                  <a:gd name="T32" fmla="*/ 38 w 852"/>
                  <a:gd name="T33" fmla="*/ 55 h 1260"/>
                  <a:gd name="T34" fmla="*/ 36 w 852"/>
                  <a:gd name="T35" fmla="*/ 55 h 1260"/>
                  <a:gd name="T36" fmla="*/ 35 w 852"/>
                  <a:gd name="T37" fmla="*/ 49 h 1260"/>
                  <a:gd name="T38" fmla="*/ 34 w 852"/>
                  <a:gd name="T39" fmla="*/ 48 h 1260"/>
                  <a:gd name="T40" fmla="*/ 32 w 852"/>
                  <a:gd name="T41" fmla="*/ 21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sp>
            <p:nvSpPr>
              <p:cNvPr id="384" name="Freeform 91">
                <a:extLst>
                  <a:ext uri="{FF2B5EF4-FFF2-40B4-BE49-F238E27FC236}">
                    <a16:creationId xmlns:a16="http://schemas.microsoft.com/office/drawing/2014/main" id="{6DA6B55B-D377-443B-B6A6-EEF06A6C948E}"/>
                  </a:ext>
                </a:extLst>
              </p:cNvPr>
              <p:cNvSpPr>
                <a:spLocks/>
              </p:cNvSpPr>
              <p:nvPr/>
            </p:nvSpPr>
            <p:spPr bwMode="auto">
              <a:xfrm>
                <a:off x="7788274" y="2443142"/>
                <a:ext cx="202494" cy="539793"/>
              </a:xfrm>
              <a:custGeom>
                <a:avLst/>
                <a:gdLst>
                  <a:gd name="T0" fmla="*/ 11 w 768"/>
                  <a:gd name="T1" fmla="*/ 5 h 630"/>
                  <a:gd name="T2" fmla="*/ 5 w 768"/>
                  <a:gd name="T3" fmla="*/ 6 h 630"/>
                  <a:gd name="T4" fmla="*/ 1 w 768"/>
                  <a:gd name="T5" fmla="*/ 13 h 630"/>
                  <a:gd name="T6" fmla="*/ 1 w 768"/>
                  <a:gd name="T7" fmla="*/ 24 h 630"/>
                  <a:gd name="T8" fmla="*/ 3 w 768"/>
                  <a:gd name="T9" fmla="*/ 27 h 630"/>
                  <a:gd name="T10" fmla="*/ 7 w 768"/>
                  <a:gd name="T11" fmla="*/ 32 h 630"/>
                  <a:gd name="T12" fmla="*/ 15 w 768"/>
                  <a:gd name="T13" fmla="*/ 42 h 630"/>
                  <a:gd name="T14" fmla="*/ 16 w 768"/>
                  <a:gd name="T15" fmla="*/ 44 h 630"/>
                  <a:gd name="T16" fmla="*/ 20 w 768"/>
                  <a:gd name="T17" fmla="*/ 45 h 630"/>
                  <a:gd name="T18" fmla="*/ 28 w 768"/>
                  <a:gd name="T19" fmla="*/ 48 h 630"/>
                  <a:gd name="T20" fmla="*/ 37 w 768"/>
                  <a:gd name="T21" fmla="*/ 46 h 630"/>
                  <a:gd name="T22" fmla="*/ 40 w 768"/>
                  <a:gd name="T23" fmla="*/ 44 h 630"/>
                  <a:gd name="T24" fmla="*/ 42 w 768"/>
                  <a:gd name="T25" fmla="*/ 40 h 630"/>
                  <a:gd name="T26" fmla="*/ 44 w 768"/>
                  <a:gd name="T27" fmla="*/ 36 h 630"/>
                  <a:gd name="T28" fmla="*/ 45 w 768"/>
                  <a:gd name="T29" fmla="*/ 33 h 630"/>
                  <a:gd name="T30" fmla="*/ 46 w 768"/>
                  <a:gd name="T31" fmla="*/ 32 h 630"/>
                  <a:gd name="T32" fmla="*/ 48 w 768"/>
                  <a:gd name="T33" fmla="*/ 23 h 630"/>
                  <a:gd name="T34" fmla="*/ 47 w 768"/>
                  <a:gd name="T35" fmla="*/ 13 h 630"/>
                  <a:gd name="T36" fmla="*/ 45 w 768"/>
                  <a:gd name="T37" fmla="*/ 8 h 630"/>
                  <a:gd name="T38" fmla="*/ 29 w 768"/>
                  <a:gd name="T39" fmla="*/ 0 h 630"/>
                  <a:gd name="T40" fmla="*/ 13 w 768"/>
                  <a:gd name="T41" fmla="*/ 2 h 630"/>
                  <a:gd name="T42" fmla="*/ 11 w 768"/>
                  <a:gd name="T43" fmla="*/ 5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grpSp>
        <p:sp>
          <p:nvSpPr>
            <p:cNvPr id="106" name="Line 92">
              <a:extLst>
                <a:ext uri="{FF2B5EF4-FFF2-40B4-BE49-F238E27FC236}">
                  <a16:creationId xmlns:a16="http://schemas.microsoft.com/office/drawing/2014/main" id="{44614241-46F6-40A0-B573-ADEDC7AA1B6B}"/>
                </a:ext>
              </a:extLst>
            </p:cNvPr>
            <p:cNvSpPr>
              <a:spLocks noChangeShapeType="1"/>
            </p:cNvSpPr>
            <p:nvPr/>
          </p:nvSpPr>
          <p:spPr bwMode="auto">
            <a:xfrm>
              <a:off x="5593296" y="1964531"/>
              <a:ext cx="992708" cy="0"/>
            </a:xfrm>
            <a:prstGeom prst="line">
              <a:avLst/>
            </a:prstGeom>
            <a:noFill/>
            <a:ln w="28575">
              <a:solidFill>
                <a:srgbClr val="3D89B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graphicFrame>
          <p:nvGraphicFramePr>
            <p:cNvPr id="107" name="Object 94">
              <a:extLst>
                <a:ext uri="{FF2B5EF4-FFF2-40B4-BE49-F238E27FC236}">
                  <a16:creationId xmlns:a16="http://schemas.microsoft.com/office/drawing/2014/main" id="{7C632975-4813-43CA-94CB-2A1EFA99C616}"/>
                </a:ext>
              </a:extLst>
            </p:cNvPr>
            <p:cNvGraphicFramePr>
              <a:graphicFrameLocks noChangeAspect="1"/>
            </p:cNvGraphicFramePr>
            <p:nvPr>
              <p:extLst>
                <p:ext uri="{D42A27DB-BD31-4B8C-83A1-F6EECF244321}">
                  <p14:modId xmlns:p14="http://schemas.microsoft.com/office/powerpoint/2010/main" val="14324696"/>
                </p:ext>
              </p:extLst>
            </p:nvPr>
          </p:nvGraphicFramePr>
          <p:xfrm>
            <a:off x="6863373" y="3050381"/>
            <a:ext cx="2121877" cy="1428750"/>
          </p:xfrm>
          <a:graphic>
            <a:graphicData uri="http://schemas.openxmlformats.org/presentationml/2006/ole">
              <mc:AlternateContent xmlns:mc="http://schemas.openxmlformats.org/markup-compatibility/2006">
                <mc:Choice xmlns:v="urn:schemas-microsoft-com:vml" Requires="v">
                  <p:oleObj spid="_x0000_s20506" name="Worksheet" r:id="rId5" imgW="4038840" imgH="3465000" progId="Excel.Sheet.8">
                    <p:embed/>
                  </p:oleObj>
                </mc:Choice>
                <mc:Fallback>
                  <p:oleObj name="Worksheet" r:id="rId5" imgW="4038840" imgH="3465000" progId="Excel.Sheet.8">
                    <p:embed/>
                    <p:pic>
                      <p:nvPicPr>
                        <p:cNvPr id="94" name="Object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3373" y="3050381"/>
                          <a:ext cx="2121877"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 name="Line 95">
              <a:extLst>
                <a:ext uri="{FF2B5EF4-FFF2-40B4-BE49-F238E27FC236}">
                  <a16:creationId xmlns:a16="http://schemas.microsoft.com/office/drawing/2014/main" id="{0C5648CB-0B42-4901-8C1C-180F65581797}"/>
                </a:ext>
              </a:extLst>
            </p:cNvPr>
            <p:cNvSpPr>
              <a:spLocks noChangeShapeType="1"/>
            </p:cNvSpPr>
            <p:nvPr/>
          </p:nvSpPr>
          <p:spPr bwMode="auto">
            <a:xfrm>
              <a:off x="7842250" y="2625329"/>
              <a:ext cx="0" cy="367903"/>
            </a:xfrm>
            <a:prstGeom prst="line">
              <a:avLst/>
            </a:prstGeom>
            <a:noFill/>
            <a:ln w="28575">
              <a:solidFill>
                <a:srgbClr val="3D89B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grpSp>
          <p:nvGrpSpPr>
            <p:cNvPr id="109" name="Group 97">
              <a:extLst>
                <a:ext uri="{FF2B5EF4-FFF2-40B4-BE49-F238E27FC236}">
                  <a16:creationId xmlns:a16="http://schemas.microsoft.com/office/drawing/2014/main" id="{7D6D2085-C35E-4142-A40D-099E3EE25CD0}"/>
                </a:ext>
              </a:extLst>
            </p:cNvPr>
            <p:cNvGrpSpPr>
              <a:grpSpLocks/>
            </p:cNvGrpSpPr>
            <p:nvPr/>
          </p:nvGrpSpPr>
          <p:grpSpPr bwMode="auto">
            <a:xfrm>
              <a:off x="3270250" y="3050381"/>
              <a:ext cx="2143125" cy="1466209"/>
              <a:chOff x="3108" y="2256"/>
              <a:chExt cx="2148" cy="1872"/>
            </a:xfrm>
          </p:grpSpPr>
          <p:graphicFrame>
            <p:nvGraphicFramePr>
              <p:cNvPr id="298" name="Object 98">
                <a:extLst>
                  <a:ext uri="{FF2B5EF4-FFF2-40B4-BE49-F238E27FC236}">
                    <a16:creationId xmlns:a16="http://schemas.microsoft.com/office/drawing/2014/main" id="{ED7C0870-6D92-44DC-B4DD-44380B739272}"/>
                  </a:ext>
                </a:extLst>
              </p:cNvPr>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20507" name="Worksheet" r:id="rId7" imgW="4027680" imgH="3453840" progId="Excel.Sheet.8">
                      <p:embed/>
                    </p:oleObj>
                  </mc:Choice>
                  <mc:Fallback>
                    <p:oleObj name="Worksheet" r:id="rId7" imgW="4027680" imgH="3453840" progId="Excel.Sheet.8">
                      <p:embed/>
                      <p:pic>
                        <p:nvPicPr>
                          <p:cNvPr id="99" name="Object 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9" name="Freeform 99">
                <a:extLst>
                  <a:ext uri="{FF2B5EF4-FFF2-40B4-BE49-F238E27FC236}">
                    <a16:creationId xmlns:a16="http://schemas.microsoft.com/office/drawing/2014/main" id="{FDE610E5-5B22-433F-B68B-25C547F9B455}"/>
                  </a:ext>
                </a:extLst>
              </p:cNvPr>
              <p:cNvSpPr>
                <a:spLocks/>
              </p:cNvSpPr>
              <p:nvPr/>
            </p:nvSpPr>
            <p:spPr bwMode="auto">
              <a:xfrm>
                <a:off x="3638" y="2783"/>
                <a:ext cx="185" cy="472"/>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sp>
            <p:nvSpPr>
              <p:cNvPr id="300" name="Freeform 100">
                <a:extLst>
                  <a:ext uri="{FF2B5EF4-FFF2-40B4-BE49-F238E27FC236}">
                    <a16:creationId xmlns:a16="http://schemas.microsoft.com/office/drawing/2014/main" id="{E43C23AF-0A0D-4C2E-914D-3B0C5505ACC8}"/>
                  </a:ext>
                </a:extLst>
              </p:cNvPr>
              <p:cNvSpPr>
                <a:spLocks/>
              </p:cNvSpPr>
              <p:nvPr/>
            </p:nvSpPr>
            <p:spPr bwMode="auto">
              <a:xfrm>
                <a:off x="4090" y="3143"/>
                <a:ext cx="185" cy="472"/>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j-lt"/>
                  <a:ea typeface="黑体" pitchFamily="49" charset="-122"/>
                </a:endParaRPr>
              </a:p>
            </p:txBody>
          </p:sp>
        </p:grpSp>
        <p:sp>
          <p:nvSpPr>
            <p:cNvPr id="110" name="Line 101">
              <a:extLst>
                <a:ext uri="{FF2B5EF4-FFF2-40B4-BE49-F238E27FC236}">
                  <a16:creationId xmlns:a16="http://schemas.microsoft.com/office/drawing/2014/main" id="{897B8B45-7609-4DFF-8682-BF3DD4313ED6}"/>
                </a:ext>
              </a:extLst>
            </p:cNvPr>
            <p:cNvSpPr>
              <a:spLocks noChangeShapeType="1"/>
            </p:cNvSpPr>
            <p:nvPr/>
          </p:nvSpPr>
          <p:spPr bwMode="auto">
            <a:xfrm flipH="1">
              <a:off x="5556250" y="3564731"/>
              <a:ext cx="1066800" cy="0"/>
            </a:xfrm>
            <a:prstGeom prst="line">
              <a:avLst/>
            </a:prstGeom>
            <a:noFill/>
            <a:ln w="28575">
              <a:solidFill>
                <a:srgbClr val="3D89B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a typeface="黑体" pitchFamily="49" charset="-122"/>
              </a:endParaRPr>
            </a:p>
          </p:txBody>
        </p:sp>
        <p:sp>
          <p:nvSpPr>
            <p:cNvPr id="111" name="Text Box 180">
              <a:extLst>
                <a:ext uri="{FF2B5EF4-FFF2-40B4-BE49-F238E27FC236}">
                  <a16:creationId xmlns:a16="http://schemas.microsoft.com/office/drawing/2014/main" id="{84607CD9-7E2C-4B4A-8FB4-A71BBC09E890}"/>
                </a:ext>
              </a:extLst>
            </p:cNvPr>
            <p:cNvSpPr txBox="1">
              <a:spLocks noChangeArrowheads="1"/>
            </p:cNvSpPr>
            <p:nvPr/>
          </p:nvSpPr>
          <p:spPr bwMode="auto">
            <a:xfrm>
              <a:off x="370788" y="3002172"/>
              <a:ext cx="19050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ClrTx/>
                <a:buFontTx/>
                <a:buNone/>
              </a:pPr>
              <a:r>
                <a:rPr kumimoji="0" lang="en-US" altLang="ko-KR" sz="1400" b="0">
                  <a:solidFill>
                    <a:schemeClr val="tx1">
                      <a:lumMod val="75000"/>
                      <a:lumOff val="25000"/>
                    </a:schemeClr>
                  </a:solidFill>
                  <a:latin typeface="+mj-lt"/>
                  <a:ea typeface="黑体" pitchFamily="49" charset="-122"/>
                </a:rPr>
                <a:t>K=2</a:t>
              </a:r>
            </a:p>
            <a:p>
              <a:pPr eaLnBrk="1" hangingPunct="1">
                <a:lnSpc>
                  <a:spcPct val="150000"/>
                </a:lnSpc>
                <a:spcBef>
                  <a:spcPct val="50000"/>
                </a:spcBef>
                <a:buClrTx/>
                <a:buFontTx/>
                <a:buNone/>
              </a:pPr>
              <a:r>
                <a:rPr kumimoji="0" lang="zh-CN" altLang="en-US" sz="1400" b="0">
                  <a:solidFill>
                    <a:schemeClr val="tx1">
                      <a:lumMod val="75000"/>
                      <a:lumOff val="25000"/>
                    </a:schemeClr>
                  </a:solidFill>
                  <a:latin typeface="+mj-lt"/>
                  <a:ea typeface="黑体" pitchFamily="49" charset="-122"/>
                </a:rPr>
                <a:t>任意地选取</a:t>
              </a:r>
              <a:r>
                <a:rPr kumimoji="0" lang="en-US" altLang="zh-CN" sz="1400" b="0">
                  <a:solidFill>
                    <a:schemeClr val="tx1">
                      <a:lumMod val="75000"/>
                      <a:lumOff val="25000"/>
                    </a:schemeClr>
                  </a:solidFill>
                  <a:latin typeface="+mj-lt"/>
                  <a:ea typeface="黑体" pitchFamily="49" charset="-122"/>
                </a:rPr>
                <a:t>k</a:t>
              </a:r>
              <a:r>
                <a:rPr kumimoji="0" lang="zh-CN" altLang="en-US" sz="1400" b="0">
                  <a:solidFill>
                    <a:schemeClr val="tx1">
                      <a:lumMod val="75000"/>
                      <a:lumOff val="25000"/>
                    </a:schemeClr>
                  </a:solidFill>
                  <a:latin typeface="+mj-lt"/>
                  <a:ea typeface="黑体" pitchFamily="49" charset="-122"/>
                </a:rPr>
                <a:t>个对象作为簇的初始中心点</a:t>
              </a:r>
              <a:endParaRPr kumimoji="0" lang="en-US" altLang="ko-KR" sz="1400" b="0">
                <a:solidFill>
                  <a:schemeClr val="tx1">
                    <a:lumMod val="75000"/>
                    <a:lumOff val="25000"/>
                  </a:schemeClr>
                </a:solidFill>
                <a:latin typeface="+mj-lt"/>
                <a:ea typeface="黑体" pitchFamily="49" charset="-122"/>
              </a:endParaRPr>
            </a:p>
          </p:txBody>
        </p:sp>
        <p:sp>
          <p:nvSpPr>
            <p:cNvPr id="112" name="Line 181">
              <a:extLst>
                <a:ext uri="{FF2B5EF4-FFF2-40B4-BE49-F238E27FC236}">
                  <a16:creationId xmlns:a16="http://schemas.microsoft.com/office/drawing/2014/main" id="{693CB960-4109-4607-95C6-4FF7C44C0037}"/>
                </a:ext>
              </a:extLst>
            </p:cNvPr>
            <p:cNvSpPr>
              <a:spLocks noChangeShapeType="1"/>
            </p:cNvSpPr>
            <p:nvPr/>
          </p:nvSpPr>
          <p:spPr bwMode="auto">
            <a:xfrm flipV="1">
              <a:off x="1212850" y="2695576"/>
              <a:ext cx="0" cy="640556"/>
            </a:xfrm>
            <a:prstGeom prst="line">
              <a:avLst/>
            </a:prstGeom>
            <a:noFill/>
            <a:ln w="28575">
              <a:solidFill>
                <a:srgbClr val="3D89B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lt"/>
                <a:ea typeface="黑体" pitchFamily="49" charset="-122"/>
              </a:endParaRPr>
            </a:p>
          </p:txBody>
        </p:sp>
        <p:sp>
          <p:nvSpPr>
            <p:cNvPr id="113" name="Line 182">
              <a:extLst>
                <a:ext uri="{FF2B5EF4-FFF2-40B4-BE49-F238E27FC236}">
                  <a16:creationId xmlns:a16="http://schemas.microsoft.com/office/drawing/2014/main" id="{EF1C4B91-6D3B-4DBF-80E5-E9589013388D}"/>
                </a:ext>
              </a:extLst>
            </p:cNvPr>
            <p:cNvSpPr>
              <a:spLocks noChangeShapeType="1"/>
            </p:cNvSpPr>
            <p:nvPr/>
          </p:nvSpPr>
          <p:spPr bwMode="auto">
            <a:xfrm>
              <a:off x="2324102" y="1907381"/>
              <a:ext cx="946149" cy="0"/>
            </a:xfrm>
            <a:prstGeom prst="line">
              <a:avLst/>
            </a:prstGeom>
            <a:noFill/>
            <a:ln w="28575">
              <a:solidFill>
                <a:srgbClr val="3D89B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lt"/>
                <a:ea typeface="黑体" pitchFamily="49" charset="-122"/>
              </a:endParaRPr>
            </a:p>
          </p:txBody>
        </p:sp>
        <p:sp>
          <p:nvSpPr>
            <p:cNvPr id="114" name="Text Box 183">
              <a:extLst>
                <a:ext uri="{FF2B5EF4-FFF2-40B4-BE49-F238E27FC236}">
                  <a16:creationId xmlns:a16="http://schemas.microsoft.com/office/drawing/2014/main" id="{C01ADB28-B4B6-4238-B8BB-585E71FAB217}"/>
                </a:ext>
              </a:extLst>
            </p:cNvPr>
            <p:cNvSpPr txBox="1">
              <a:spLocks noChangeArrowheads="1"/>
            </p:cNvSpPr>
            <p:nvPr/>
          </p:nvSpPr>
          <p:spPr bwMode="auto">
            <a:xfrm>
              <a:off x="2285538" y="1859553"/>
              <a:ext cx="123548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ClrTx/>
                <a:buFontTx/>
                <a:buNone/>
              </a:pPr>
              <a:r>
                <a:rPr kumimoji="0" lang="zh-CN" altLang="en-US" sz="1400" b="0">
                  <a:solidFill>
                    <a:schemeClr val="tx1">
                      <a:lumMod val="75000"/>
                      <a:lumOff val="25000"/>
                    </a:schemeClr>
                  </a:solidFill>
                  <a:latin typeface="+mj-lt"/>
                  <a:ea typeface="黑体" pitchFamily="49" charset="-122"/>
                </a:rPr>
                <a:t>把每个对象分配给最相近的中心</a:t>
              </a:r>
              <a:endParaRPr kumimoji="0" lang="en-US" altLang="ko-KR" sz="1400" b="0">
                <a:solidFill>
                  <a:schemeClr val="tx1">
                    <a:lumMod val="75000"/>
                    <a:lumOff val="25000"/>
                  </a:schemeClr>
                </a:solidFill>
                <a:latin typeface="+mj-lt"/>
                <a:ea typeface="黑体" pitchFamily="49" charset="-122"/>
              </a:endParaRPr>
            </a:p>
          </p:txBody>
        </p:sp>
        <p:sp>
          <p:nvSpPr>
            <p:cNvPr id="115" name="Text Box 184">
              <a:extLst>
                <a:ext uri="{FF2B5EF4-FFF2-40B4-BE49-F238E27FC236}">
                  <a16:creationId xmlns:a16="http://schemas.microsoft.com/office/drawing/2014/main" id="{C6F4EA0D-63C3-4D78-8CED-41F78B5B1DAB}"/>
                </a:ext>
              </a:extLst>
            </p:cNvPr>
            <p:cNvSpPr txBox="1">
              <a:spLocks noChangeArrowheads="1"/>
            </p:cNvSpPr>
            <p:nvPr/>
          </p:nvSpPr>
          <p:spPr bwMode="auto">
            <a:xfrm>
              <a:off x="5477943" y="2021682"/>
              <a:ext cx="1297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kumimoji="0" lang="zh-CN" altLang="en-US" sz="1400" b="0">
                  <a:solidFill>
                    <a:schemeClr val="tx1">
                      <a:lumMod val="75000"/>
                      <a:lumOff val="25000"/>
                    </a:schemeClr>
                  </a:solidFill>
                  <a:latin typeface="+mj-lt"/>
                  <a:ea typeface="黑体" pitchFamily="49" charset="-122"/>
                </a:rPr>
                <a:t>更新簇的均值</a:t>
              </a:r>
              <a:endParaRPr kumimoji="0" lang="en-US" altLang="ko-KR" sz="1400" b="0">
                <a:solidFill>
                  <a:schemeClr val="tx1">
                    <a:lumMod val="75000"/>
                    <a:lumOff val="25000"/>
                  </a:schemeClr>
                </a:solidFill>
                <a:latin typeface="+mj-lt"/>
                <a:ea typeface="黑体" pitchFamily="49" charset="-122"/>
              </a:endParaRPr>
            </a:p>
          </p:txBody>
        </p:sp>
        <p:grpSp>
          <p:nvGrpSpPr>
            <p:cNvPr id="116" name="组合 191">
              <a:extLst>
                <a:ext uri="{FF2B5EF4-FFF2-40B4-BE49-F238E27FC236}">
                  <a16:creationId xmlns:a16="http://schemas.microsoft.com/office/drawing/2014/main" id="{046AC883-F677-4591-B861-118700FAF406}"/>
                </a:ext>
              </a:extLst>
            </p:cNvPr>
            <p:cNvGrpSpPr/>
            <p:nvPr/>
          </p:nvGrpSpPr>
          <p:grpSpPr>
            <a:xfrm>
              <a:off x="247650" y="1241823"/>
              <a:ext cx="2076451" cy="1326356"/>
              <a:chOff x="196850" y="1731963"/>
              <a:chExt cx="2222500" cy="1990725"/>
            </a:xfrm>
          </p:grpSpPr>
          <p:sp>
            <p:nvSpPr>
              <p:cNvPr id="121" name="Rectangle 102">
                <a:extLst>
                  <a:ext uri="{FF2B5EF4-FFF2-40B4-BE49-F238E27FC236}">
                    <a16:creationId xmlns:a16="http://schemas.microsoft.com/office/drawing/2014/main" id="{C4BD1B14-AAB1-43D2-9BA4-6F2B01EE094A}"/>
                  </a:ext>
                </a:extLst>
              </p:cNvPr>
              <p:cNvSpPr>
                <a:spLocks noChangeArrowheads="1"/>
              </p:cNvSpPr>
              <p:nvPr/>
            </p:nvSpPr>
            <p:spPr bwMode="auto">
              <a:xfrm>
                <a:off x="196850" y="1731963"/>
                <a:ext cx="2222500" cy="1990725"/>
              </a:xfrm>
              <a:prstGeom prst="rect">
                <a:avLst/>
              </a:prstGeom>
              <a:solidFill>
                <a:srgbClr val="FFFFFF"/>
              </a:solidFill>
              <a:ln w="0">
                <a:solidFill>
                  <a:srgbClr val="000000"/>
                </a:solidFill>
                <a:miter lim="800000"/>
                <a:headEnd/>
                <a:tailEnd/>
              </a:ln>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22" name="Rectangle 103">
                <a:extLst>
                  <a:ext uri="{FF2B5EF4-FFF2-40B4-BE49-F238E27FC236}">
                    <a16:creationId xmlns:a16="http://schemas.microsoft.com/office/drawing/2014/main" id="{DE591DD6-8DA1-4221-B037-82AE056293B6}"/>
                  </a:ext>
                </a:extLst>
              </p:cNvPr>
              <p:cNvSpPr>
                <a:spLocks noChangeArrowheads="1"/>
              </p:cNvSpPr>
              <p:nvPr/>
            </p:nvSpPr>
            <p:spPr bwMode="auto">
              <a:xfrm>
                <a:off x="409575" y="1873250"/>
                <a:ext cx="1906588" cy="1606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23" name="Line 104">
                <a:extLst>
                  <a:ext uri="{FF2B5EF4-FFF2-40B4-BE49-F238E27FC236}">
                    <a16:creationId xmlns:a16="http://schemas.microsoft.com/office/drawing/2014/main" id="{D048122F-F6D0-4534-A388-B747BB23BF75}"/>
                  </a:ext>
                </a:extLst>
              </p:cNvPr>
              <p:cNvSpPr>
                <a:spLocks noChangeShapeType="1"/>
              </p:cNvSpPr>
              <p:nvPr/>
            </p:nvSpPr>
            <p:spPr bwMode="auto">
              <a:xfrm>
                <a:off x="409575" y="33178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4" name="Line 105">
                <a:extLst>
                  <a:ext uri="{FF2B5EF4-FFF2-40B4-BE49-F238E27FC236}">
                    <a16:creationId xmlns:a16="http://schemas.microsoft.com/office/drawing/2014/main" id="{33958886-ED46-4229-841B-18F5B2C0F97F}"/>
                  </a:ext>
                </a:extLst>
              </p:cNvPr>
              <p:cNvSpPr>
                <a:spLocks noChangeShapeType="1"/>
              </p:cNvSpPr>
              <p:nvPr/>
            </p:nvSpPr>
            <p:spPr bwMode="auto">
              <a:xfrm>
                <a:off x="409575" y="3157538"/>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5" name="Line 106">
                <a:extLst>
                  <a:ext uri="{FF2B5EF4-FFF2-40B4-BE49-F238E27FC236}">
                    <a16:creationId xmlns:a16="http://schemas.microsoft.com/office/drawing/2014/main" id="{20EEDE7F-A9C6-47DD-B67A-8EDB5237C363}"/>
                  </a:ext>
                </a:extLst>
              </p:cNvPr>
              <p:cNvSpPr>
                <a:spLocks noChangeShapeType="1"/>
              </p:cNvSpPr>
              <p:nvPr/>
            </p:nvSpPr>
            <p:spPr bwMode="auto">
              <a:xfrm>
                <a:off x="409575" y="2995613"/>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6" name="Line 107">
                <a:extLst>
                  <a:ext uri="{FF2B5EF4-FFF2-40B4-BE49-F238E27FC236}">
                    <a16:creationId xmlns:a16="http://schemas.microsoft.com/office/drawing/2014/main" id="{13024C53-3952-4F38-9F3D-893071011FD7}"/>
                  </a:ext>
                </a:extLst>
              </p:cNvPr>
              <p:cNvSpPr>
                <a:spLocks noChangeShapeType="1"/>
              </p:cNvSpPr>
              <p:nvPr/>
            </p:nvSpPr>
            <p:spPr bwMode="auto">
              <a:xfrm>
                <a:off x="409575" y="28352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7" name="Line 108">
                <a:extLst>
                  <a:ext uri="{FF2B5EF4-FFF2-40B4-BE49-F238E27FC236}">
                    <a16:creationId xmlns:a16="http://schemas.microsoft.com/office/drawing/2014/main" id="{14DC7E21-DDEE-43CB-8739-AE917C956FC2}"/>
                  </a:ext>
                </a:extLst>
              </p:cNvPr>
              <p:cNvSpPr>
                <a:spLocks noChangeShapeType="1"/>
              </p:cNvSpPr>
              <p:nvPr/>
            </p:nvSpPr>
            <p:spPr bwMode="auto">
              <a:xfrm>
                <a:off x="409575" y="267335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8" name="Line 109">
                <a:extLst>
                  <a:ext uri="{FF2B5EF4-FFF2-40B4-BE49-F238E27FC236}">
                    <a16:creationId xmlns:a16="http://schemas.microsoft.com/office/drawing/2014/main" id="{9FE06A87-9162-480D-BA61-56AB830BD0CB}"/>
                  </a:ext>
                </a:extLst>
              </p:cNvPr>
              <p:cNvSpPr>
                <a:spLocks noChangeShapeType="1"/>
              </p:cNvSpPr>
              <p:nvPr/>
            </p:nvSpPr>
            <p:spPr bwMode="auto">
              <a:xfrm>
                <a:off x="409575" y="25177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29" name="Line 110">
                <a:extLst>
                  <a:ext uri="{FF2B5EF4-FFF2-40B4-BE49-F238E27FC236}">
                    <a16:creationId xmlns:a16="http://schemas.microsoft.com/office/drawing/2014/main" id="{F7B152DF-BF7A-4554-A5D7-9F364C42FDFE}"/>
                  </a:ext>
                </a:extLst>
              </p:cNvPr>
              <p:cNvSpPr>
                <a:spLocks noChangeShapeType="1"/>
              </p:cNvSpPr>
              <p:nvPr/>
            </p:nvSpPr>
            <p:spPr bwMode="auto">
              <a:xfrm>
                <a:off x="409575" y="2357438"/>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0" name="Line 111">
                <a:extLst>
                  <a:ext uri="{FF2B5EF4-FFF2-40B4-BE49-F238E27FC236}">
                    <a16:creationId xmlns:a16="http://schemas.microsoft.com/office/drawing/2014/main" id="{DB031279-BB46-4F6D-913B-FDE44AB25C86}"/>
                  </a:ext>
                </a:extLst>
              </p:cNvPr>
              <p:cNvSpPr>
                <a:spLocks noChangeShapeType="1"/>
              </p:cNvSpPr>
              <p:nvPr/>
            </p:nvSpPr>
            <p:spPr bwMode="auto">
              <a:xfrm>
                <a:off x="409575" y="2195513"/>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1" name="Line 112">
                <a:extLst>
                  <a:ext uri="{FF2B5EF4-FFF2-40B4-BE49-F238E27FC236}">
                    <a16:creationId xmlns:a16="http://schemas.microsoft.com/office/drawing/2014/main" id="{BC03BF44-2FFB-455F-9AD5-C9604A8664FB}"/>
                  </a:ext>
                </a:extLst>
              </p:cNvPr>
              <p:cNvSpPr>
                <a:spLocks noChangeShapeType="1"/>
              </p:cNvSpPr>
              <p:nvPr/>
            </p:nvSpPr>
            <p:spPr bwMode="auto">
              <a:xfrm>
                <a:off x="409575" y="20351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2" name="Line 113">
                <a:extLst>
                  <a:ext uri="{FF2B5EF4-FFF2-40B4-BE49-F238E27FC236}">
                    <a16:creationId xmlns:a16="http://schemas.microsoft.com/office/drawing/2014/main" id="{FAE854C2-37FE-47F6-92C9-D4141BDF3230}"/>
                  </a:ext>
                </a:extLst>
              </p:cNvPr>
              <p:cNvSpPr>
                <a:spLocks noChangeShapeType="1"/>
              </p:cNvSpPr>
              <p:nvPr/>
            </p:nvSpPr>
            <p:spPr bwMode="auto">
              <a:xfrm>
                <a:off x="409575" y="187325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3" name="Line 114">
                <a:extLst>
                  <a:ext uri="{FF2B5EF4-FFF2-40B4-BE49-F238E27FC236}">
                    <a16:creationId xmlns:a16="http://schemas.microsoft.com/office/drawing/2014/main" id="{B5BB38A1-7CBC-47B0-94B7-40C3546A85C8}"/>
                  </a:ext>
                </a:extLst>
              </p:cNvPr>
              <p:cNvSpPr>
                <a:spLocks noChangeShapeType="1"/>
              </p:cNvSpPr>
              <p:nvPr/>
            </p:nvSpPr>
            <p:spPr bwMode="auto">
              <a:xfrm>
                <a:off x="601663" y="1873250"/>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4" name="Line 115">
                <a:extLst>
                  <a:ext uri="{FF2B5EF4-FFF2-40B4-BE49-F238E27FC236}">
                    <a16:creationId xmlns:a16="http://schemas.microsoft.com/office/drawing/2014/main" id="{ABFFC07A-E3C4-4802-9AB9-AB4D5DBCB807}"/>
                  </a:ext>
                </a:extLst>
              </p:cNvPr>
              <p:cNvSpPr>
                <a:spLocks noChangeShapeType="1"/>
              </p:cNvSpPr>
              <p:nvPr/>
            </p:nvSpPr>
            <p:spPr bwMode="auto">
              <a:xfrm>
                <a:off x="787400"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5" name="Line 116">
                <a:extLst>
                  <a:ext uri="{FF2B5EF4-FFF2-40B4-BE49-F238E27FC236}">
                    <a16:creationId xmlns:a16="http://schemas.microsoft.com/office/drawing/2014/main" id="{BD95A1C2-A65A-4E2E-9B12-FC060EAA7C2F}"/>
                  </a:ext>
                </a:extLst>
              </p:cNvPr>
              <p:cNvSpPr>
                <a:spLocks noChangeShapeType="1"/>
              </p:cNvSpPr>
              <p:nvPr/>
            </p:nvSpPr>
            <p:spPr bwMode="auto">
              <a:xfrm>
                <a:off x="981075"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6" name="Line 117">
                <a:extLst>
                  <a:ext uri="{FF2B5EF4-FFF2-40B4-BE49-F238E27FC236}">
                    <a16:creationId xmlns:a16="http://schemas.microsoft.com/office/drawing/2014/main" id="{BE48A56B-05D8-4587-88D2-65C2531C73F4}"/>
                  </a:ext>
                </a:extLst>
              </p:cNvPr>
              <p:cNvSpPr>
                <a:spLocks noChangeShapeType="1"/>
              </p:cNvSpPr>
              <p:nvPr/>
            </p:nvSpPr>
            <p:spPr bwMode="auto">
              <a:xfrm>
                <a:off x="1173163" y="1873250"/>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7" name="Line 118">
                <a:extLst>
                  <a:ext uri="{FF2B5EF4-FFF2-40B4-BE49-F238E27FC236}">
                    <a16:creationId xmlns:a16="http://schemas.microsoft.com/office/drawing/2014/main" id="{E22EA832-C2BE-4EC4-B861-66DFDB993BED}"/>
                  </a:ext>
                </a:extLst>
              </p:cNvPr>
              <p:cNvSpPr>
                <a:spLocks noChangeShapeType="1"/>
              </p:cNvSpPr>
              <p:nvPr/>
            </p:nvSpPr>
            <p:spPr bwMode="auto">
              <a:xfrm>
                <a:off x="1365250"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8" name="Line 119">
                <a:extLst>
                  <a:ext uri="{FF2B5EF4-FFF2-40B4-BE49-F238E27FC236}">
                    <a16:creationId xmlns:a16="http://schemas.microsoft.com/office/drawing/2014/main" id="{57182D52-B335-426A-8DC4-90C5AF261B65}"/>
                  </a:ext>
                </a:extLst>
              </p:cNvPr>
              <p:cNvSpPr>
                <a:spLocks noChangeShapeType="1"/>
              </p:cNvSpPr>
              <p:nvPr/>
            </p:nvSpPr>
            <p:spPr bwMode="auto">
              <a:xfrm>
                <a:off x="1552575"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39" name="Line 120">
                <a:extLst>
                  <a:ext uri="{FF2B5EF4-FFF2-40B4-BE49-F238E27FC236}">
                    <a16:creationId xmlns:a16="http://schemas.microsoft.com/office/drawing/2014/main" id="{1599C3A1-308D-4291-A1A6-6E882FE32BEA}"/>
                  </a:ext>
                </a:extLst>
              </p:cNvPr>
              <p:cNvSpPr>
                <a:spLocks noChangeShapeType="1"/>
              </p:cNvSpPr>
              <p:nvPr/>
            </p:nvSpPr>
            <p:spPr bwMode="auto">
              <a:xfrm>
                <a:off x="1744663" y="1873250"/>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40" name="Line 121">
                <a:extLst>
                  <a:ext uri="{FF2B5EF4-FFF2-40B4-BE49-F238E27FC236}">
                    <a16:creationId xmlns:a16="http://schemas.microsoft.com/office/drawing/2014/main" id="{C41081CD-A2FD-4E59-8D4A-4EEB78B6D19E}"/>
                  </a:ext>
                </a:extLst>
              </p:cNvPr>
              <p:cNvSpPr>
                <a:spLocks noChangeShapeType="1"/>
              </p:cNvSpPr>
              <p:nvPr/>
            </p:nvSpPr>
            <p:spPr bwMode="auto">
              <a:xfrm>
                <a:off x="1936750"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41" name="Line 122">
                <a:extLst>
                  <a:ext uri="{FF2B5EF4-FFF2-40B4-BE49-F238E27FC236}">
                    <a16:creationId xmlns:a16="http://schemas.microsoft.com/office/drawing/2014/main" id="{CC61434B-6F8C-49D3-8702-08438A3AF4B3}"/>
                  </a:ext>
                </a:extLst>
              </p:cNvPr>
              <p:cNvSpPr>
                <a:spLocks noChangeShapeType="1"/>
              </p:cNvSpPr>
              <p:nvPr/>
            </p:nvSpPr>
            <p:spPr bwMode="auto">
              <a:xfrm>
                <a:off x="2124075"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42" name="Line 123">
                <a:extLst>
                  <a:ext uri="{FF2B5EF4-FFF2-40B4-BE49-F238E27FC236}">
                    <a16:creationId xmlns:a16="http://schemas.microsoft.com/office/drawing/2014/main" id="{9BB58DA0-BC97-4DE2-BD44-AC8E3C0C4257}"/>
                  </a:ext>
                </a:extLst>
              </p:cNvPr>
              <p:cNvSpPr>
                <a:spLocks noChangeShapeType="1"/>
              </p:cNvSpPr>
              <p:nvPr/>
            </p:nvSpPr>
            <p:spPr bwMode="auto">
              <a:xfrm>
                <a:off x="2316163" y="1873250"/>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43" name="Rectangle 124">
                <a:extLst>
                  <a:ext uri="{FF2B5EF4-FFF2-40B4-BE49-F238E27FC236}">
                    <a16:creationId xmlns:a16="http://schemas.microsoft.com/office/drawing/2014/main" id="{BADF1A91-7542-4F5C-8E6C-A8351AB7C3D1}"/>
                  </a:ext>
                </a:extLst>
              </p:cNvPr>
              <p:cNvSpPr>
                <a:spLocks noChangeArrowheads="1"/>
              </p:cNvSpPr>
              <p:nvPr/>
            </p:nvSpPr>
            <p:spPr bwMode="auto">
              <a:xfrm>
                <a:off x="409575" y="1873250"/>
                <a:ext cx="1906588" cy="160655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144" name="Line 125">
                <a:extLst>
                  <a:ext uri="{FF2B5EF4-FFF2-40B4-BE49-F238E27FC236}">
                    <a16:creationId xmlns:a16="http://schemas.microsoft.com/office/drawing/2014/main" id="{5FF1D617-7888-4D28-B073-704093A1AF10}"/>
                  </a:ext>
                </a:extLst>
              </p:cNvPr>
              <p:cNvSpPr>
                <a:spLocks noChangeShapeType="1"/>
              </p:cNvSpPr>
              <p:nvPr/>
            </p:nvSpPr>
            <p:spPr bwMode="auto">
              <a:xfrm>
                <a:off x="409575" y="1873250"/>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145" name="Line 126">
                <a:extLst>
                  <a:ext uri="{FF2B5EF4-FFF2-40B4-BE49-F238E27FC236}">
                    <a16:creationId xmlns:a16="http://schemas.microsoft.com/office/drawing/2014/main" id="{308D06B7-AEFE-4AD4-9F10-4DB45EE1B8EA}"/>
                  </a:ext>
                </a:extLst>
              </p:cNvPr>
              <p:cNvSpPr>
                <a:spLocks noChangeShapeType="1"/>
              </p:cNvSpPr>
              <p:nvPr/>
            </p:nvSpPr>
            <p:spPr bwMode="auto">
              <a:xfrm>
                <a:off x="390525" y="347980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3" name="Line 127">
                <a:extLst>
                  <a:ext uri="{FF2B5EF4-FFF2-40B4-BE49-F238E27FC236}">
                    <a16:creationId xmlns:a16="http://schemas.microsoft.com/office/drawing/2014/main" id="{29B07443-1643-4B16-B180-DCA12D5ABF39}"/>
                  </a:ext>
                </a:extLst>
              </p:cNvPr>
              <p:cNvSpPr>
                <a:spLocks noChangeShapeType="1"/>
              </p:cNvSpPr>
              <p:nvPr/>
            </p:nvSpPr>
            <p:spPr bwMode="auto">
              <a:xfrm>
                <a:off x="390525" y="33178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4" name="Line 128">
                <a:extLst>
                  <a:ext uri="{FF2B5EF4-FFF2-40B4-BE49-F238E27FC236}">
                    <a16:creationId xmlns:a16="http://schemas.microsoft.com/office/drawing/2014/main" id="{63421329-79BD-42C8-AC03-2944B4A2B396}"/>
                  </a:ext>
                </a:extLst>
              </p:cNvPr>
              <p:cNvSpPr>
                <a:spLocks noChangeShapeType="1"/>
              </p:cNvSpPr>
              <p:nvPr/>
            </p:nvSpPr>
            <p:spPr bwMode="auto">
              <a:xfrm>
                <a:off x="390525" y="3157538"/>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5" name="Line 129">
                <a:extLst>
                  <a:ext uri="{FF2B5EF4-FFF2-40B4-BE49-F238E27FC236}">
                    <a16:creationId xmlns:a16="http://schemas.microsoft.com/office/drawing/2014/main" id="{11EEDE26-7260-4BAD-ABF9-5440F02A55CE}"/>
                  </a:ext>
                </a:extLst>
              </p:cNvPr>
              <p:cNvSpPr>
                <a:spLocks noChangeShapeType="1"/>
              </p:cNvSpPr>
              <p:nvPr/>
            </p:nvSpPr>
            <p:spPr bwMode="auto">
              <a:xfrm>
                <a:off x="390525" y="2995613"/>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6" name="Line 130">
                <a:extLst>
                  <a:ext uri="{FF2B5EF4-FFF2-40B4-BE49-F238E27FC236}">
                    <a16:creationId xmlns:a16="http://schemas.microsoft.com/office/drawing/2014/main" id="{E42E93A6-ED77-4F36-8DBB-4F4FA9247882}"/>
                  </a:ext>
                </a:extLst>
              </p:cNvPr>
              <p:cNvSpPr>
                <a:spLocks noChangeShapeType="1"/>
              </p:cNvSpPr>
              <p:nvPr/>
            </p:nvSpPr>
            <p:spPr bwMode="auto">
              <a:xfrm>
                <a:off x="390525" y="28352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7" name="Line 131">
                <a:extLst>
                  <a:ext uri="{FF2B5EF4-FFF2-40B4-BE49-F238E27FC236}">
                    <a16:creationId xmlns:a16="http://schemas.microsoft.com/office/drawing/2014/main" id="{BAFE648B-6298-4008-882C-67BC6F145D44}"/>
                  </a:ext>
                </a:extLst>
              </p:cNvPr>
              <p:cNvSpPr>
                <a:spLocks noChangeShapeType="1"/>
              </p:cNvSpPr>
              <p:nvPr/>
            </p:nvSpPr>
            <p:spPr bwMode="auto">
              <a:xfrm>
                <a:off x="390525" y="267335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8" name="Line 132">
                <a:extLst>
                  <a:ext uri="{FF2B5EF4-FFF2-40B4-BE49-F238E27FC236}">
                    <a16:creationId xmlns:a16="http://schemas.microsoft.com/office/drawing/2014/main" id="{F51DCD7A-8047-477C-A485-1948C01E08AF}"/>
                  </a:ext>
                </a:extLst>
              </p:cNvPr>
              <p:cNvSpPr>
                <a:spLocks noChangeShapeType="1"/>
              </p:cNvSpPr>
              <p:nvPr/>
            </p:nvSpPr>
            <p:spPr bwMode="auto">
              <a:xfrm>
                <a:off x="390525" y="25177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49" name="Line 133">
                <a:extLst>
                  <a:ext uri="{FF2B5EF4-FFF2-40B4-BE49-F238E27FC236}">
                    <a16:creationId xmlns:a16="http://schemas.microsoft.com/office/drawing/2014/main" id="{56E2DE65-21C2-4CBC-AAB8-BBE98544F14F}"/>
                  </a:ext>
                </a:extLst>
              </p:cNvPr>
              <p:cNvSpPr>
                <a:spLocks noChangeShapeType="1"/>
              </p:cNvSpPr>
              <p:nvPr/>
            </p:nvSpPr>
            <p:spPr bwMode="auto">
              <a:xfrm>
                <a:off x="390525" y="2357438"/>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0" name="Line 134">
                <a:extLst>
                  <a:ext uri="{FF2B5EF4-FFF2-40B4-BE49-F238E27FC236}">
                    <a16:creationId xmlns:a16="http://schemas.microsoft.com/office/drawing/2014/main" id="{32AACF6C-F2AD-4DF4-8133-29880FD68F83}"/>
                  </a:ext>
                </a:extLst>
              </p:cNvPr>
              <p:cNvSpPr>
                <a:spLocks noChangeShapeType="1"/>
              </p:cNvSpPr>
              <p:nvPr/>
            </p:nvSpPr>
            <p:spPr bwMode="auto">
              <a:xfrm>
                <a:off x="390525" y="2195513"/>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1" name="Line 135">
                <a:extLst>
                  <a:ext uri="{FF2B5EF4-FFF2-40B4-BE49-F238E27FC236}">
                    <a16:creationId xmlns:a16="http://schemas.microsoft.com/office/drawing/2014/main" id="{F82645DB-7354-4F11-8A3C-9857AC2975B0}"/>
                  </a:ext>
                </a:extLst>
              </p:cNvPr>
              <p:cNvSpPr>
                <a:spLocks noChangeShapeType="1"/>
              </p:cNvSpPr>
              <p:nvPr/>
            </p:nvSpPr>
            <p:spPr bwMode="auto">
              <a:xfrm>
                <a:off x="390525" y="20351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2" name="Line 136">
                <a:extLst>
                  <a:ext uri="{FF2B5EF4-FFF2-40B4-BE49-F238E27FC236}">
                    <a16:creationId xmlns:a16="http://schemas.microsoft.com/office/drawing/2014/main" id="{43F3D53A-AECE-4744-ACE9-690C86B49509}"/>
                  </a:ext>
                </a:extLst>
              </p:cNvPr>
              <p:cNvSpPr>
                <a:spLocks noChangeShapeType="1"/>
              </p:cNvSpPr>
              <p:nvPr/>
            </p:nvSpPr>
            <p:spPr bwMode="auto">
              <a:xfrm>
                <a:off x="390525" y="187325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3" name="Line 137">
                <a:extLst>
                  <a:ext uri="{FF2B5EF4-FFF2-40B4-BE49-F238E27FC236}">
                    <a16:creationId xmlns:a16="http://schemas.microsoft.com/office/drawing/2014/main" id="{CF0F368B-EC5B-491E-9003-0E6270A2CC25}"/>
                  </a:ext>
                </a:extLst>
              </p:cNvPr>
              <p:cNvSpPr>
                <a:spLocks noChangeShapeType="1"/>
              </p:cNvSpPr>
              <p:nvPr/>
            </p:nvSpPr>
            <p:spPr bwMode="auto">
              <a:xfrm>
                <a:off x="409575" y="347980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4" name="Line 138">
                <a:extLst>
                  <a:ext uri="{FF2B5EF4-FFF2-40B4-BE49-F238E27FC236}">
                    <a16:creationId xmlns:a16="http://schemas.microsoft.com/office/drawing/2014/main" id="{E42C55FC-E25E-4EB8-A2D4-720E9C40DFDD}"/>
                  </a:ext>
                </a:extLst>
              </p:cNvPr>
              <p:cNvSpPr>
                <a:spLocks noChangeShapeType="1"/>
              </p:cNvSpPr>
              <p:nvPr/>
            </p:nvSpPr>
            <p:spPr bwMode="auto">
              <a:xfrm flipV="1">
                <a:off x="409575"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5" name="Line 139">
                <a:extLst>
                  <a:ext uri="{FF2B5EF4-FFF2-40B4-BE49-F238E27FC236}">
                    <a16:creationId xmlns:a16="http://schemas.microsoft.com/office/drawing/2014/main" id="{F6B563F4-7B08-4135-9888-E767F9AB5325}"/>
                  </a:ext>
                </a:extLst>
              </p:cNvPr>
              <p:cNvSpPr>
                <a:spLocks noChangeShapeType="1"/>
              </p:cNvSpPr>
              <p:nvPr/>
            </p:nvSpPr>
            <p:spPr bwMode="auto">
              <a:xfrm flipV="1">
                <a:off x="601663" y="3479800"/>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6" name="Line 140">
                <a:extLst>
                  <a:ext uri="{FF2B5EF4-FFF2-40B4-BE49-F238E27FC236}">
                    <a16:creationId xmlns:a16="http://schemas.microsoft.com/office/drawing/2014/main" id="{88C8443C-8123-4CA3-A9B6-1A15CC6C4CBE}"/>
                  </a:ext>
                </a:extLst>
              </p:cNvPr>
              <p:cNvSpPr>
                <a:spLocks noChangeShapeType="1"/>
              </p:cNvSpPr>
              <p:nvPr/>
            </p:nvSpPr>
            <p:spPr bwMode="auto">
              <a:xfrm flipV="1">
                <a:off x="787400"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7" name="Line 141">
                <a:extLst>
                  <a:ext uri="{FF2B5EF4-FFF2-40B4-BE49-F238E27FC236}">
                    <a16:creationId xmlns:a16="http://schemas.microsoft.com/office/drawing/2014/main" id="{150B4601-5BAB-40F2-BA94-5B9396369891}"/>
                  </a:ext>
                </a:extLst>
              </p:cNvPr>
              <p:cNvSpPr>
                <a:spLocks noChangeShapeType="1"/>
              </p:cNvSpPr>
              <p:nvPr/>
            </p:nvSpPr>
            <p:spPr bwMode="auto">
              <a:xfrm flipV="1">
                <a:off x="981075"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8" name="Line 142">
                <a:extLst>
                  <a:ext uri="{FF2B5EF4-FFF2-40B4-BE49-F238E27FC236}">
                    <a16:creationId xmlns:a16="http://schemas.microsoft.com/office/drawing/2014/main" id="{0CA4C023-9130-4603-9AA4-60FA5DDE970D}"/>
                  </a:ext>
                </a:extLst>
              </p:cNvPr>
              <p:cNvSpPr>
                <a:spLocks noChangeShapeType="1"/>
              </p:cNvSpPr>
              <p:nvPr/>
            </p:nvSpPr>
            <p:spPr bwMode="auto">
              <a:xfrm flipV="1">
                <a:off x="1173163" y="3479800"/>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59" name="Line 143">
                <a:extLst>
                  <a:ext uri="{FF2B5EF4-FFF2-40B4-BE49-F238E27FC236}">
                    <a16:creationId xmlns:a16="http://schemas.microsoft.com/office/drawing/2014/main" id="{8200AF5F-60B5-4774-AA7D-B4CEF9C132A5}"/>
                  </a:ext>
                </a:extLst>
              </p:cNvPr>
              <p:cNvSpPr>
                <a:spLocks noChangeShapeType="1"/>
              </p:cNvSpPr>
              <p:nvPr/>
            </p:nvSpPr>
            <p:spPr bwMode="auto">
              <a:xfrm flipV="1">
                <a:off x="1365250"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0" name="Line 144">
                <a:extLst>
                  <a:ext uri="{FF2B5EF4-FFF2-40B4-BE49-F238E27FC236}">
                    <a16:creationId xmlns:a16="http://schemas.microsoft.com/office/drawing/2014/main" id="{2FAAF2CF-6EF5-4E82-84B8-C8C20653E000}"/>
                  </a:ext>
                </a:extLst>
              </p:cNvPr>
              <p:cNvSpPr>
                <a:spLocks noChangeShapeType="1"/>
              </p:cNvSpPr>
              <p:nvPr/>
            </p:nvSpPr>
            <p:spPr bwMode="auto">
              <a:xfrm flipV="1">
                <a:off x="1552575"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1" name="Line 145">
                <a:extLst>
                  <a:ext uri="{FF2B5EF4-FFF2-40B4-BE49-F238E27FC236}">
                    <a16:creationId xmlns:a16="http://schemas.microsoft.com/office/drawing/2014/main" id="{3A75B3B1-C74D-43FB-9D8E-84751D4E101D}"/>
                  </a:ext>
                </a:extLst>
              </p:cNvPr>
              <p:cNvSpPr>
                <a:spLocks noChangeShapeType="1"/>
              </p:cNvSpPr>
              <p:nvPr/>
            </p:nvSpPr>
            <p:spPr bwMode="auto">
              <a:xfrm flipV="1">
                <a:off x="1744663" y="3479800"/>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2" name="Line 146">
                <a:extLst>
                  <a:ext uri="{FF2B5EF4-FFF2-40B4-BE49-F238E27FC236}">
                    <a16:creationId xmlns:a16="http://schemas.microsoft.com/office/drawing/2014/main" id="{EC07B237-AAA5-4A65-97AF-985D22836C01}"/>
                  </a:ext>
                </a:extLst>
              </p:cNvPr>
              <p:cNvSpPr>
                <a:spLocks noChangeShapeType="1"/>
              </p:cNvSpPr>
              <p:nvPr/>
            </p:nvSpPr>
            <p:spPr bwMode="auto">
              <a:xfrm flipV="1">
                <a:off x="1936750"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3" name="Line 147">
                <a:extLst>
                  <a:ext uri="{FF2B5EF4-FFF2-40B4-BE49-F238E27FC236}">
                    <a16:creationId xmlns:a16="http://schemas.microsoft.com/office/drawing/2014/main" id="{D52F61D7-78E2-466B-BE38-C52EBE7807C3}"/>
                  </a:ext>
                </a:extLst>
              </p:cNvPr>
              <p:cNvSpPr>
                <a:spLocks noChangeShapeType="1"/>
              </p:cNvSpPr>
              <p:nvPr/>
            </p:nvSpPr>
            <p:spPr bwMode="auto">
              <a:xfrm flipV="1">
                <a:off x="2124075" y="3479800"/>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4" name="Line 148">
                <a:extLst>
                  <a:ext uri="{FF2B5EF4-FFF2-40B4-BE49-F238E27FC236}">
                    <a16:creationId xmlns:a16="http://schemas.microsoft.com/office/drawing/2014/main" id="{3B0EA1F8-7D48-43B2-92BF-A689D45521BE}"/>
                  </a:ext>
                </a:extLst>
              </p:cNvPr>
              <p:cNvSpPr>
                <a:spLocks noChangeShapeType="1"/>
              </p:cNvSpPr>
              <p:nvPr/>
            </p:nvSpPr>
            <p:spPr bwMode="auto">
              <a:xfrm flipV="1">
                <a:off x="2316163" y="3479800"/>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a typeface="黑体" pitchFamily="49" charset="-122"/>
                </a:endParaRPr>
              </a:p>
            </p:txBody>
          </p:sp>
          <p:sp>
            <p:nvSpPr>
              <p:cNvPr id="265" name="Freeform 149">
                <a:extLst>
                  <a:ext uri="{FF2B5EF4-FFF2-40B4-BE49-F238E27FC236}">
                    <a16:creationId xmlns:a16="http://schemas.microsoft.com/office/drawing/2014/main" id="{8C393BA5-6DD9-4A6F-95F3-6B78FE405C0F}"/>
                  </a:ext>
                </a:extLst>
              </p:cNvPr>
              <p:cNvSpPr>
                <a:spLocks/>
              </p:cNvSpPr>
              <p:nvPr/>
            </p:nvSpPr>
            <p:spPr bwMode="auto">
              <a:xfrm>
                <a:off x="935038" y="2471738"/>
                <a:ext cx="90487" cy="93662"/>
              </a:xfrm>
              <a:custGeom>
                <a:avLst/>
                <a:gdLst>
                  <a:gd name="T0" fmla="*/ 2147483646 w 57"/>
                  <a:gd name="T1" fmla="*/ 0 h 59"/>
                  <a:gd name="T2" fmla="*/ 2147483646 w 57"/>
                  <a:gd name="T3" fmla="*/ 2147483646 h 59"/>
                  <a:gd name="T4" fmla="*/ 2147483646 w 57"/>
                  <a:gd name="T5" fmla="*/ 2147483646 h 59"/>
                  <a:gd name="T6" fmla="*/ 0 w 57"/>
                  <a:gd name="T7" fmla="*/ 2147483646 h 59"/>
                  <a:gd name="T8" fmla="*/ 2147483646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9" y="0"/>
                    </a:moveTo>
                    <a:lnTo>
                      <a:pt x="57" y="29"/>
                    </a:lnTo>
                    <a:lnTo>
                      <a:pt x="29" y="59"/>
                    </a:lnTo>
                    <a:lnTo>
                      <a:pt x="0" y="29"/>
                    </a:lnTo>
                    <a:lnTo>
                      <a:pt x="29"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66" name="Freeform 150">
                <a:extLst>
                  <a:ext uri="{FF2B5EF4-FFF2-40B4-BE49-F238E27FC236}">
                    <a16:creationId xmlns:a16="http://schemas.microsoft.com/office/drawing/2014/main" id="{A22BA003-CEA3-43AA-A7F8-D11B63F17567}"/>
                  </a:ext>
                </a:extLst>
              </p:cNvPr>
              <p:cNvSpPr>
                <a:spLocks/>
              </p:cNvSpPr>
              <p:nvPr/>
            </p:nvSpPr>
            <p:spPr bwMode="auto">
              <a:xfrm>
                <a:off x="1700213" y="2949575"/>
                <a:ext cx="88900" cy="93663"/>
              </a:xfrm>
              <a:custGeom>
                <a:avLst/>
                <a:gdLst>
                  <a:gd name="T0" fmla="*/ 2147483646 w 56"/>
                  <a:gd name="T1" fmla="*/ 0 h 59"/>
                  <a:gd name="T2" fmla="*/ 2147483646 w 56"/>
                  <a:gd name="T3" fmla="*/ 2147483646 h 59"/>
                  <a:gd name="T4" fmla="*/ 2147483646 w 56"/>
                  <a:gd name="T5" fmla="*/ 2147483646 h 59"/>
                  <a:gd name="T6" fmla="*/ 0 w 56"/>
                  <a:gd name="T7" fmla="*/ 2147483646 h 59"/>
                  <a:gd name="T8" fmla="*/ 2147483646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29"/>
                    </a:lnTo>
                    <a:lnTo>
                      <a:pt x="28" y="59"/>
                    </a:lnTo>
                    <a:lnTo>
                      <a:pt x="0" y="29"/>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67" name="Freeform 151">
                <a:extLst>
                  <a:ext uri="{FF2B5EF4-FFF2-40B4-BE49-F238E27FC236}">
                    <a16:creationId xmlns:a16="http://schemas.microsoft.com/office/drawing/2014/main" id="{6B1AAFA2-AB4F-4331-8E60-811A3784CC1F}"/>
                  </a:ext>
                </a:extLst>
              </p:cNvPr>
              <p:cNvSpPr>
                <a:spLocks/>
              </p:cNvSpPr>
              <p:nvPr/>
            </p:nvSpPr>
            <p:spPr bwMode="auto">
              <a:xfrm>
                <a:off x="1128713" y="2309813"/>
                <a:ext cx="88900" cy="93662"/>
              </a:xfrm>
              <a:custGeom>
                <a:avLst/>
                <a:gdLst>
                  <a:gd name="T0" fmla="*/ 2147483646 w 56"/>
                  <a:gd name="T1" fmla="*/ 0 h 59"/>
                  <a:gd name="T2" fmla="*/ 2147483646 w 56"/>
                  <a:gd name="T3" fmla="*/ 2147483646 h 59"/>
                  <a:gd name="T4" fmla="*/ 2147483646 w 56"/>
                  <a:gd name="T5" fmla="*/ 2147483646 h 59"/>
                  <a:gd name="T6" fmla="*/ 0 w 56"/>
                  <a:gd name="T7" fmla="*/ 2147483646 h 59"/>
                  <a:gd name="T8" fmla="*/ 2147483646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30"/>
                    </a:lnTo>
                    <a:lnTo>
                      <a:pt x="28" y="59"/>
                    </a:lnTo>
                    <a:lnTo>
                      <a:pt x="0" y="30"/>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68" name="Freeform 152">
                <a:extLst>
                  <a:ext uri="{FF2B5EF4-FFF2-40B4-BE49-F238E27FC236}">
                    <a16:creationId xmlns:a16="http://schemas.microsoft.com/office/drawing/2014/main" id="{A613444F-B3AF-4FAB-B0F5-40794A2E11FF}"/>
                  </a:ext>
                </a:extLst>
              </p:cNvPr>
              <p:cNvSpPr>
                <a:spLocks/>
              </p:cNvSpPr>
              <p:nvPr/>
            </p:nvSpPr>
            <p:spPr bwMode="auto">
              <a:xfrm>
                <a:off x="935038" y="2149475"/>
                <a:ext cx="90487" cy="93663"/>
              </a:xfrm>
              <a:custGeom>
                <a:avLst/>
                <a:gdLst>
                  <a:gd name="T0" fmla="*/ 2147483646 w 57"/>
                  <a:gd name="T1" fmla="*/ 0 h 59"/>
                  <a:gd name="T2" fmla="*/ 2147483646 w 57"/>
                  <a:gd name="T3" fmla="*/ 2147483646 h 59"/>
                  <a:gd name="T4" fmla="*/ 2147483646 w 57"/>
                  <a:gd name="T5" fmla="*/ 2147483646 h 59"/>
                  <a:gd name="T6" fmla="*/ 0 w 57"/>
                  <a:gd name="T7" fmla="*/ 2147483646 h 59"/>
                  <a:gd name="T8" fmla="*/ 2147483646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9" y="0"/>
                    </a:moveTo>
                    <a:lnTo>
                      <a:pt x="57" y="29"/>
                    </a:lnTo>
                    <a:lnTo>
                      <a:pt x="29" y="59"/>
                    </a:lnTo>
                    <a:lnTo>
                      <a:pt x="0" y="29"/>
                    </a:lnTo>
                    <a:lnTo>
                      <a:pt x="29" y="0"/>
                    </a:lnTo>
                    <a:close/>
                  </a:path>
                </a:pathLst>
              </a:custGeom>
              <a:solidFill>
                <a:schemeClr val="hlink"/>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69" name="Freeform 153">
                <a:extLst>
                  <a:ext uri="{FF2B5EF4-FFF2-40B4-BE49-F238E27FC236}">
                    <a16:creationId xmlns:a16="http://schemas.microsoft.com/office/drawing/2014/main" id="{5D792C47-AB8D-4EF7-93A2-C7B5A2C3199E}"/>
                  </a:ext>
                </a:extLst>
              </p:cNvPr>
              <p:cNvSpPr>
                <a:spLocks/>
              </p:cNvSpPr>
              <p:nvPr/>
            </p:nvSpPr>
            <p:spPr bwMode="auto">
              <a:xfrm>
                <a:off x="1924050" y="2619375"/>
                <a:ext cx="90488" cy="95250"/>
              </a:xfrm>
              <a:custGeom>
                <a:avLst/>
                <a:gdLst>
                  <a:gd name="T0" fmla="*/ 2147483646 w 57"/>
                  <a:gd name="T1" fmla="*/ 0 h 60"/>
                  <a:gd name="T2" fmla="*/ 2147483646 w 57"/>
                  <a:gd name="T3" fmla="*/ 2147483646 h 60"/>
                  <a:gd name="T4" fmla="*/ 2147483646 w 57"/>
                  <a:gd name="T5" fmla="*/ 2147483646 h 60"/>
                  <a:gd name="T6" fmla="*/ 0 w 57"/>
                  <a:gd name="T7" fmla="*/ 2147483646 h 60"/>
                  <a:gd name="T8" fmla="*/ 2147483646 w 57"/>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0">
                    <a:moveTo>
                      <a:pt x="28" y="0"/>
                    </a:moveTo>
                    <a:lnTo>
                      <a:pt x="57" y="30"/>
                    </a:lnTo>
                    <a:lnTo>
                      <a:pt x="28" y="60"/>
                    </a:lnTo>
                    <a:lnTo>
                      <a:pt x="0" y="30"/>
                    </a:lnTo>
                    <a:lnTo>
                      <a:pt x="28" y="0"/>
                    </a:lnTo>
                    <a:close/>
                  </a:path>
                </a:pathLst>
              </a:custGeom>
              <a:solidFill>
                <a:schemeClr val="hlink"/>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70" name="Freeform 154">
                <a:extLst>
                  <a:ext uri="{FF2B5EF4-FFF2-40B4-BE49-F238E27FC236}">
                    <a16:creationId xmlns:a16="http://schemas.microsoft.com/office/drawing/2014/main" id="{1D6B27E4-8F9C-4D95-854F-8F6124DA6926}"/>
                  </a:ext>
                </a:extLst>
              </p:cNvPr>
              <p:cNvSpPr>
                <a:spLocks/>
              </p:cNvSpPr>
              <p:nvPr/>
            </p:nvSpPr>
            <p:spPr bwMode="auto">
              <a:xfrm>
                <a:off x="1128713" y="2632075"/>
                <a:ext cx="88900" cy="95250"/>
              </a:xfrm>
              <a:custGeom>
                <a:avLst/>
                <a:gdLst>
                  <a:gd name="T0" fmla="*/ 2147483646 w 56"/>
                  <a:gd name="T1" fmla="*/ 0 h 60"/>
                  <a:gd name="T2" fmla="*/ 2147483646 w 56"/>
                  <a:gd name="T3" fmla="*/ 2147483646 h 60"/>
                  <a:gd name="T4" fmla="*/ 2147483646 w 56"/>
                  <a:gd name="T5" fmla="*/ 2147483646 h 60"/>
                  <a:gd name="T6" fmla="*/ 0 w 56"/>
                  <a:gd name="T7" fmla="*/ 2147483646 h 60"/>
                  <a:gd name="T8" fmla="*/ 2147483646 w 5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60">
                    <a:moveTo>
                      <a:pt x="28" y="0"/>
                    </a:moveTo>
                    <a:lnTo>
                      <a:pt x="56" y="30"/>
                    </a:lnTo>
                    <a:lnTo>
                      <a:pt x="28" y="60"/>
                    </a:lnTo>
                    <a:lnTo>
                      <a:pt x="0" y="30"/>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71" name="Freeform 155">
                <a:extLst>
                  <a:ext uri="{FF2B5EF4-FFF2-40B4-BE49-F238E27FC236}">
                    <a16:creationId xmlns:a16="http://schemas.microsoft.com/office/drawing/2014/main" id="{92F1BFD8-1B49-446B-8EE9-524D36124E06}"/>
                  </a:ext>
                </a:extLst>
              </p:cNvPr>
              <p:cNvSpPr>
                <a:spLocks/>
              </p:cNvSpPr>
              <p:nvPr/>
            </p:nvSpPr>
            <p:spPr bwMode="auto">
              <a:xfrm>
                <a:off x="1320800" y="3271838"/>
                <a:ext cx="90488" cy="93662"/>
              </a:xfrm>
              <a:custGeom>
                <a:avLst/>
                <a:gdLst>
                  <a:gd name="T0" fmla="*/ 2147483646 w 57"/>
                  <a:gd name="T1" fmla="*/ 0 h 59"/>
                  <a:gd name="T2" fmla="*/ 2147483646 w 57"/>
                  <a:gd name="T3" fmla="*/ 2147483646 h 59"/>
                  <a:gd name="T4" fmla="*/ 2147483646 w 57"/>
                  <a:gd name="T5" fmla="*/ 2147483646 h 59"/>
                  <a:gd name="T6" fmla="*/ 0 w 57"/>
                  <a:gd name="T7" fmla="*/ 2147483646 h 59"/>
                  <a:gd name="T8" fmla="*/ 2147483646 w 57"/>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59">
                    <a:moveTo>
                      <a:pt x="28" y="0"/>
                    </a:moveTo>
                    <a:lnTo>
                      <a:pt x="57" y="29"/>
                    </a:lnTo>
                    <a:lnTo>
                      <a:pt x="28" y="59"/>
                    </a:lnTo>
                    <a:lnTo>
                      <a:pt x="0" y="29"/>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72" name="Freeform 156">
                <a:extLst>
                  <a:ext uri="{FF2B5EF4-FFF2-40B4-BE49-F238E27FC236}">
                    <a16:creationId xmlns:a16="http://schemas.microsoft.com/office/drawing/2014/main" id="{25BD8011-0639-450D-9ACB-AFF37ED4EB15}"/>
                  </a:ext>
                </a:extLst>
              </p:cNvPr>
              <p:cNvSpPr>
                <a:spLocks/>
              </p:cNvSpPr>
              <p:nvPr/>
            </p:nvSpPr>
            <p:spPr bwMode="auto">
              <a:xfrm>
                <a:off x="1320800" y="2632075"/>
                <a:ext cx="90488" cy="95250"/>
              </a:xfrm>
              <a:custGeom>
                <a:avLst/>
                <a:gdLst>
                  <a:gd name="T0" fmla="*/ 2147483646 w 57"/>
                  <a:gd name="T1" fmla="*/ 0 h 60"/>
                  <a:gd name="T2" fmla="*/ 2147483646 w 57"/>
                  <a:gd name="T3" fmla="*/ 2147483646 h 60"/>
                  <a:gd name="T4" fmla="*/ 2147483646 w 57"/>
                  <a:gd name="T5" fmla="*/ 2147483646 h 60"/>
                  <a:gd name="T6" fmla="*/ 0 w 57"/>
                  <a:gd name="T7" fmla="*/ 2147483646 h 60"/>
                  <a:gd name="T8" fmla="*/ 2147483646 w 57"/>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0">
                    <a:moveTo>
                      <a:pt x="28" y="0"/>
                    </a:moveTo>
                    <a:lnTo>
                      <a:pt x="57" y="30"/>
                    </a:lnTo>
                    <a:lnTo>
                      <a:pt x="28" y="60"/>
                    </a:lnTo>
                    <a:lnTo>
                      <a:pt x="0" y="30"/>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73" name="Rectangle 157">
                <a:extLst>
                  <a:ext uri="{FF2B5EF4-FFF2-40B4-BE49-F238E27FC236}">
                    <a16:creationId xmlns:a16="http://schemas.microsoft.com/office/drawing/2014/main" id="{1028228D-5292-4052-BCE7-3A9823692862}"/>
                  </a:ext>
                </a:extLst>
              </p:cNvPr>
              <p:cNvSpPr>
                <a:spLocks noChangeArrowheads="1"/>
              </p:cNvSpPr>
              <p:nvPr/>
            </p:nvSpPr>
            <p:spPr bwMode="auto">
              <a:xfrm>
                <a:off x="319088" y="3432176"/>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0</a:t>
                </a:r>
                <a:endParaRPr kumimoji="0" lang="ko-KR" altLang="en-US" sz="2400" b="0">
                  <a:solidFill>
                    <a:srgbClr val="000000"/>
                  </a:solidFill>
                  <a:latin typeface="+mj-lt"/>
                  <a:ea typeface="Gulim" panose="020B0600000101010101" pitchFamily="34" charset="-127"/>
                </a:endParaRPr>
              </a:p>
            </p:txBody>
          </p:sp>
          <p:sp>
            <p:nvSpPr>
              <p:cNvPr id="274" name="Rectangle 158">
                <a:extLst>
                  <a:ext uri="{FF2B5EF4-FFF2-40B4-BE49-F238E27FC236}">
                    <a16:creationId xmlns:a16="http://schemas.microsoft.com/office/drawing/2014/main" id="{190BFBB9-F38B-4ADA-8146-682F03F06C76}"/>
                  </a:ext>
                </a:extLst>
              </p:cNvPr>
              <p:cNvSpPr>
                <a:spLocks noChangeArrowheads="1"/>
              </p:cNvSpPr>
              <p:nvPr/>
            </p:nvSpPr>
            <p:spPr bwMode="auto">
              <a:xfrm>
                <a:off x="319088" y="3271838"/>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a:t>
                </a:r>
                <a:endParaRPr kumimoji="0" lang="ko-KR" altLang="en-US" sz="2400" b="0">
                  <a:solidFill>
                    <a:srgbClr val="000000"/>
                  </a:solidFill>
                  <a:latin typeface="+mj-lt"/>
                  <a:ea typeface="Gulim" panose="020B0600000101010101" pitchFamily="34" charset="-127"/>
                </a:endParaRPr>
              </a:p>
            </p:txBody>
          </p:sp>
          <p:sp>
            <p:nvSpPr>
              <p:cNvPr id="275" name="Rectangle 159">
                <a:extLst>
                  <a:ext uri="{FF2B5EF4-FFF2-40B4-BE49-F238E27FC236}">
                    <a16:creationId xmlns:a16="http://schemas.microsoft.com/office/drawing/2014/main" id="{98F22D26-8FA0-4D34-AC6F-5FD3C6FA8D8A}"/>
                  </a:ext>
                </a:extLst>
              </p:cNvPr>
              <p:cNvSpPr>
                <a:spLocks noChangeArrowheads="1"/>
              </p:cNvSpPr>
              <p:nvPr/>
            </p:nvSpPr>
            <p:spPr bwMode="auto">
              <a:xfrm>
                <a:off x="319088" y="3109913"/>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2</a:t>
                </a:r>
                <a:endParaRPr kumimoji="0" lang="ko-KR" altLang="en-US" sz="2400" b="0">
                  <a:solidFill>
                    <a:srgbClr val="000000"/>
                  </a:solidFill>
                  <a:latin typeface="+mj-lt"/>
                  <a:ea typeface="Gulim" panose="020B0600000101010101" pitchFamily="34" charset="-127"/>
                </a:endParaRPr>
              </a:p>
            </p:txBody>
          </p:sp>
          <p:sp>
            <p:nvSpPr>
              <p:cNvPr id="276" name="Rectangle 160">
                <a:extLst>
                  <a:ext uri="{FF2B5EF4-FFF2-40B4-BE49-F238E27FC236}">
                    <a16:creationId xmlns:a16="http://schemas.microsoft.com/office/drawing/2014/main" id="{93C28065-5950-423F-A892-F258C74F2E40}"/>
                  </a:ext>
                </a:extLst>
              </p:cNvPr>
              <p:cNvSpPr>
                <a:spLocks noChangeArrowheads="1"/>
              </p:cNvSpPr>
              <p:nvPr/>
            </p:nvSpPr>
            <p:spPr bwMode="auto">
              <a:xfrm>
                <a:off x="319088" y="294957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3</a:t>
                </a:r>
                <a:endParaRPr kumimoji="0" lang="ko-KR" altLang="en-US" sz="2400" b="0">
                  <a:solidFill>
                    <a:srgbClr val="000000"/>
                  </a:solidFill>
                  <a:latin typeface="+mj-lt"/>
                  <a:ea typeface="Gulim" panose="020B0600000101010101" pitchFamily="34" charset="-127"/>
                </a:endParaRPr>
              </a:p>
            </p:txBody>
          </p:sp>
          <p:sp>
            <p:nvSpPr>
              <p:cNvPr id="277" name="Rectangle 161">
                <a:extLst>
                  <a:ext uri="{FF2B5EF4-FFF2-40B4-BE49-F238E27FC236}">
                    <a16:creationId xmlns:a16="http://schemas.microsoft.com/office/drawing/2014/main" id="{474F9228-BB26-4820-BC29-4E5F3DFF70F0}"/>
                  </a:ext>
                </a:extLst>
              </p:cNvPr>
              <p:cNvSpPr>
                <a:spLocks noChangeArrowheads="1"/>
              </p:cNvSpPr>
              <p:nvPr/>
            </p:nvSpPr>
            <p:spPr bwMode="auto">
              <a:xfrm>
                <a:off x="319088" y="2787650"/>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4</a:t>
                </a:r>
                <a:endParaRPr kumimoji="0" lang="ko-KR" altLang="en-US" sz="2400" b="0">
                  <a:solidFill>
                    <a:srgbClr val="000000"/>
                  </a:solidFill>
                  <a:latin typeface="+mj-lt"/>
                  <a:ea typeface="Gulim" panose="020B0600000101010101" pitchFamily="34" charset="-127"/>
                </a:endParaRPr>
              </a:p>
            </p:txBody>
          </p:sp>
          <p:sp>
            <p:nvSpPr>
              <p:cNvPr id="278" name="Rectangle 162">
                <a:extLst>
                  <a:ext uri="{FF2B5EF4-FFF2-40B4-BE49-F238E27FC236}">
                    <a16:creationId xmlns:a16="http://schemas.microsoft.com/office/drawing/2014/main" id="{A87F6752-6A11-4C2F-BE47-ECC94E181539}"/>
                  </a:ext>
                </a:extLst>
              </p:cNvPr>
              <p:cNvSpPr>
                <a:spLocks noChangeArrowheads="1"/>
              </p:cNvSpPr>
              <p:nvPr/>
            </p:nvSpPr>
            <p:spPr bwMode="auto">
              <a:xfrm>
                <a:off x="319088" y="26257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5</a:t>
                </a:r>
                <a:endParaRPr kumimoji="0" lang="ko-KR" altLang="en-US" sz="2400" b="0">
                  <a:solidFill>
                    <a:srgbClr val="000000"/>
                  </a:solidFill>
                  <a:latin typeface="+mj-lt"/>
                  <a:ea typeface="Gulim" panose="020B0600000101010101" pitchFamily="34" charset="-127"/>
                </a:endParaRPr>
              </a:p>
            </p:txBody>
          </p:sp>
          <p:sp>
            <p:nvSpPr>
              <p:cNvPr id="279" name="Rectangle 163">
                <a:extLst>
                  <a:ext uri="{FF2B5EF4-FFF2-40B4-BE49-F238E27FC236}">
                    <a16:creationId xmlns:a16="http://schemas.microsoft.com/office/drawing/2014/main" id="{44042BCE-933F-46BD-9EAC-FEC0E451975E}"/>
                  </a:ext>
                </a:extLst>
              </p:cNvPr>
              <p:cNvSpPr>
                <a:spLocks noChangeArrowheads="1"/>
              </p:cNvSpPr>
              <p:nvPr/>
            </p:nvSpPr>
            <p:spPr bwMode="auto">
              <a:xfrm>
                <a:off x="319088" y="2471738"/>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6</a:t>
                </a:r>
                <a:endParaRPr kumimoji="0" lang="ko-KR" altLang="en-US" sz="2400" b="0">
                  <a:solidFill>
                    <a:srgbClr val="000000"/>
                  </a:solidFill>
                  <a:latin typeface="+mj-lt"/>
                  <a:ea typeface="Gulim" panose="020B0600000101010101" pitchFamily="34" charset="-127"/>
                </a:endParaRPr>
              </a:p>
            </p:txBody>
          </p:sp>
          <p:sp>
            <p:nvSpPr>
              <p:cNvPr id="280" name="Rectangle 164">
                <a:extLst>
                  <a:ext uri="{FF2B5EF4-FFF2-40B4-BE49-F238E27FC236}">
                    <a16:creationId xmlns:a16="http://schemas.microsoft.com/office/drawing/2014/main" id="{6F866173-BE48-404B-8C76-0BD742CB3870}"/>
                  </a:ext>
                </a:extLst>
              </p:cNvPr>
              <p:cNvSpPr>
                <a:spLocks noChangeArrowheads="1"/>
              </p:cNvSpPr>
              <p:nvPr/>
            </p:nvSpPr>
            <p:spPr bwMode="auto">
              <a:xfrm>
                <a:off x="319088" y="2309813"/>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7</a:t>
                </a:r>
                <a:endParaRPr kumimoji="0" lang="ko-KR" altLang="en-US" sz="2400" b="0">
                  <a:solidFill>
                    <a:srgbClr val="000000"/>
                  </a:solidFill>
                  <a:latin typeface="+mj-lt"/>
                  <a:ea typeface="Gulim" panose="020B0600000101010101" pitchFamily="34" charset="-127"/>
                </a:endParaRPr>
              </a:p>
            </p:txBody>
          </p:sp>
          <p:sp>
            <p:nvSpPr>
              <p:cNvPr id="281" name="Rectangle 165">
                <a:extLst>
                  <a:ext uri="{FF2B5EF4-FFF2-40B4-BE49-F238E27FC236}">
                    <a16:creationId xmlns:a16="http://schemas.microsoft.com/office/drawing/2014/main" id="{8CD6CCB4-F047-4956-9907-F77CC6644199}"/>
                  </a:ext>
                </a:extLst>
              </p:cNvPr>
              <p:cNvSpPr>
                <a:spLocks noChangeArrowheads="1"/>
              </p:cNvSpPr>
              <p:nvPr/>
            </p:nvSpPr>
            <p:spPr bwMode="auto">
              <a:xfrm>
                <a:off x="319088" y="214947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8</a:t>
                </a:r>
                <a:endParaRPr kumimoji="0" lang="ko-KR" altLang="en-US" sz="2400" b="0">
                  <a:solidFill>
                    <a:srgbClr val="000000"/>
                  </a:solidFill>
                  <a:latin typeface="+mj-lt"/>
                  <a:ea typeface="Gulim" panose="020B0600000101010101" pitchFamily="34" charset="-127"/>
                </a:endParaRPr>
              </a:p>
            </p:txBody>
          </p:sp>
          <p:sp>
            <p:nvSpPr>
              <p:cNvPr id="282" name="Rectangle 166">
                <a:extLst>
                  <a:ext uri="{FF2B5EF4-FFF2-40B4-BE49-F238E27FC236}">
                    <a16:creationId xmlns:a16="http://schemas.microsoft.com/office/drawing/2014/main" id="{88FE2FA5-04C8-43DB-BF53-9383F4E2D2CC}"/>
                  </a:ext>
                </a:extLst>
              </p:cNvPr>
              <p:cNvSpPr>
                <a:spLocks noChangeArrowheads="1"/>
              </p:cNvSpPr>
              <p:nvPr/>
            </p:nvSpPr>
            <p:spPr bwMode="auto">
              <a:xfrm>
                <a:off x="319088" y="1987549"/>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9</a:t>
                </a:r>
                <a:endParaRPr kumimoji="0" lang="ko-KR" altLang="en-US" sz="2400" b="0">
                  <a:solidFill>
                    <a:srgbClr val="000000"/>
                  </a:solidFill>
                  <a:latin typeface="+mj-lt"/>
                  <a:ea typeface="Gulim" panose="020B0600000101010101" pitchFamily="34" charset="-127"/>
                </a:endParaRPr>
              </a:p>
            </p:txBody>
          </p:sp>
          <p:sp>
            <p:nvSpPr>
              <p:cNvPr id="283" name="Rectangle 167">
                <a:extLst>
                  <a:ext uri="{FF2B5EF4-FFF2-40B4-BE49-F238E27FC236}">
                    <a16:creationId xmlns:a16="http://schemas.microsoft.com/office/drawing/2014/main" id="{C147EB90-4507-41E5-AD4E-E2A806A8FF8B}"/>
                  </a:ext>
                </a:extLst>
              </p:cNvPr>
              <p:cNvSpPr>
                <a:spLocks noChangeArrowheads="1"/>
              </p:cNvSpPr>
              <p:nvPr/>
            </p:nvSpPr>
            <p:spPr bwMode="auto">
              <a:xfrm>
                <a:off x="280988" y="1825625"/>
                <a:ext cx="82356"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10</a:t>
                </a:r>
                <a:endParaRPr kumimoji="0" lang="ko-KR" altLang="en-US" sz="2400" b="0">
                  <a:solidFill>
                    <a:srgbClr val="000000"/>
                  </a:solidFill>
                  <a:latin typeface="+mj-lt"/>
                  <a:ea typeface="Gulim" panose="020B0600000101010101" pitchFamily="34" charset="-127"/>
                </a:endParaRPr>
              </a:p>
            </p:txBody>
          </p:sp>
          <p:sp>
            <p:nvSpPr>
              <p:cNvPr id="284" name="Rectangle 168">
                <a:extLst>
                  <a:ext uri="{FF2B5EF4-FFF2-40B4-BE49-F238E27FC236}">
                    <a16:creationId xmlns:a16="http://schemas.microsoft.com/office/drawing/2014/main" id="{5B0A4D47-8A6E-4418-80F9-4C790E286A1C}"/>
                  </a:ext>
                </a:extLst>
              </p:cNvPr>
              <p:cNvSpPr>
                <a:spLocks noChangeArrowheads="1"/>
              </p:cNvSpPr>
              <p:nvPr/>
            </p:nvSpPr>
            <p:spPr bwMode="auto">
              <a:xfrm>
                <a:off x="390525"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0</a:t>
                </a:r>
                <a:endParaRPr kumimoji="0" lang="ko-KR" altLang="en-US" sz="2400" b="0">
                  <a:solidFill>
                    <a:srgbClr val="000000"/>
                  </a:solidFill>
                  <a:latin typeface="+mj-lt"/>
                  <a:ea typeface="Gulim" panose="020B0600000101010101" pitchFamily="34" charset="-127"/>
                </a:endParaRPr>
              </a:p>
            </p:txBody>
          </p:sp>
          <p:sp>
            <p:nvSpPr>
              <p:cNvPr id="285" name="Rectangle 169">
                <a:extLst>
                  <a:ext uri="{FF2B5EF4-FFF2-40B4-BE49-F238E27FC236}">
                    <a16:creationId xmlns:a16="http://schemas.microsoft.com/office/drawing/2014/main" id="{D4FEB6B2-DCBA-45B3-9D6C-F85A465A2EFA}"/>
                  </a:ext>
                </a:extLst>
              </p:cNvPr>
              <p:cNvSpPr>
                <a:spLocks noChangeArrowheads="1"/>
              </p:cNvSpPr>
              <p:nvPr/>
            </p:nvSpPr>
            <p:spPr bwMode="auto">
              <a:xfrm>
                <a:off x="582613"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a:t>
                </a:r>
                <a:endParaRPr kumimoji="0" lang="ko-KR" altLang="en-US" sz="2400" b="0">
                  <a:solidFill>
                    <a:srgbClr val="000000"/>
                  </a:solidFill>
                  <a:latin typeface="+mj-lt"/>
                  <a:ea typeface="Gulim" panose="020B0600000101010101" pitchFamily="34" charset="-127"/>
                </a:endParaRPr>
              </a:p>
            </p:txBody>
          </p:sp>
          <p:sp>
            <p:nvSpPr>
              <p:cNvPr id="286" name="Rectangle 170">
                <a:extLst>
                  <a:ext uri="{FF2B5EF4-FFF2-40B4-BE49-F238E27FC236}">
                    <a16:creationId xmlns:a16="http://schemas.microsoft.com/office/drawing/2014/main" id="{7463BF3E-C3FE-4E5F-B8EF-8E12978A6158}"/>
                  </a:ext>
                </a:extLst>
              </p:cNvPr>
              <p:cNvSpPr>
                <a:spLocks noChangeArrowheads="1"/>
              </p:cNvSpPr>
              <p:nvPr/>
            </p:nvSpPr>
            <p:spPr bwMode="auto">
              <a:xfrm>
                <a:off x="768350"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2</a:t>
                </a:r>
                <a:endParaRPr kumimoji="0" lang="ko-KR" altLang="en-US" sz="2400" b="0">
                  <a:solidFill>
                    <a:srgbClr val="000000"/>
                  </a:solidFill>
                  <a:latin typeface="+mj-lt"/>
                  <a:ea typeface="Gulim" panose="020B0600000101010101" pitchFamily="34" charset="-127"/>
                </a:endParaRPr>
              </a:p>
            </p:txBody>
          </p:sp>
          <p:sp>
            <p:nvSpPr>
              <p:cNvPr id="287" name="Rectangle 171">
                <a:extLst>
                  <a:ext uri="{FF2B5EF4-FFF2-40B4-BE49-F238E27FC236}">
                    <a16:creationId xmlns:a16="http://schemas.microsoft.com/office/drawing/2014/main" id="{A52D91FB-C517-4C24-A310-7805DF54208D}"/>
                  </a:ext>
                </a:extLst>
              </p:cNvPr>
              <p:cNvSpPr>
                <a:spLocks noChangeArrowheads="1"/>
              </p:cNvSpPr>
              <p:nvPr/>
            </p:nvSpPr>
            <p:spPr bwMode="auto">
              <a:xfrm>
                <a:off x="962025"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3</a:t>
                </a:r>
                <a:endParaRPr kumimoji="0" lang="ko-KR" altLang="en-US" sz="2400" b="0">
                  <a:solidFill>
                    <a:srgbClr val="000000"/>
                  </a:solidFill>
                  <a:latin typeface="+mj-lt"/>
                  <a:ea typeface="Gulim" panose="020B0600000101010101" pitchFamily="34" charset="-127"/>
                </a:endParaRPr>
              </a:p>
            </p:txBody>
          </p:sp>
          <p:sp>
            <p:nvSpPr>
              <p:cNvPr id="288" name="Rectangle 172">
                <a:extLst>
                  <a:ext uri="{FF2B5EF4-FFF2-40B4-BE49-F238E27FC236}">
                    <a16:creationId xmlns:a16="http://schemas.microsoft.com/office/drawing/2014/main" id="{0443AADF-4DE4-462F-8619-EFE0B31F1FDB}"/>
                  </a:ext>
                </a:extLst>
              </p:cNvPr>
              <p:cNvSpPr>
                <a:spLocks noChangeArrowheads="1"/>
              </p:cNvSpPr>
              <p:nvPr/>
            </p:nvSpPr>
            <p:spPr bwMode="auto">
              <a:xfrm>
                <a:off x="1154113"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4</a:t>
                </a:r>
                <a:endParaRPr kumimoji="0" lang="ko-KR" altLang="en-US" sz="2400" b="0">
                  <a:solidFill>
                    <a:srgbClr val="000000"/>
                  </a:solidFill>
                  <a:latin typeface="+mj-lt"/>
                  <a:ea typeface="Gulim" panose="020B0600000101010101" pitchFamily="34" charset="-127"/>
                </a:endParaRPr>
              </a:p>
            </p:txBody>
          </p:sp>
          <p:sp>
            <p:nvSpPr>
              <p:cNvPr id="289" name="Rectangle 173">
                <a:extLst>
                  <a:ext uri="{FF2B5EF4-FFF2-40B4-BE49-F238E27FC236}">
                    <a16:creationId xmlns:a16="http://schemas.microsoft.com/office/drawing/2014/main" id="{7AD07BB5-7C33-479B-A960-272F57B18D77}"/>
                  </a:ext>
                </a:extLst>
              </p:cNvPr>
              <p:cNvSpPr>
                <a:spLocks noChangeArrowheads="1"/>
              </p:cNvSpPr>
              <p:nvPr/>
            </p:nvSpPr>
            <p:spPr bwMode="auto">
              <a:xfrm>
                <a:off x="1346200"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5</a:t>
                </a:r>
                <a:endParaRPr kumimoji="0" lang="ko-KR" altLang="en-US" sz="2400" b="0">
                  <a:solidFill>
                    <a:srgbClr val="000000"/>
                  </a:solidFill>
                  <a:latin typeface="+mj-lt"/>
                  <a:ea typeface="Gulim" panose="020B0600000101010101" pitchFamily="34" charset="-127"/>
                </a:endParaRPr>
              </a:p>
            </p:txBody>
          </p:sp>
          <p:sp>
            <p:nvSpPr>
              <p:cNvPr id="290" name="Rectangle 174">
                <a:extLst>
                  <a:ext uri="{FF2B5EF4-FFF2-40B4-BE49-F238E27FC236}">
                    <a16:creationId xmlns:a16="http://schemas.microsoft.com/office/drawing/2014/main" id="{79F3FDEC-8470-4F78-88AE-DE1ACAE794B2}"/>
                  </a:ext>
                </a:extLst>
              </p:cNvPr>
              <p:cNvSpPr>
                <a:spLocks noChangeArrowheads="1"/>
              </p:cNvSpPr>
              <p:nvPr/>
            </p:nvSpPr>
            <p:spPr bwMode="auto">
              <a:xfrm>
                <a:off x="1533525"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6</a:t>
                </a:r>
                <a:endParaRPr kumimoji="0" lang="ko-KR" altLang="en-US" sz="2400" b="0">
                  <a:solidFill>
                    <a:srgbClr val="000000"/>
                  </a:solidFill>
                  <a:latin typeface="+mj-lt"/>
                  <a:ea typeface="Gulim" panose="020B0600000101010101" pitchFamily="34" charset="-127"/>
                </a:endParaRPr>
              </a:p>
            </p:txBody>
          </p:sp>
          <p:sp>
            <p:nvSpPr>
              <p:cNvPr id="291" name="Rectangle 175">
                <a:extLst>
                  <a:ext uri="{FF2B5EF4-FFF2-40B4-BE49-F238E27FC236}">
                    <a16:creationId xmlns:a16="http://schemas.microsoft.com/office/drawing/2014/main" id="{9AA85E7D-3716-49BD-80DE-2B5FE6479AF3}"/>
                  </a:ext>
                </a:extLst>
              </p:cNvPr>
              <p:cNvSpPr>
                <a:spLocks noChangeArrowheads="1"/>
              </p:cNvSpPr>
              <p:nvPr/>
            </p:nvSpPr>
            <p:spPr bwMode="auto">
              <a:xfrm>
                <a:off x="1725613"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7</a:t>
                </a:r>
                <a:endParaRPr kumimoji="0" lang="ko-KR" altLang="en-US" sz="2400" b="0">
                  <a:solidFill>
                    <a:srgbClr val="000000"/>
                  </a:solidFill>
                  <a:latin typeface="+mj-lt"/>
                  <a:ea typeface="Gulim" panose="020B0600000101010101" pitchFamily="34" charset="-127"/>
                </a:endParaRPr>
              </a:p>
            </p:txBody>
          </p:sp>
          <p:sp>
            <p:nvSpPr>
              <p:cNvPr id="292" name="Rectangle 176">
                <a:extLst>
                  <a:ext uri="{FF2B5EF4-FFF2-40B4-BE49-F238E27FC236}">
                    <a16:creationId xmlns:a16="http://schemas.microsoft.com/office/drawing/2014/main" id="{05DEEC9B-9D44-4A99-9D82-382B53B3A542}"/>
                  </a:ext>
                </a:extLst>
              </p:cNvPr>
              <p:cNvSpPr>
                <a:spLocks noChangeArrowheads="1"/>
              </p:cNvSpPr>
              <p:nvPr/>
            </p:nvSpPr>
            <p:spPr bwMode="auto">
              <a:xfrm>
                <a:off x="1917700"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8</a:t>
                </a:r>
                <a:endParaRPr kumimoji="0" lang="ko-KR" altLang="en-US" sz="2400" b="0">
                  <a:solidFill>
                    <a:srgbClr val="000000"/>
                  </a:solidFill>
                  <a:latin typeface="+mj-lt"/>
                  <a:ea typeface="Gulim" panose="020B0600000101010101" pitchFamily="34" charset="-127"/>
                </a:endParaRPr>
              </a:p>
            </p:txBody>
          </p:sp>
          <p:sp>
            <p:nvSpPr>
              <p:cNvPr id="293" name="Rectangle 177">
                <a:extLst>
                  <a:ext uri="{FF2B5EF4-FFF2-40B4-BE49-F238E27FC236}">
                    <a16:creationId xmlns:a16="http://schemas.microsoft.com/office/drawing/2014/main" id="{F5C24D80-4D9B-4FBF-ABD8-14FDB1BBE414}"/>
                  </a:ext>
                </a:extLst>
              </p:cNvPr>
              <p:cNvSpPr>
                <a:spLocks noChangeArrowheads="1"/>
              </p:cNvSpPr>
              <p:nvPr/>
            </p:nvSpPr>
            <p:spPr bwMode="auto">
              <a:xfrm>
                <a:off x="2105026" y="3540125"/>
                <a:ext cx="41178"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9</a:t>
                </a:r>
                <a:endParaRPr kumimoji="0" lang="ko-KR" altLang="en-US" sz="2400" b="0">
                  <a:solidFill>
                    <a:srgbClr val="000000"/>
                  </a:solidFill>
                  <a:latin typeface="+mj-lt"/>
                  <a:ea typeface="Gulim" panose="020B0600000101010101" pitchFamily="34" charset="-127"/>
                </a:endParaRPr>
              </a:p>
            </p:txBody>
          </p:sp>
          <p:sp>
            <p:nvSpPr>
              <p:cNvPr id="294" name="Rectangle 178">
                <a:extLst>
                  <a:ext uri="{FF2B5EF4-FFF2-40B4-BE49-F238E27FC236}">
                    <a16:creationId xmlns:a16="http://schemas.microsoft.com/office/drawing/2014/main" id="{37C0BCA5-C402-406C-B4EF-D8CF396FFF37}"/>
                  </a:ext>
                </a:extLst>
              </p:cNvPr>
              <p:cNvSpPr>
                <a:spLocks noChangeArrowheads="1"/>
              </p:cNvSpPr>
              <p:nvPr/>
            </p:nvSpPr>
            <p:spPr bwMode="auto">
              <a:xfrm>
                <a:off x="2278064" y="3540125"/>
                <a:ext cx="82356" cy="1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ko-KR" altLang="en-US" sz="600" b="0">
                    <a:solidFill>
                      <a:srgbClr val="000000"/>
                    </a:solidFill>
                    <a:latin typeface="+mj-lt"/>
                    <a:ea typeface="Gulim" panose="020B0600000101010101" pitchFamily="34" charset="-127"/>
                  </a:rPr>
                  <a:t>10</a:t>
                </a:r>
                <a:endParaRPr kumimoji="0" lang="ko-KR" altLang="en-US" sz="2400" b="0">
                  <a:solidFill>
                    <a:srgbClr val="000000"/>
                  </a:solidFill>
                  <a:latin typeface="+mj-lt"/>
                  <a:ea typeface="Gulim" panose="020B0600000101010101" pitchFamily="34" charset="-127"/>
                </a:endParaRPr>
              </a:p>
            </p:txBody>
          </p:sp>
          <p:sp>
            <p:nvSpPr>
              <p:cNvPr id="295" name="Rectangle 179">
                <a:extLst>
                  <a:ext uri="{FF2B5EF4-FFF2-40B4-BE49-F238E27FC236}">
                    <a16:creationId xmlns:a16="http://schemas.microsoft.com/office/drawing/2014/main" id="{D5D21A12-3A02-4980-B83E-1B6BE04E6A67}"/>
                  </a:ext>
                </a:extLst>
              </p:cNvPr>
              <p:cNvSpPr>
                <a:spLocks noChangeArrowheads="1"/>
              </p:cNvSpPr>
              <p:nvPr/>
            </p:nvSpPr>
            <p:spPr bwMode="auto">
              <a:xfrm>
                <a:off x="196850" y="1731963"/>
                <a:ext cx="2222500" cy="19907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b="0">
                  <a:solidFill>
                    <a:srgbClr val="000000"/>
                  </a:solidFill>
                  <a:latin typeface="+mj-lt"/>
                  <a:ea typeface="黑体" pitchFamily="49" charset="-122"/>
                </a:endParaRPr>
              </a:p>
            </p:txBody>
          </p:sp>
          <p:sp>
            <p:nvSpPr>
              <p:cNvPr id="296" name="Freeform 185">
                <a:extLst>
                  <a:ext uri="{FF2B5EF4-FFF2-40B4-BE49-F238E27FC236}">
                    <a16:creationId xmlns:a16="http://schemas.microsoft.com/office/drawing/2014/main" id="{0E440216-52A1-4D27-9718-DD48434F6BBB}"/>
                  </a:ext>
                </a:extLst>
              </p:cNvPr>
              <p:cNvSpPr>
                <a:spLocks/>
              </p:cNvSpPr>
              <p:nvPr/>
            </p:nvSpPr>
            <p:spPr bwMode="auto">
              <a:xfrm>
                <a:off x="933450" y="2784475"/>
                <a:ext cx="88900" cy="95250"/>
              </a:xfrm>
              <a:custGeom>
                <a:avLst/>
                <a:gdLst>
                  <a:gd name="T0" fmla="*/ 2147483646 w 56"/>
                  <a:gd name="T1" fmla="*/ 0 h 60"/>
                  <a:gd name="T2" fmla="*/ 2147483646 w 56"/>
                  <a:gd name="T3" fmla="*/ 2147483646 h 60"/>
                  <a:gd name="T4" fmla="*/ 2147483646 w 56"/>
                  <a:gd name="T5" fmla="*/ 2147483646 h 60"/>
                  <a:gd name="T6" fmla="*/ 0 w 56"/>
                  <a:gd name="T7" fmla="*/ 2147483646 h 60"/>
                  <a:gd name="T8" fmla="*/ 2147483646 w 5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60">
                    <a:moveTo>
                      <a:pt x="28" y="0"/>
                    </a:moveTo>
                    <a:lnTo>
                      <a:pt x="56" y="30"/>
                    </a:lnTo>
                    <a:lnTo>
                      <a:pt x="28" y="60"/>
                    </a:lnTo>
                    <a:lnTo>
                      <a:pt x="0" y="30"/>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sp>
            <p:nvSpPr>
              <p:cNvPr id="297" name="Freeform 186">
                <a:extLst>
                  <a:ext uri="{FF2B5EF4-FFF2-40B4-BE49-F238E27FC236}">
                    <a16:creationId xmlns:a16="http://schemas.microsoft.com/office/drawing/2014/main" id="{640B264F-ADA8-4D28-ABBC-8F42153EF021}"/>
                  </a:ext>
                </a:extLst>
              </p:cNvPr>
              <p:cNvSpPr>
                <a:spLocks/>
              </p:cNvSpPr>
              <p:nvPr/>
            </p:nvSpPr>
            <p:spPr bwMode="auto">
              <a:xfrm>
                <a:off x="1695450" y="2619375"/>
                <a:ext cx="88900" cy="93663"/>
              </a:xfrm>
              <a:custGeom>
                <a:avLst/>
                <a:gdLst>
                  <a:gd name="T0" fmla="*/ 2147483646 w 56"/>
                  <a:gd name="T1" fmla="*/ 0 h 59"/>
                  <a:gd name="T2" fmla="*/ 2147483646 w 56"/>
                  <a:gd name="T3" fmla="*/ 2147483646 h 59"/>
                  <a:gd name="T4" fmla="*/ 2147483646 w 56"/>
                  <a:gd name="T5" fmla="*/ 2147483646 h 59"/>
                  <a:gd name="T6" fmla="*/ 0 w 56"/>
                  <a:gd name="T7" fmla="*/ 2147483646 h 59"/>
                  <a:gd name="T8" fmla="*/ 2147483646 w 5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59">
                    <a:moveTo>
                      <a:pt x="28" y="0"/>
                    </a:moveTo>
                    <a:lnTo>
                      <a:pt x="56" y="29"/>
                    </a:lnTo>
                    <a:lnTo>
                      <a:pt x="28" y="59"/>
                    </a:lnTo>
                    <a:lnTo>
                      <a:pt x="0" y="29"/>
                    </a:lnTo>
                    <a:lnTo>
                      <a:pt x="28" y="0"/>
                    </a:lnTo>
                    <a:close/>
                  </a:path>
                </a:pathLst>
              </a:custGeom>
              <a:solidFill>
                <a:schemeClr val="accent2"/>
              </a:solidFill>
              <a:ln w="6350">
                <a:solidFill>
                  <a:srgbClr val="000080"/>
                </a:solidFill>
                <a:prstDash val="solid"/>
                <a:round/>
                <a:headEnd/>
                <a:tailEnd/>
              </a:ln>
            </p:spPr>
            <p:txBody>
              <a:bodyPr/>
              <a:lstStyle/>
              <a:p>
                <a:endParaRPr lang="zh-CN" altLang="en-US">
                  <a:latin typeface="+mj-lt"/>
                  <a:ea typeface="黑体" pitchFamily="49" charset="-122"/>
                </a:endParaRPr>
              </a:p>
            </p:txBody>
          </p:sp>
        </p:grpSp>
        <p:sp>
          <p:nvSpPr>
            <p:cNvPr id="117" name="Text Box 187">
              <a:extLst>
                <a:ext uri="{FF2B5EF4-FFF2-40B4-BE49-F238E27FC236}">
                  <a16:creationId xmlns:a16="http://schemas.microsoft.com/office/drawing/2014/main" id="{A35E0B99-150D-4839-BBE4-1B21F0B1E7E7}"/>
                </a:ext>
              </a:extLst>
            </p:cNvPr>
            <p:cNvSpPr txBox="1">
              <a:spLocks noChangeArrowheads="1"/>
            </p:cNvSpPr>
            <p:nvPr/>
          </p:nvSpPr>
          <p:spPr bwMode="auto">
            <a:xfrm>
              <a:off x="5466861" y="3621881"/>
              <a:ext cx="12763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50000"/>
                </a:lnSpc>
                <a:spcBef>
                  <a:spcPct val="50000"/>
                </a:spcBef>
                <a:buClrTx/>
                <a:buFontTx/>
                <a:buNone/>
                <a:defRPr kumimoji="0" sz="1400" b="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Clr>
                  <a:srgbClr val="CE0000"/>
                </a:buClr>
                <a:buChar char="–"/>
                <a:defRPr kumimoji="1" sz="2800">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9pPr>
            </a:lstStyle>
            <a:p>
              <a:r>
                <a:rPr lang="zh-CN" altLang="en-US">
                  <a:latin typeface="+mj-lt"/>
                  <a:ea typeface="黑体" pitchFamily="49" charset="-122"/>
                </a:rPr>
                <a:t>更新簇的均值</a:t>
              </a:r>
              <a:endParaRPr lang="en-US" altLang="ko-KR">
                <a:latin typeface="+mj-lt"/>
                <a:ea typeface="黑体" pitchFamily="49" charset="-122"/>
              </a:endParaRPr>
            </a:p>
          </p:txBody>
        </p:sp>
        <p:sp>
          <p:nvSpPr>
            <p:cNvPr id="118" name="Text Box 188">
              <a:extLst>
                <a:ext uri="{FF2B5EF4-FFF2-40B4-BE49-F238E27FC236}">
                  <a16:creationId xmlns:a16="http://schemas.microsoft.com/office/drawing/2014/main" id="{F15067B5-9959-4D08-B760-1FBAD81C8676}"/>
                </a:ext>
              </a:extLst>
            </p:cNvPr>
            <p:cNvSpPr txBox="1">
              <a:spLocks noChangeArrowheads="1"/>
            </p:cNvSpPr>
            <p:nvPr/>
          </p:nvSpPr>
          <p:spPr bwMode="auto">
            <a:xfrm>
              <a:off x="7943763" y="2707481"/>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kumimoji="0" lang="zh-CN" altLang="en-US" sz="1400" b="0">
                  <a:solidFill>
                    <a:schemeClr val="tx1">
                      <a:lumMod val="75000"/>
                      <a:lumOff val="25000"/>
                    </a:schemeClr>
                  </a:solidFill>
                  <a:latin typeface="+mj-lt"/>
                  <a:ea typeface="黑体" pitchFamily="49" charset="-122"/>
                </a:rPr>
                <a:t>重新分配</a:t>
              </a:r>
              <a:endParaRPr kumimoji="0" lang="ko-KR" altLang="en-US" sz="1400" b="0">
                <a:solidFill>
                  <a:schemeClr val="tx1">
                    <a:lumMod val="75000"/>
                    <a:lumOff val="25000"/>
                  </a:schemeClr>
                </a:solidFill>
                <a:latin typeface="+mj-lt"/>
              </a:endParaRPr>
            </a:p>
          </p:txBody>
        </p:sp>
        <p:sp>
          <p:nvSpPr>
            <p:cNvPr id="119" name="Line 189">
              <a:extLst>
                <a:ext uri="{FF2B5EF4-FFF2-40B4-BE49-F238E27FC236}">
                  <a16:creationId xmlns:a16="http://schemas.microsoft.com/office/drawing/2014/main" id="{0D7C46C7-8A19-4389-AD46-CCF801F21EFB}"/>
                </a:ext>
              </a:extLst>
            </p:cNvPr>
            <p:cNvSpPr>
              <a:spLocks noChangeShapeType="1"/>
            </p:cNvSpPr>
            <p:nvPr/>
          </p:nvSpPr>
          <p:spPr bwMode="auto">
            <a:xfrm flipV="1">
              <a:off x="4413250" y="2625329"/>
              <a:ext cx="0" cy="367903"/>
            </a:xfrm>
            <a:prstGeom prst="line">
              <a:avLst/>
            </a:prstGeom>
            <a:noFill/>
            <a:ln w="28575">
              <a:solidFill>
                <a:srgbClr val="3D89B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lt"/>
                <a:ea typeface="黑体" pitchFamily="49" charset="-122"/>
              </a:endParaRPr>
            </a:p>
          </p:txBody>
        </p:sp>
        <p:sp>
          <p:nvSpPr>
            <p:cNvPr id="120" name="Text Box 190">
              <a:extLst>
                <a:ext uri="{FF2B5EF4-FFF2-40B4-BE49-F238E27FC236}">
                  <a16:creationId xmlns:a16="http://schemas.microsoft.com/office/drawing/2014/main" id="{F981A15C-2CB5-45B9-8FD0-E7180F42B589}"/>
                </a:ext>
              </a:extLst>
            </p:cNvPr>
            <p:cNvSpPr txBox="1">
              <a:spLocks noChangeArrowheads="1"/>
            </p:cNvSpPr>
            <p:nvPr/>
          </p:nvSpPr>
          <p:spPr bwMode="auto">
            <a:xfrm>
              <a:off x="4514763" y="2722318"/>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kumimoji="0" lang="zh-CN" altLang="en-US" sz="1400" b="0">
                  <a:solidFill>
                    <a:srgbClr val="000000"/>
                  </a:solidFill>
                  <a:latin typeface="+mj-lt"/>
                  <a:ea typeface="黑体" pitchFamily="49" charset="-122"/>
                </a:rPr>
                <a:t>重新分配</a:t>
              </a:r>
              <a:endParaRPr kumimoji="0" lang="ko-KR" altLang="en-US" sz="1400" b="0">
                <a:solidFill>
                  <a:srgbClr val="000000"/>
                </a:solidFill>
                <a:latin typeface="+mj-lt"/>
              </a:endParaRPr>
            </a:p>
          </p:txBody>
        </p:sp>
      </p:grpSp>
    </p:spTree>
    <p:extLst>
      <p:ext uri="{BB962C8B-B14F-4D97-AF65-F5344CB8AC3E}">
        <p14:creationId xmlns:p14="http://schemas.microsoft.com/office/powerpoint/2010/main" val="1766519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a:t>
            </a:r>
            <a:r>
              <a:rPr lang="en-US" altLang="zh-CN" dirty="0"/>
              <a:t>K-Means</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grpSp>
        <p:nvGrpSpPr>
          <p:cNvPr id="191" name="组合 190">
            <a:extLst>
              <a:ext uri="{FF2B5EF4-FFF2-40B4-BE49-F238E27FC236}">
                <a16:creationId xmlns:a16="http://schemas.microsoft.com/office/drawing/2014/main" id="{9885FD89-4EAB-4DA4-81FD-130CE089220B}"/>
              </a:ext>
            </a:extLst>
          </p:cNvPr>
          <p:cNvGrpSpPr/>
          <p:nvPr/>
        </p:nvGrpSpPr>
        <p:grpSpPr>
          <a:xfrm>
            <a:off x="571500" y="764573"/>
            <a:ext cx="10972800" cy="4772627"/>
            <a:chOff x="310514" y="1133889"/>
            <a:chExt cx="8509637" cy="3775463"/>
          </a:xfrm>
        </p:grpSpPr>
        <p:grpSp>
          <p:nvGrpSpPr>
            <p:cNvPr id="192" name="组合 11">
              <a:extLst>
                <a:ext uri="{FF2B5EF4-FFF2-40B4-BE49-F238E27FC236}">
                  <a16:creationId xmlns:a16="http://schemas.microsoft.com/office/drawing/2014/main" id="{093AF76E-F8F5-411B-90A3-9B16E290DD37}"/>
                </a:ext>
              </a:extLst>
            </p:cNvPr>
            <p:cNvGrpSpPr/>
            <p:nvPr/>
          </p:nvGrpSpPr>
          <p:grpSpPr>
            <a:xfrm>
              <a:off x="310514" y="1133889"/>
              <a:ext cx="5709287" cy="3653282"/>
              <a:chOff x="320039" y="1522020"/>
              <a:chExt cx="5051061" cy="4309457"/>
            </a:xfrm>
          </p:grpSpPr>
          <p:sp>
            <p:nvSpPr>
              <p:cNvPr id="199" name="矩形 198">
                <a:extLst>
                  <a:ext uri="{FF2B5EF4-FFF2-40B4-BE49-F238E27FC236}">
                    <a16:creationId xmlns:a16="http://schemas.microsoft.com/office/drawing/2014/main" id="{6484ECE3-4A71-49E0-A822-D712BB1F3351}"/>
                  </a:ext>
                </a:extLst>
              </p:cNvPr>
              <p:cNvSpPr/>
              <p:nvPr/>
            </p:nvSpPr>
            <p:spPr>
              <a:xfrm>
                <a:off x="320039" y="1522020"/>
                <a:ext cx="5051061" cy="544586"/>
              </a:xfrm>
              <a:prstGeom prst="rect">
                <a:avLst/>
              </a:prstGeom>
              <a:solidFill>
                <a:schemeClr val="tx1">
                  <a:lumMod val="75000"/>
                  <a:lumOff val="25000"/>
                </a:schemeClr>
              </a:solidFill>
              <a:ln w="38100">
                <a:solidFill>
                  <a:schemeClr val="tx1">
                    <a:lumMod val="75000"/>
                    <a:lumOff val="25000"/>
                  </a:schemeClr>
                </a:solidFill>
              </a:ln>
            </p:spPr>
            <p:txBody>
              <a:bodyPr wrap="square">
                <a:spAutoFit/>
              </a:bodyPr>
              <a:lstStyle/>
              <a:p>
                <a:pPr algn="ctr"/>
                <a:r>
                  <a:rPr lang="zh-CN" altLang="en-US" sz="2400" spc="300">
                    <a:solidFill>
                      <a:schemeClr val="bg1"/>
                    </a:solidFill>
                    <a:latin typeface="+mj-lt"/>
                    <a:ea typeface="黑体" pitchFamily="49" charset="-122"/>
                  </a:rPr>
                  <a:t>原始数据点</a:t>
                </a:r>
              </a:p>
            </p:txBody>
          </p:sp>
          <p:pic>
            <p:nvPicPr>
              <p:cNvPr id="200" name="Picture 3">
                <a:extLst>
                  <a:ext uri="{FF2B5EF4-FFF2-40B4-BE49-F238E27FC236}">
                    <a16:creationId xmlns:a16="http://schemas.microsoft.com/office/drawing/2014/main" id="{49E508DC-D6E3-410D-97FB-B9B99C06D2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39" y="2042523"/>
                <a:ext cx="5051061" cy="3788954"/>
              </a:xfrm>
              <a:prstGeom prst="rect">
                <a:avLst/>
              </a:prstGeom>
              <a:noFill/>
              <a:ln w="28575">
                <a:solidFill>
                  <a:schemeClr val="tx1">
                    <a:lumMod val="75000"/>
                    <a:lumOff val="2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3" name="Group 8">
              <a:extLst>
                <a:ext uri="{FF2B5EF4-FFF2-40B4-BE49-F238E27FC236}">
                  <a16:creationId xmlns:a16="http://schemas.microsoft.com/office/drawing/2014/main" id="{D6021EFE-CB02-446E-A7EC-935C458E547F}"/>
                </a:ext>
              </a:extLst>
            </p:cNvPr>
            <p:cNvGrpSpPr>
              <a:grpSpLocks/>
            </p:cNvGrpSpPr>
            <p:nvPr/>
          </p:nvGrpSpPr>
          <p:grpSpPr bwMode="auto">
            <a:xfrm>
              <a:off x="6190707" y="1133895"/>
              <a:ext cx="2629443" cy="1886700"/>
              <a:chOff x="624" y="2306"/>
              <a:chExt cx="1917" cy="1834"/>
            </a:xfrm>
          </p:grpSpPr>
          <p:pic>
            <p:nvPicPr>
              <p:cNvPr id="197" name="Picture 9">
                <a:extLst>
                  <a:ext uri="{FF2B5EF4-FFF2-40B4-BE49-F238E27FC236}">
                    <a16:creationId xmlns:a16="http://schemas.microsoft.com/office/drawing/2014/main" id="{E6CCF95D-3F09-4AD5-A1C5-51F795FC0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 y="2306"/>
                <a:ext cx="1917" cy="1438"/>
              </a:xfrm>
              <a:prstGeom prst="rect">
                <a:avLst/>
              </a:prstGeom>
              <a:noFill/>
              <a:ln w="19050">
                <a:solidFill>
                  <a:srgbClr val="3D89B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 name="Text Box 10">
                <a:extLst>
                  <a:ext uri="{FF2B5EF4-FFF2-40B4-BE49-F238E27FC236}">
                    <a16:creationId xmlns:a16="http://schemas.microsoft.com/office/drawing/2014/main" id="{9DF73470-E52E-44F2-A330-379E2CCC44B0}"/>
                  </a:ext>
                </a:extLst>
              </p:cNvPr>
              <p:cNvSpPr txBox="1">
                <a:spLocks noChangeArrowheads="1"/>
              </p:cNvSpPr>
              <p:nvPr/>
            </p:nvSpPr>
            <p:spPr bwMode="auto">
              <a:xfrm>
                <a:off x="624" y="3781"/>
                <a:ext cx="1917" cy="359"/>
              </a:xfrm>
              <a:prstGeom prst="rect">
                <a:avLst/>
              </a:prstGeom>
              <a:solidFill>
                <a:srgbClr val="3D89BC"/>
              </a:solidFill>
              <a:ln w="28575">
                <a:solidFill>
                  <a:srgbClr val="3D89B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spcBef>
                    <a:spcPct val="50000"/>
                  </a:spcBef>
                  <a:buClrTx/>
                  <a:buFontTx/>
                  <a:buNone/>
                  <a:defRPr kumimoji="0">
                    <a:solidFill>
                      <a:schemeClr val="bg1"/>
                    </a:solidFill>
                    <a:latin typeface="+mn-ea"/>
                  </a:defRPr>
                </a:lvl1pPr>
                <a:lvl2pPr marL="742950" indent="-285750">
                  <a:spcBef>
                    <a:spcPct val="20000"/>
                  </a:spcBef>
                  <a:buClr>
                    <a:srgbClr val="CE0000"/>
                  </a:buClr>
                  <a:buChar char="–"/>
                  <a:defRPr kumimoji="1" sz="2800">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latin typeface="Times New Roman" panose="02020603050405020304" pitchFamily="18" charset="0"/>
                    <a:ea typeface="宋体" panose="02010600030101010101" pitchFamily="2" charset="-122"/>
                  </a:defRPr>
                </a:lvl9pPr>
              </a:lstStyle>
              <a:p>
                <a:r>
                  <a:rPr lang="zh-CN" altLang="en-US">
                    <a:latin typeface="+mj-lt"/>
                    <a:ea typeface="黑体" pitchFamily="49" charset="-122"/>
                  </a:rPr>
                  <a:t>最优聚类</a:t>
                </a:r>
              </a:p>
            </p:txBody>
          </p:sp>
        </p:grpSp>
        <p:grpSp>
          <p:nvGrpSpPr>
            <p:cNvPr id="194" name="Group 5">
              <a:extLst>
                <a:ext uri="{FF2B5EF4-FFF2-40B4-BE49-F238E27FC236}">
                  <a16:creationId xmlns:a16="http://schemas.microsoft.com/office/drawing/2014/main" id="{677F2BC5-4D96-45B8-A449-82B70788ADC3}"/>
                </a:ext>
              </a:extLst>
            </p:cNvPr>
            <p:cNvGrpSpPr>
              <a:grpSpLocks/>
            </p:cNvGrpSpPr>
            <p:nvPr/>
          </p:nvGrpSpPr>
          <p:grpSpPr bwMode="auto">
            <a:xfrm>
              <a:off x="6190708" y="3028823"/>
              <a:ext cx="2629443" cy="1880529"/>
              <a:chOff x="3216" y="2306"/>
              <a:chExt cx="1917" cy="1828"/>
            </a:xfrm>
          </p:grpSpPr>
          <p:pic>
            <p:nvPicPr>
              <p:cNvPr id="195" name="Picture 6">
                <a:extLst>
                  <a:ext uri="{FF2B5EF4-FFF2-40B4-BE49-F238E27FC236}">
                    <a16:creationId xmlns:a16="http://schemas.microsoft.com/office/drawing/2014/main" id="{5C8E4D04-EBCA-44D1-AA91-F72D8C4619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306"/>
                <a:ext cx="1917" cy="1438"/>
              </a:xfrm>
              <a:prstGeom prst="rect">
                <a:avLst/>
              </a:prstGeom>
              <a:noFill/>
              <a:ln w="19050">
                <a:solidFill>
                  <a:srgbClr val="3D89B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7">
                <a:extLst>
                  <a:ext uri="{FF2B5EF4-FFF2-40B4-BE49-F238E27FC236}">
                    <a16:creationId xmlns:a16="http://schemas.microsoft.com/office/drawing/2014/main" id="{872A01C9-319C-4494-9B01-EFD642E52AED}"/>
                  </a:ext>
                </a:extLst>
              </p:cNvPr>
              <p:cNvSpPr txBox="1">
                <a:spLocks noChangeArrowheads="1"/>
              </p:cNvSpPr>
              <p:nvPr/>
            </p:nvSpPr>
            <p:spPr bwMode="auto">
              <a:xfrm>
                <a:off x="3216" y="3775"/>
                <a:ext cx="1917" cy="359"/>
              </a:xfrm>
              <a:prstGeom prst="rect">
                <a:avLst/>
              </a:prstGeom>
              <a:solidFill>
                <a:srgbClr val="3D89BC"/>
              </a:solidFill>
              <a:ln w="28575">
                <a:solidFill>
                  <a:srgbClr val="3D89B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E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CE0000"/>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CE0000"/>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CE0000"/>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CE0000"/>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1800">
                    <a:solidFill>
                      <a:schemeClr val="bg1"/>
                    </a:solidFill>
                    <a:latin typeface="+mj-lt"/>
                    <a:ea typeface="黑体" pitchFamily="49" charset="-122"/>
                  </a:rPr>
                  <a:t>次最优聚类</a:t>
                </a:r>
              </a:p>
            </p:txBody>
          </p:sp>
        </p:grpSp>
      </p:grpSp>
    </p:spTree>
    <p:extLst>
      <p:ext uri="{BB962C8B-B14F-4D97-AF65-F5344CB8AC3E}">
        <p14:creationId xmlns:p14="http://schemas.microsoft.com/office/powerpoint/2010/main" val="2179681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a:t>
            </a:r>
            <a:r>
              <a:rPr lang="en-US" altLang="zh-CN" dirty="0"/>
              <a:t>K-Means</a:t>
            </a:r>
            <a:r>
              <a:rPr lang="zh-CN" altLang="en-US" dirty="0"/>
              <a:t>算法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
        <p:nvSpPr>
          <p:cNvPr id="13" name="矩形 12">
            <a:extLst>
              <a:ext uri="{FF2B5EF4-FFF2-40B4-BE49-F238E27FC236}">
                <a16:creationId xmlns:a16="http://schemas.microsoft.com/office/drawing/2014/main" id="{E70A6B61-7C21-4AF0-8683-7AD0CDD46C64}"/>
              </a:ext>
            </a:extLst>
          </p:cNvPr>
          <p:cNvSpPr/>
          <p:nvPr/>
        </p:nvSpPr>
        <p:spPr>
          <a:xfrm>
            <a:off x="2258615" y="5855137"/>
            <a:ext cx="4587218" cy="400110"/>
          </a:xfrm>
          <a:prstGeom prst="rect">
            <a:avLst/>
          </a:prstGeom>
          <a:solidFill>
            <a:schemeClr val="tx2"/>
          </a:solidFill>
        </p:spPr>
        <p:txBody>
          <a:bodyPr wrap="none">
            <a:spAutoFit/>
          </a:bodyPr>
          <a:lstStyle/>
          <a:p>
            <a:r>
              <a:rPr lang="en-US" altLang="zh-CN" sz="2000" b="1" dirty="0">
                <a:solidFill>
                  <a:schemeClr val="bg1"/>
                </a:solidFill>
                <a:latin typeface="Calibri" panose="020F0502020204030204" pitchFamily="34" charset="0"/>
                <a:cs typeface="Calibri" panose="020F0502020204030204" pitchFamily="34" charset="0"/>
              </a:rPr>
              <a:t>https://codepen.io/gangtao/pen/vJaYya</a:t>
            </a:r>
          </a:p>
        </p:txBody>
      </p:sp>
      <p:pic>
        <p:nvPicPr>
          <p:cNvPr id="2" name="Picture 4" descr="C:\Users\Administrator\Desktop\机器学习动态图\3.Kmeans.gif">
            <a:extLst>
              <a:ext uri="{FF2B5EF4-FFF2-40B4-BE49-F238E27FC236}">
                <a16:creationId xmlns:a16="http://schemas.microsoft.com/office/drawing/2014/main" id="{B7AE9D6A-C906-4906-8143-BB463F4B2BB5}"/>
              </a:ext>
            </a:extLst>
          </p:cNvPr>
          <p:cNvPicPr>
            <a:picLocks noChangeAspect="1" noChangeArrowheads="1" noCrop="1"/>
          </p:cNvPicPr>
          <p:nvPr/>
        </p:nvPicPr>
        <p:blipFill>
          <a:blip r:embed="rId2" cstate="print"/>
          <a:srcRect/>
          <a:stretch>
            <a:fillRect/>
          </a:stretch>
        </p:blipFill>
        <p:spPr bwMode="auto">
          <a:xfrm>
            <a:off x="2466505" y="654855"/>
            <a:ext cx="7258990" cy="4881044"/>
          </a:xfrm>
          <a:prstGeom prst="rect">
            <a:avLst/>
          </a:prstGeom>
          <a:noFill/>
        </p:spPr>
      </p:pic>
    </p:spTree>
    <p:extLst>
      <p:ext uri="{BB962C8B-B14F-4D97-AF65-F5344CB8AC3E}">
        <p14:creationId xmlns:p14="http://schemas.microsoft.com/office/powerpoint/2010/main" val="3405302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p:txBody>
          <a:bodyPr/>
          <a:lstStyle/>
          <a:p>
            <a:r>
              <a:rPr lang="zh-CN" altLang="en-US" dirty="0"/>
              <a:t>主要聚类分析方法分类</a:t>
            </a:r>
          </a:p>
          <a:p>
            <a:pPr lvl="1"/>
            <a:r>
              <a:rPr lang="zh-CN" altLang="en-US" dirty="0"/>
              <a:t>划分方法（</a:t>
            </a:r>
            <a:r>
              <a:rPr lang="en-US" altLang="zh-CN" dirty="0"/>
              <a:t>Partitioning Methods</a:t>
            </a:r>
            <a:r>
              <a:rPr lang="zh-CN" altLang="en-US" dirty="0"/>
              <a:t>）</a:t>
            </a:r>
          </a:p>
          <a:p>
            <a:pPr lvl="1"/>
            <a:r>
              <a:rPr lang="zh-CN" altLang="en-US" dirty="0"/>
              <a:t>分层方法</a:t>
            </a:r>
          </a:p>
          <a:p>
            <a:pPr lvl="1"/>
            <a:r>
              <a:rPr lang="zh-CN" altLang="en-US" dirty="0"/>
              <a:t>基于密度的方法</a:t>
            </a:r>
          </a:p>
          <a:p>
            <a:pPr lvl="1"/>
            <a:r>
              <a:rPr lang="zh-CN" altLang="en-US" dirty="0"/>
              <a:t>基于表格的方法</a:t>
            </a:r>
          </a:p>
          <a:p>
            <a:pPr lvl="1"/>
            <a:r>
              <a:rPr lang="zh-CN" altLang="en-US" dirty="0"/>
              <a:t>基于模型（</a:t>
            </a:r>
            <a:r>
              <a:rPr lang="en-US" altLang="zh-CN" dirty="0"/>
              <a:t>Model-Based</a:t>
            </a:r>
            <a:r>
              <a:rPr lang="zh-CN" altLang="en-US" dirty="0"/>
              <a:t>）的聚类方法</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聚类分析的方法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83529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p:txBody>
          <a:bodyPr/>
          <a:lstStyle/>
          <a:p>
            <a:r>
              <a:rPr lang="zh-CN" altLang="en-US" dirty="0"/>
              <a:t>关联规则挖掘：</a:t>
            </a:r>
          </a:p>
          <a:p>
            <a:pPr lvl="1"/>
            <a:r>
              <a:rPr lang="zh-CN" altLang="en-US" dirty="0"/>
              <a:t>在交易数据、关系数据或其他信息中，查找存在于项目集合或对象集合之间的频繁模式、关联、相关性、或因果结构。</a:t>
            </a:r>
          </a:p>
          <a:p>
            <a:r>
              <a:rPr lang="zh-CN" altLang="en-US" dirty="0"/>
              <a:t>应用：</a:t>
            </a:r>
          </a:p>
          <a:p>
            <a:pPr lvl="1"/>
            <a:r>
              <a:rPr lang="zh-CN" altLang="en-US" dirty="0"/>
              <a:t>购物篮分析、交叉销售等</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关联分析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pic>
        <p:nvPicPr>
          <p:cNvPr id="2" name="Picture 2">
            <a:extLst>
              <a:ext uri="{FF2B5EF4-FFF2-40B4-BE49-F238E27FC236}">
                <a16:creationId xmlns:a16="http://schemas.microsoft.com/office/drawing/2014/main" id="{C88E031B-774F-4093-913A-182D2C892486}"/>
              </a:ext>
            </a:extLst>
          </p:cNvPr>
          <p:cNvPicPr>
            <a:picLocks noChangeAspect="1" noChangeArrowheads="1"/>
          </p:cNvPicPr>
          <p:nvPr/>
        </p:nvPicPr>
        <p:blipFill>
          <a:blip r:embed="rId2" cstate="print"/>
          <a:srcRect/>
          <a:stretch>
            <a:fillRect/>
          </a:stretch>
        </p:blipFill>
        <p:spPr bwMode="auto">
          <a:xfrm>
            <a:off x="7650236" y="2817366"/>
            <a:ext cx="4262364" cy="27158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6026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p:txBody>
          <a:bodyPr/>
          <a:lstStyle/>
          <a:p>
            <a:pPr>
              <a:lnSpc>
                <a:spcPct val="120000"/>
              </a:lnSpc>
            </a:pPr>
            <a:r>
              <a:rPr lang="zh-CN" altLang="en-US" sz="2600" dirty="0">
                <a:latin typeface="+mj-lt"/>
                <a:ea typeface="黑体" pitchFamily="49" charset="-122"/>
                <a:cs typeface="Times New Roman" pitchFamily="18" charset="0"/>
              </a:rPr>
              <a:t>离群点分析</a:t>
            </a:r>
          </a:p>
          <a:p>
            <a:pPr lvl="1">
              <a:lnSpc>
                <a:spcPct val="120000"/>
              </a:lnSpc>
            </a:pPr>
            <a:r>
              <a:rPr lang="zh-CN" altLang="en-US" sz="2400" dirty="0">
                <a:latin typeface="+mj-lt"/>
                <a:ea typeface="黑体" pitchFamily="49" charset="-122"/>
                <a:cs typeface="Times New Roman" pitchFamily="18" charset="0"/>
              </a:rPr>
              <a:t>离群点</a:t>
            </a:r>
            <a:r>
              <a:rPr lang="en-US" altLang="zh-CN" sz="2400" dirty="0">
                <a:latin typeface="+mj-lt"/>
                <a:ea typeface="黑体" pitchFamily="49" charset="-122"/>
                <a:cs typeface="Times New Roman" pitchFamily="18" charset="0"/>
              </a:rPr>
              <a:t>:</a:t>
            </a:r>
            <a:r>
              <a:rPr lang="zh-CN" altLang="en-US" sz="2400" dirty="0">
                <a:latin typeface="+mj-lt"/>
                <a:ea typeface="黑体" pitchFamily="49" charset="-122"/>
                <a:cs typeface="Times New Roman" pitchFamily="18" charset="0"/>
              </a:rPr>
              <a:t>一些与数据的一般行为或模型不一致的孤立数据</a:t>
            </a:r>
          </a:p>
          <a:p>
            <a:pPr lvl="1">
              <a:lnSpc>
                <a:spcPct val="120000"/>
              </a:lnSpc>
            </a:pPr>
            <a:r>
              <a:rPr lang="zh-CN" altLang="en-US" sz="2400" dirty="0">
                <a:latin typeface="+mj-lt"/>
                <a:ea typeface="黑体" pitchFamily="49" charset="-122"/>
                <a:cs typeface="Times New Roman" pitchFamily="18" charset="0"/>
              </a:rPr>
              <a:t>通常孤立点被作为“噪音”或异常被丢弃，但在欺骗检测中却可以通过对罕见事件进行孤立点分析而得到结论。</a:t>
            </a:r>
          </a:p>
          <a:p>
            <a:pPr>
              <a:lnSpc>
                <a:spcPct val="120000"/>
              </a:lnSpc>
            </a:pPr>
            <a:r>
              <a:rPr lang="zh-CN" altLang="en-US" sz="2600" dirty="0">
                <a:latin typeface="+mj-lt"/>
                <a:ea typeface="黑体" pitchFamily="49" charset="-122"/>
                <a:cs typeface="Times New Roman" pitchFamily="18" charset="0"/>
              </a:rPr>
              <a:t>应用</a:t>
            </a:r>
          </a:p>
          <a:p>
            <a:pPr lvl="1">
              <a:lnSpc>
                <a:spcPct val="120000"/>
              </a:lnSpc>
            </a:pPr>
            <a:r>
              <a:rPr lang="zh-CN" altLang="en-US" sz="2400" dirty="0">
                <a:latin typeface="+mj-lt"/>
                <a:ea typeface="黑体" pitchFamily="49" charset="-122"/>
                <a:cs typeface="Times New Roman" pitchFamily="18" charset="0"/>
              </a:rPr>
              <a:t>信用卡欺诈检测</a:t>
            </a:r>
          </a:p>
          <a:p>
            <a:pPr lvl="1">
              <a:lnSpc>
                <a:spcPct val="120000"/>
              </a:lnSpc>
            </a:pPr>
            <a:r>
              <a:rPr lang="zh-CN" altLang="en-US" sz="2400" dirty="0">
                <a:latin typeface="+mj-lt"/>
                <a:ea typeface="黑体" pitchFamily="49" charset="-122"/>
                <a:cs typeface="Times New Roman" pitchFamily="18" charset="0"/>
              </a:rPr>
              <a:t>移动电话欺诈检测</a:t>
            </a:r>
          </a:p>
          <a:p>
            <a:pPr lvl="1">
              <a:lnSpc>
                <a:spcPct val="120000"/>
              </a:lnSpc>
            </a:pPr>
            <a:r>
              <a:rPr lang="zh-CN" altLang="en-US" sz="2400" dirty="0">
                <a:latin typeface="+mj-lt"/>
                <a:ea typeface="黑体" pitchFamily="49" charset="-122"/>
                <a:cs typeface="Times New Roman" pitchFamily="18" charset="0"/>
              </a:rPr>
              <a:t>客户划分</a:t>
            </a:r>
          </a:p>
          <a:p>
            <a:pPr lvl="1">
              <a:lnSpc>
                <a:spcPct val="120000"/>
              </a:lnSpc>
            </a:pPr>
            <a:r>
              <a:rPr lang="zh-CN" altLang="en-US" sz="2400" dirty="0">
                <a:latin typeface="+mj-lt"/>
                <a:ea typeface="黑体" pitchFamily="49" charset="-122"/>
                <a:cs typeface="Times New Roman" pitchFamily="18" charset="0"/>
              </a:rPr>
              <a:t>医疗分析（异常）</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离群点分析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pic>
        <p:nvPicPr>
          <p:cNvPr id="21506" name="Picture 2" descr="离群点检测——基于距离的K近邻算法_XYZ-CSDN博客">
            <a:extLst>
              <a:ext uri="{FF2B5EF4-FFF2-40B4-BE49-F238E27FC236}">
                <a16:creationId xmlns:a16="http://schemas.microsoft.com/office/drawing/2014/main" id="{E0DD36BE-1860-47FF-8D58-19295C7DE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575" y="2540000"/>
            <a:ext cx="4406486"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81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p:txBody>
          <a:bodyPr>
            <a:normAutofit fontScale="92500" lnSpcReduction="20000"/>
          </a:bodyPr>
          <a:lstStyle/>
          <a:p>
            <a:pPr>
              <a:lnSpc>
                <a:spcPct val="120000"/>
              </a:lnSpc>
            </a:pPr>
            <a:r>
              <a:rPr lang="zh-CN" altLang="en-US" dirty="0">
                <a:latin typeface="+mj-lt"/>
                <a:ea typeface="黑体" pitchFamily="49" charset="-122"/>
                <a:cs typeface="Times New Roman" pitchFamily="18" charset="0"/>
              </a:rPr>
              <a:t>异常检测是数据挖掘中一个重要方面，用来发现”小的模式”</a:t>
            </a:r>
            <a:r>
              <a:rPr lang="en-US" altLang="zh-CN" dirty="0">
                <a:latin typeface="+mj-lt"/>
                <a:ea typeface="黑体" pitchFamily="49" charset="-122"/>
                <a:cs typeface="Times New Roman" pitchFamily="18" charset="0"/>
              </a:rPr>
              <a:t>(</a:t>
            </a:r>
            <a:r>
              <a:rPr lang="zh-CN" altLang="en-US" dirty="0">
                <a:latin typeface="+mj-lt"/>
                <a:ea typeface="黑体" pitchFamily="49" charset="-122"/>
                <a:cs typeface="Times New Roman" pitchFamily="18" charset="0"/>
              </a:rPr>
              <a:t>相对于聚类</a:t>
            </a:r>
            <a:r>
              <a:rPr lang="en-US" altLang="zh-CN" dirty="0">
                <a:latin typeface="+mj-lt"/>
                <a:ea typeface="黑体" pitchFamily="49" charset="-122"/>
                <a:cs typeface="Times New Roman" pitchFamily="18" charset="0"/>
              </a:rPr>
              <a:t>)</a:t>
            </a:r>
            <a:r>
              <a:rPr lang="zh-CN" altLang="en-US" dirty="0">
                <a:latin typeface="+mj-lt"/>
                <a:ea typeface="黑体" pitchFamily="49" charset="-122"/>
                <a:cs typeface="Times New Roman" pitchFamily="18" charset="0"/>
              </a:rPr>
              <a:t>，即数据集中间显著不同于其它数据的对象。</a:t>
            </a:r>
          </a:p>
          <a:p>
            <a:pPr>
              <a:lnSpc>
                <a:spcPct val="120000"/>
              </a:lnSpc>
            </a:pPr>
            <a:r>
              <a:rPr lang="zh-CN" altLang="en-US" dirty="0">
                <a:latin typeface="+mj-lt"/>
                <a:ea typeface="黑体" pitchFamily="49" charset="-122"/>
                <a:cs typeface="Times New Roman" pitchFamily="18" charset="0"/>
              </a:rPr>
              <a:t>异常探测应用</a:t>
            </a:r>
          </a:p>
          <a:p>
            <a:pPr lvl="1">
              <a:lnSpc>
                <a:spcPct val="120000"/>
              </a:lnSpc>
            </a:pPr>
            <a:r>
              <a:rPr lang="zh-CN" altLang="en-US" dirty="0">
                <a:latin typeface="+mj-lt"/>
                <a:ea typeface="黑体" pitchFamily="49" charset="-122"/>
                <a:cs typeface="Times New Roman" pitchFamily="18" charset="0"/>
              </a:rPr>
              <a:t>电信和信用卡欺骗</a:t>
            </a:r>
          </a:p>
          <a:p>
            <a:pPr lvl="1">
              <a:lnSpc>
                <a:spcPct val="120000"/>
              </a:lnSpc>
            </a:pPr>
            <a:r>
              <a:rPr lang="zh-CN" altLang="en-US" dirty="0">
                <a:latin typeface="+mj-lt"/>
                <a:ea typeface="黑体" pitchFamily="49" charset="-122"/>
                <a:cs typeface="Times New Roman" pitchFamily="18" charset="0"/>
              </a:rPr>
              <a:t>贷款审批</a:t>
            </a:r>
          </a:p>
          <a:p>
            <a:pPr lvl="1">
              <a:lnSpc>
                <a:spcPct val="120000"/>
              </a:lnSpc>
            </a:pPr>
            <a:r>
              <a:rPr lang="zh-CN" altLang="en-US" dirty="0">
                <a:latin typeface="+mj-lt"/>
                <a:ea typeface="黑体" pitchFamily="49" charset="-122"/>
                <a:cs typeface="Times New Roman" pitchFamily="18" charset="0"/>
              </a:rPr>
              <a:t>药物研究</a:t>
            </a:r>
          </a:p>
          <a:p>
            <a:pPr lvl="1">
              <a:lnSpc>
                <a:spcPct val="120000"/>
              </a:lnSpc>
            </a:pPr>
            <a:r>
              <a:rPr lang="zh-CN" altLang="en-US" dirty="0">
                <a:latin typeface="+mj-lt"/>
                <a:ea typeface="黑体" pitchFamily="49" charset="-122"/>
                <a:cs typeface="Times New Roman" pitchFamily="18" charset="0"/>
              </a:rPr>
              <a:t>气象预报</a:t>
            </a:r>
          </a:p>
          <a:p>
            <a:pPr lvl="1">
              <a:lnSpc>
                <a:spcPct val="120000"/>
              </a:lnSpc>
            </a:pPr>
            <a:r>
              <a:rPr lang="zh-CN" altLang="en-US" dirty="0">
                <a:latin typeface="+mj-lt"/>
                <a:ea typeface="黑体" pitchFamily="49" charset="-122"/>
                <a:cs typeface="Times New Roman" pitchFamily="18" charset="0"/>
              </a:rPr>
              <a:t>金融领域</a:t>
            </a:r>
          </a:p>
          <a:p>
            <a:pPr lvl="1">
              <a:lnSpc>
                <a:spcPct val="120000"/>
              </a:lnSpc>
            </a:pPr>
            <a:r>
              <a:rPr lang="zh-CN" altLang="en-US" dirty="0">
                <a:latin typeface="+mj-lt"/>
                <a:ea typeface="黑体" pitchFamily="49" charset="-122"/>
                <a:cs typeface="Times New Roman" pitchFamily="18" charset="0"/>
              </a:rPr>
              <a:t>客户分类</a:t>
            </a:r>
          </a:p>
          <a:p>
            <a:pPr lvl="1">
              <a:lnSpc>
                <a:spcPct val="120000"/>
              </a:lnSpc>
            </a:pPr>
            <a:r>
              <a:rPr lang="zh-CN" altLang="en-US" dirty="0">
                <a:latin typeface="+mj-lt"/>
                <a:ea typeface="黑体" pitchFamily="49" charset="-122"/>
                <a:cs typeface="Times New Roman" pitchFamily="18" charset="0"/>
              </a:rPr>
              <a:t>网络入侵检测</a:t>
            </a:r>
          </a:p>
          <a:p>
            <a:pPr lvl="1">
              <a:lnSpc>
                <a:spcPct val="120000"/>
              </a:lnSpc>
            </a:pPr>
            <a:r>
              <a:rPr lang="zh-CN" altLang="en-US" dirty="0">
                <a:latin typeface="+mj-lt"/>
                <a:ea typeface="黑体" pitchFamily="49" charset="-122"/>
                <a:cs typeface="Times New Roman" pitchFamily="18" charset="0"/>
              </a:rPr>
              <a:t>故障检测与诊断等 </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异常检测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13.3  </a:t>
            </a:r>
            <a:r>
              <a:rPr lang="zh-CN" altLang="en-US" dirty="0"/>
              <a:t>数据挖掘的技术</a:t>
            </a:r>
          </a:p>
        </p:txBody>
      </p:sp>
    </p:spTree>
    <p:extLst>
      <p:ext uri="{BB962C8B-B14F-4D97-AF65-F5344CB8AC3E}">
        <p14:creationId xmlns:p14="http://schemas.microsoft.com/office/powerpoint/2010/main" val="470688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初识数据挖掘</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数据挖掘标准流程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dirty="0"/>
              <a:t>数据挖掘的技术</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normAutofit/>
          </a:bodyPr>
          <a:lstStyle/>
          <a:p>
            <a:pPr marL="0" indent="0">
              <a:buNone/>
            </a:pPr>
            <a:r>
              <a:rPr lang="zh-CN" altLang="en-US" sz="3200" b="1" dirty="0"/>
              <a:t>大数据挖掘</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494090"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13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数据挖掘基础</a:t>
            </a:r>
          </a:p>
        </p:txBody>
      </p:sp>
    </p:spTree>
    <p:extLst>
      <p:ext uri="{BB962C8B-B14F-4D97-AF65-F5344CB8AC3E}">
        <p14:creationId xmlns:p14="http://schemas.microsoft.com/office/powerpoint/2010/main" val="120588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fontScale="92500" lnSpcReduction="20000"/>
          </a:bodyPr>
          <a:lstStyle/>
          <a:p>
            <a:pPr>
              <a:lnSpc>
                <a:spcPct val="120000"/>
              </a:lnSpc>
            </a:pPr>
            <a:r>
              <a:rPr lang="zh-CN" altLang="en-US" dirty="0">
                <a:latin typeface="+mj-lt"/>
                <a:ea typeface="黑体" pitchFamily="49" charset="-122"/>
                <a:cs typeface="Times New Roman" pitchFamily="18" charset="0"/>
              </a:rPr>
              <a:t>“大量”、“多源、异质、复杂”、“动态”、“ 价值高但价值密度低”的大数据特征决定了大数据挖掘技术不同于之前的数据挖掘技术。大数据挖掘技术包括：</a:t>
            </a:r>
          </a:p>
          <a:p>
            <a:pPr lvl="1"/>
            <a:r>
              <a:rPr lang="zh-CN" altLang="en-US" dirty="0">
                <a:latin typeface="+mj-lt"/>
                <a:ea typeface="黑体" pitchFamily="49" charset="-122"/>
                <a:cs typeface="Times New Roman" pitchFamily="18" charset="0"/>
              </a:rPr>
              <a:t>高性能计算支持的分布式；</a:t>
            </a:r>
          </a:p>
          <a:p>
            <a:pPr lvl="1"/>
            <a:r>
              <a:rPr lang="zh-CN" altLang="en-US" dirty="0">
                <a:latin typeface="+mj-lt"/>
                <a:ea typeface="黑体" pitchFamily="49" charset="-122"/>
                <a:cs typeface="Times New Roman" pitchFamily="18" charset="0"/>
              </a:rPr>
              <a:t>并行数据挖掘技术；</a:t>
            </a:r>
          </a:p>
          <a:p>
            <a:pPr lvl="1"/>
            <a:r>
              <a:rPr lang="zh-CN" altLang="en-US" dirty="0">
                <a:latin typeface="+mj-lt"/>
                <a:ea typeface="黑体" pitchFamily="49" charset="-122"/>
                <a:cs typeface="Times New Roman" pitchFamily="18" charset="0"/>
              </a:rPr>
              <a:t>面向多源、不完整数据的不确定数据挖掘技术；</a:t>
            </a:r>
          </a:p>
          <a:p>
            <a:pPr lvl="1"/>
            <a:r>
              <a:rPr lang="zh-CN" altLang="en-US" dirty="0">
                <a:latin typeface="+mj-lt"/>
                <a:ea typeface="黑体" pitchFamily="49" charset="-122"/>
                <a:cs typeface="Times New Roman" pitchFamily="18" charset="0"/>
              </a:rPr>
              <a:t>面向复杂数据组织形式的图数据挖掘技术；</a:t>
            </a:r>
          </a:p>
          <a:p>
            <a:pPr lvl="1"/>
            <a:r>
              <a:rPr lang="zh-CN" altLang="en-US" dirty="0">
                <a:latin typeface="+mj-lt"/>
                <a:ea typeface="黑体" pitchFamily="49" charset="-122"/>
                <a:cs typeface="Times New Roman" pitchFamily="18" charset="0"/>
              </a:rPr>
              <a:t>面向非结构化稀疏性的超高维数据挖掘技术；</a:t>
            </a:r>
          </a:p>
          <a:p>
            <a:pPr lvl="1"/>
            <a:r>
              <a:rPr lang="zh-CN" altLang="en-US" dirty="0">
                <a:latin typeface="+mj-lt"/>
                <a:ea typeface="黑体" pitchFamily="49" charset="-122"/>
                <a:cs typeface="Times New Roman" pitchFamily="18" charset="0"/>
              </a:rPr>
              <a:t>面向价值高但价值密度低特征的特异群组挖掘技术；</a:t>
            </a:r>
          </a:p>
          <a:p>
            <a:pPr lvl="1"/>
            <a:r>
              <a:rPr lang="zh-CN" altLang="en-US" dirty="0">
                <a:latin typeface="+mj-lt"/>
                <a:ea typeface="黑体" pitchFamily="49" charset="-122"/>
                <a:cs typeface="Times New Roman" pitchFamily="18" charset="0"/>
              </a:rPr>
              <a:t>面向动态数据的实时、增量数据挖掘技术等。</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大数据挖掘技术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3884215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r>
              <a:rPr lang="zh-CN" altLang="zh-CN" sz="3200" dirty="0">
                <a:latin typeface="+mj-lt"/>
                <a:ea typeface="黑体" pitchFamily="49" charset="-122"/>
              </a:rPr>
              <a:t>大数据的“大”通常是指</a:t>
            </a:r>
            <a:r>
              <a:rPr lang="en-US" altLang="zh-CN" sz="3200" dirty="0">
                <a:latin typeface="+mj-lt"/>
                <a:ea typeface="黑体" pitchFamily="49" charset="-122"/>
              </a:rPr>
              <a:t>PB</a:t>
            </a:r>
            <a:r>
              <a:rPr lang="zh-CN" altLang="zh-CN" sz="3200" dirty="0">
                <a:latin typeface="+mj-lt"/>
                <a:ea typeface="黑体" pitchFamily="49" charset="-122"/>
              </a:rPr>
              <a:t>级以上的，这与之前的数据挖掘技术针对的数据对象的规模不同。这一特征需要更高性能的计算平台支持，考虑大规模数据的分布式、并行处理，对数据挖掘技术带来的挑战是</a:t>
            </a:r>
            <a:r>
              <a:rPr lang="en-US" altLang="zh-CN" sz="3200" dirty="0">
                <a:latin typeface="+mj-lt"/>
                <a:ea typeface="黑体" pitchFamily="49" charset="-122"/>
              </a:rPr>
              <a:t>I/O</a:t>
            </a:r>
            <a:r>
              <a:rPr lang="zh-CN" altLang="zh-CN" sz="3200" dirty="0">
                <a:latin typeface="+mj-lt"/>
                <a:ea typeface="黑体" pitchFamily="49" charset="-122"/>
              </a:rPr>
              <a:t>交换、数据移动的代价高，还需要在不同站点间分析数据挖掘模型间的关系。</a:t>
            </a:r>
            <a:endParaRPr lang="en-US" altLang="zh-CN" sz="3200" dirty="0">
              <a:latin typeface="+mj-lt"/>
              <a:ea typeface="黑体" pitchFamily="49" charset="-122"/>
            </a:endParaRPr>
          </a:p>
          <a:p>
            <a:r>
              <a:rPr lang="zh-CN" altLang="zh-CN" sz="3200" dirty="0">
                <a:latin typeface="+mj-lt"/>
                <a:ea typeface="黑体" pitchFamily="49" charset="-122"/>
              </a:rPr>
              <a:t>大数据环境下，需要新的云计算基础架构支撑（例如，</a:t>
            </a:r>
            <a:r>
              <a:rPr lang="en-US" altLang="zh-CN" sz="3200" dirty="0">
                <a:latin typeface="+mj-lt"/>
                <a:ea typeface="黑体" pitchFamily="49" charset="-122"/>
              </a:rPr>
              <a:t>Hadoop</a:t>
            </a:r>
            <a:r>
              <a:rPr lang="zh-CN" altLang="zh-CN" sz="3200" dirty="0">
                <a:latin typeface="+mj-lt"/>
                <a:ea typeface="黑体" pitchFamily="49" charset="-122"/>
              </a:rPr>
              <a:t>、</a:t>
            </a:r>
            <a:r>
              <a:rPr lang="en-US" altLang="zh-CN" sz="3200" dirty="0">
                <a:latin typeface="+mj-lt"/>
                <a:ea typeface="黑体" pitchFamily="49" charset="-122"/>
              </a:rPr>
              <a:t>Spark</a:t>
            </a:r>
            <a:r>
              <a:rPr lang="zh-CN" altLang="zh-CN" sz="3200" dirty="0">
                <a:latin typeface="+mj-lt"/>
                <a:ea typeface="黑体" pitchFamily="49" charset="-122"/>
              </a:rPr>
              <a:t>等）。</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并行分布式数据挖掘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93167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为什么要数据挖掘</a:t>
            </a:r>
          </a:p>
        </p:txBody>
      </p:sp>
      <p:sp>
        <p:nvSpPr>
          <p:cNvPr id="8" name="文本框 7">
            <a:extLst>
              <a:ext uri="{FF2B5EF4-FFF2-40B4-BE49-F238E27FC236}">
                <a16:creationId xmlns:a16="http://schemas.microsoft.com/office/drawing/2014/main" id="{4C7B3F28-8B1C-4CB4-8BB7-46F8DED27CE8}"/>
              </a:ext>
            </a:extLst>
          </p:cNvPr>
          <p:cNvSpPr txBox="1"/>
          <p:nvPr/>
        </p:nvSpPr>
        <p:spPr>
          <a:xfrm>
            <a:off x="571499" y="895023"/>
            <a:ext cx="11351795" cy="428123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数据的爆炸性增长：从</a:t>
            </a:r>
            <a:r>
              <a:rPr lang="en-US" altLang="zh-CN" sz="2800" dirty="0">
                <a:solidFill>
                  <a:schemeClr val="tx2"/>
                </a:solidFill>
                <a:latin typeface="Calibri" panose="020F0502020204030204" pitchFamily="34" charset="0"/>
                <a:ea typeface="黑体" panose="02010609060101010101" pitchFamily="49" charset="-122"/>
              </a:rPr>
              <a:t>TB</a:t>
            </a:r>
            <a:r>
              <a:rPr lang="zh-CN" altLang="en-US" sz="2800" dirty="0">
                <a:solidFill>
                  <a:schemeClr val="tx2"/>
                </a:solidFill>
                <a:latin typeface="Calibri" panose="020F0502020204030204" pitchFamily="34" charset="0"/>
                <a:ea typeface="黑体" panose="02010609060101010101" pitchFamily="49" charset="-122"/>
              </a:rPr>
              <a:t>到</a:t>
            </a:r>
            <a:r>
              <a:rPr lang="en-US" altLang="zh-CN" sz="2800" dirty="0">
                <a:solidFill>
                  <a:schemeClr val="tx2"/>
                </a:solidFill>
                <a:latin typeface="Calibri" panose="020F0502020204030204" pitchFamily="34" charset="0"/>
                <a:ea typeface="黑体" panose="02010609060101010101" pitchFamily="49" charset="-122"/>
              </a:rPr>
              <a:t>PB</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数据的收集和数据的可获得性</a:t>
            </a:r>
          </a:p>
          <a:p>
            <a:pPr marL="1257300" lvl="2"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自动数据收集工具、数据库系统、</a:t>
            </a:r>
            <a:r>
              <a:rPr lang="en-US" altLang="zh-CN" sz="2000" dirty="0">
                <a:solidFill>
                  <a:schemeClr val="tx2"/>
                </a:solidFill>
                <a:latin typeface="Calibri" panose="020F0502020204030204" pitchFamily="34" charset="0"/>
                <a:ea typeface="黑体" panose="02010609060101010101" pitchFamily="49" charset="-122"/>
              </a:rPr>
              <a:t>WEB</a:t>
            </a:r>
            <a:r>
              <a:rPr lang="zh-CN" altLang="en-US" sz="2000" dirty="0">
                <a:solidFill>
                  <a:schemeClr val="tx2"/>
                </a:solidFill>
                <a:latin typeface="Calibri" panose="020F0502020204030204" pitchFamily="34" charset="0"/>
                <a:ea typeface="黑体" panose="02010609060101010101" pitchFamily="49" charset="-122"/>
              </a:rPr>
              <a:t>、计算机化的社会</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丰富数据的来源</a:t>
            </a:r>
          </a:p>
          <a:p>
            <a:pPr marL="1257300" lvl="2"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商业：</a:t>
            </a:r>
            <a:r>
              <a:rPr lang="en-US" altLang="zh-CN" sz="2000" dirty="0">
                <a:solidFill>
                  <a:schemeClr val="tx2"/>
                </a:solidFill>
                <a:latin typeface="Calibri" panose="020F0502020204030204" pitchFamily="34" charset="0"/>
                <a:ea typeface="黑体" panose="02010609060101010101" pitchFamily="49" charset="-122"/>
              </a:rPr>
              <a:t>WEB</a:t>
            </a:r>
            <a:r>
              <a:rPr lang="zh-CN" altLang="en-US" sz="2000" dirty="0">
                <a:solidFill>
                  <a:schemeClr val="tx2"/>
                </a:solidFill>
                <a:latin typeface="Calibri" panose="020F0502020204030204" pitchFamily="34" charset="0"/>
                <a:ea typeface="黑体" panose="02010609060101010101" pitchFamily="49" charset="-122"/>
              </a:rPr>
              <a:t>、电子商务、交易数据、股市</a:t>
            </a:r>
            <a:r>
              <a:rPr lang="en-US" altLang="zh-CN" sz="2000" dirty="0">
                <a:solidFill>
                  <a:schemeClr val="tx2"/>
                </a:solidFill>
                <a:latin typeface="Calibri" panose="020F0502020204030204" pitchFamily="34" charset="0"/>
                <a:ea typeface="黑体" panose="02010609060101010101" pitchFamily="49" charset="-122"/>
              </a:rPr>
              <a:t>...</a:t>
            </a:r>
          </a:p>
          <a:p>
            <a:pPr marL="1257300" lvl="2"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科学：遥感、生物信息学、科学模拟</a:t>
            </a:r>
          </a:p>
          <a:p>
            <a:pPr marL="1257300" lvl="2" indent="-342900">
              <a:lnSpc>
                <a:spcPct val="130000"/>
              </a:lnSpc>
              <a:buFont typeface="Arial" panose="020B0604020202020204" pitchFamily="34" charset="0"/>
              <a:buChar char="•"/>
            </a:pPr>
            <a:r>
              <a:rPr lang="zh-CN" altLang="en-US" sz="2000" dirty="0">
                <a:solidFill>
                  <a:schemeClr val="tx2"/>
                </a:solidFill>
                <a:latin typeface="Calibri" panose="020F0502020204030204" pitchFamily="34" charset="0"/>
                <a:ea typeface="黑体" panose="02010609060101010101" pitchFamily="49" charset="-122"/>
              </a:rPr>
              <a:t>社会及每个人：新闻、数码相机、</a:t>
            </a:r>
            <a:r>
              <a:rPr lang="en-US" altLang="zh-CN" sz="2000" dirty="0">
                <a:solidFill>
                  <a:schemeClr val="tx2"/>
                </a:solidFill>
                <a:latin typeface="Calibri" panose="020F0502020204030204" pitchFamily="34" charset="0"/>
                <a:ea typeface="黑体" panose="02010609060101010101" pitchFamily="49" charset="-122"/>
              </a:rPr>
              <a:t>YouTube</a:t>
            </a:r>
          </a:p>
          <a:p>
            <a:pPr marL="342900"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我们被数据所淹没，但却渴望知识</a:t>
            </a:r>
          </a:p>
          <a:p>
            <a:pPr marL="342900"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“需要是发明之母”，数据挖掘：海量数据的自动分析技术</a:t>
            </a:r>
          </a:p>
        </p:txBody>
      </p:sp>
      <p:pic>
        <p:nvPicPr>
          <p:cNvPr id="3076" name="Picture 4" descr="Advanced Data Mining and Forecasting">
            <a:extLst>
              <a:ext uri="{FF2B5EF4-FFF2-40B4-BE49-F238E27FC236}">
                <a16:creationId xmlns:a16="http://schemas.microsoft.com/office/drawing/2014/main" id="{929DCCE7-F3E8-412E-B63C-8436547E0C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01383" y="2624220"/>
            <a:ext cx="3219118" cy="16095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785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lnSpcReduction="10000"/>
          </a:bodyPr>
          <a:lstStyle/>
          <a:p>
            <a:r>
              <a:rPr lang="zh-CN" altLang="zh-CN" sz="3200" dirty="0">
                <a:latin typeface="+mj-lt"/>
                <a:ea typeface="黑体" pitchFamily="49" charset="-122"/>
              </a:rPr>
              <a:t>大数据挖掘的数据对象常常具有不确定、不完整的特点，这要求大数据挖掘技术能够处理不确定、不完整的数据集，并且考虑多源数据挖掘模型和决策融合。</a:t>
            </a:r>
            <a:endParaRPr lang="en-US" altLang="zh-CN" sz="3200" dirty="0">
              <a:latin typeface="+mj-lt"/>
              <a:ea typeface="黑体" pitchFamily="49" charset="-122"/>
            </a:endParaRPr>
          </a:p>
          <a:p>
            <a:r>
              <a:rPr lang="zh-CN" altLang="zh-CN" sz="3200" dirty="0">
                <a:latin typeface="+mj-lt"/>
                <a:ea typeface="黑体" pitchFamily="49" charset="-122"/>
              </a:rPr>
              <a:t>数据挖掘一直以来重视数据质量。数据的质量决定数据挖掘结果的价值。然而，大数据环境下，数据获取能力逐渐高于数据分析能力。</a:t>
            </a:r>
            <a:endParaRPr lang="en-US" altLang="zh-CN" sz="3200" dirty="0">
              <a:latin typeface="+mj-lt"/>
              <a:ea typeface="黑体" pitchFamily="49" charset="-122"/>
            </a:endParaRPr>
          </a:p>
          <a:p>
            <a:r>
              <a:rPr lang="zh-CN" altLang="zh-CN" sz="3200" dirty="0">
                <a:latin typeface="+mj-lt"/>
                <a:ea typeface="黑体" pitchFamily="49" charset="-122"/>
              </a:rPr>
              <a:t>大数据挖掘技术要有更强地处理不确定、不完整数据集的能力。</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不确定数据挖掘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3051651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r>
              <a:rPr lang="zh-CN" altLang="zh-CN" sz="3200" dirty="0">
                <a:latin typeface="+mj-lt"/>
                <a:ea typeface="黑体" pitchFamily="49" charset="-122"/>
              </a:rPr>
              <a:t>大数据下，来自文本、图像、视频的数据挖掘应用更加广泛，非结构化数据给数据挖掘技术带来了新的要求，大数据挖掘算法设计要考虑超高维特征和稀疏性。</a:t>
            </a:r>
            <a:endParaRPr lang="en-US" altLang="zh-CN" sz="3200" dirty="0">
              <a:latin typeface="+mj-lt"/>
              <a:ea typeface="黑体" pitchFamily="49" charset="-122"/>
            </a:endParaRPr>
          </a:p>
          <a:p>
            <a:r>
              <a:rPr lang="zh-CN" altLang="zh-CN" sz="3200" dirty="0">
                <a:latin typeface="+mj-lt"/>
                <a:ea typeface="黑体" pitchFamily="49" charset="-122"/>
              </a:rPr>
              <a:t>超高维特征分析的需求使得深度学习技术成为热点。</a:t>
            </a:r>
            <a:endParaRPr lang="en-US" altLang="zh-CN" sz="3200" dirty="0">
              <a:latin typeface="+mj-lt"/>
              <a:ea typeface="黑体" pitchFamily="49" charset="-122"/>
            </a:endParaRPr>
          </a:p>
          <a:p>
            <a:r>
              <a:rPr lang="zh-CN" altLang="zh-CN" sz="3200" dirty="0">
                <a:latin typeface="+mj-lt"/>
                <a:ea typeface="黑体" pitchFamily="49" charset="-122"/>
              </a:rPr>
              <a:t>大数据环境下，深度学习与大数据的结合，也将成为寻找大数据其中规律的重要支撑技术之一。</a:t>
            </a:r>
            <a:endParaRPr lang="zh-CN" altLang="en-US" sz="3200" dirty="0">
              <a:latin typeface="+mj-lt"/>
              <a:ea typeface="黑体" pitchFamily="49" charset="-122"/>
            </a:endParaRP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超高维数据挖掘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3071709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lnSpcReduction="10000"/>
          </a:bodyPr>
          <a:lstStyle/>
          <a:p>
            <a:r>
              <a:rPr lang="zh-CN" altLang="zh-CN" sz="3200" dirty="0">
                <a:latin typeface="+mj-lt"/>
                <a:ea typeface="黑体" pitchFamily="49" charset="-122"/>
              </a:rPr>
              <a:t>时序数据挖掘是数据挖掘领域的一个研究主题。然而，大数据环境下，数据的获取更加高速，关键是处理数据的需求在实时性方面的要求更高。</a:t>
            </a:r>
            <a:endParaRPr lang="en-US" altLang="zh-CN" sz="3200" dirty="0">
              <a:latin typeface="+mj-lt"/>
              <a:ea typeface="黑体" pitchFamily="49" charset="-122"/>
            </a:endParaRPr>
          </a:p>
          <a:p>
            <a:r>
              <a:rPr lang="zh-CN" altLang="zh-CN" sz="3200" dirty="0">
                <a:latin typeface="+mj-lt"/>
                <a:ea typeface="黑体" pitchFamily="49" charset="-122"/>
              </a:rPr>
              <a:t>早期的数据挖掘总是能容忍分钟级别，甚至更长时延的响应。现在，许多领域已经使用数据挖掘技术分析本领域数据，各个领域对数据挖掘结果响应需求存在差异，不少领域需要有更到的响应度，例如实时在线精准广告投放、证券市场高频交易等。</a:t>
            </a:r>
            <a:endParaRPr lang="zh-CN" altLang="en-US" sz="3200" dirty="0">
              <a:latin typeface="+mj-lt"/>
              <a:ea typeface="黑体" pitchFamily="49" charset="-122"/>
            </a:endParaRP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实时数据挖掘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2387749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r>
              <a:rPr lang="zh-CN" altLang="zh-CN" sz="3200" dirty="0">
                <a:latin typeface="+mj-lt"/>
                <a:ea typeface="黑体" pitchFamily="49" charset="-122"/>
              </a:rPr>
              <a:t>大数据环境下，产生了新的数据挖掘任务。其中，特异群组是一类低密度高价值的数据，特异群组是指在众多行为对象中，少数对象群体具有一定数量的相同或相似的行为模式，表现出相异于大多数对象而形成异常的组群。</a:t>
            </a:r>
            <a:endParaRPr lang="en-US" altLang="zh-CN" sz="3200" dirty="0">
              <a:latin typeface="+mj-lt"/>
              <a:ea typeface="黑体" pitchFamily="49" charset="-122"/>
            </a:endParaRPr>
          </a:p>
          <a:p>
            <a:r>
              <a:rPr lang="zh-CN" altLang="zh-CN" sz="3200" dirty="0">
                <a:latin typeface="+mj-lt"/>
                <a:ea typeface="黑体" pitchFamily="49" charset="-122"/>
              </a:rPr>
              <a:t>特异群组挖掘问题既不是异常点挖掘（只发现孤立点）问题也不是聚类问题（将大部分数据分组），是一类全新的问题。</a:t>
            </a:r>
            <a:endParaRPr lang="zh-CN" altLang="en-US" sz="3200" dirty="0">
              <a:latin typeface="+mj-lt"/>
              <a:ea typeface="黑体" pitchFamily="49" charset="-122"/>
            </a:endParaRP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特异群组挖掘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308438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pPr>
              <a:lnSpc>
                <a:spcPct val="110000"/>
              </a:lnSpc>
            </a:pPr>
            <a:r>
              <a:rPr lang="en-US" altLang="zh-CN" sz="2400" dirty="0">
                <a:ea typeface="黑体" pitchFamily="49" charset="-122"/>
              </a:rPr>
              <a:t>Google</a:t>
            </a:r>
            <a:r>
              <a:rPr lang="zh-CN" altLang="en-US" sz="2400" dirty="0">
                <a:ea typeface="黑体" pitchFamily="49" charset="-122"/>
              </a:rPr>
              <a:t>的搜索引擎</a:t>
            </a:r>
            <a:endParaRPr lang="en-US" altLang="zh-CN" sz="2400" dirty="0">
              <a:ea typeface="黑体" pitchFamily="49" charset="-122"/>
            </a:endParaRPr>
          </a:p>
          <a:p>
            <a:pPr lvl="1">
              <a:lnSpc>
                <a:spcPct val="110000"/>
              </a:lnSpc>
            </a:pPr>
            <a:r>
              <a:rPr lang="en-US" altLang="zh-CN" sz="2000" dirty="0">
                <a:ea typeface="黑体" pitchFamily="49" charset="-122"/>
              </a:rPr>
              <a:t>PageRank</a:t>
            </a:r>
            <a:r>
              <a:rPr lang="zh-CN" altLang="en-US" sz="2000" dirty="0">
                <a:ea typeface="黑体" pitchFamily="49" charset="-122"/>
              </a:rPr>
              <a:t>采用大量增加输入数据量的方法，不仅仅把文字和标题考虑进去，还考虑了大量的“链接”数据；</a:t>
            </a:r>
            <a:endParaRPr lang="en-US" altLang="zh-CN" sz="2000" dirty="0">
              <a:ea typeface="黑体" pitchFamily="49" charset="-122"/>
            </a:endParaRPr>
          </a:p>
          <a:p>
            <a:pPr lvl="1">
              <a:lnSpc>
                <a:spcPct val="110000"/>
              </a:lnSpc>
            </a:pPr>
            <a:r>
              <a:rPr lang="zh-CN" altLang="en-US" sz="2000" dirty="0">
                <a:ea typeface="黑体" pitchFamily="49" charset="-122"/>
              </a:rPr>
              <a:t>谷歌的强不是强在</a:t>
            </a:r>
            <a:r>
              <a:rPr lang="en-US" altLang="zh-CN" sz="2000" dirty="0">
                <a:ea typeface="黑体" pitchFamily="49" charset="-122"/>
              </a:rPr>
              <a:t>PageRank</a:t>
            </a:r>
            <a:r>
              <a:rPr lang="zh-CN" altLang="en-US" sz="2000" dirty="0">
                <a:ea typeface="黑体" pitchFamily="49" charset="-122"/>
              </a:rPr>
              <a:t>算法上，而是赢在数据上，利用了比别人多的数据。 </a:t>
            </a:r>
            <a:endParaRPr lang="en-US" altLang="zh-CN" sz="2000" dirty="0">
              <a:ea typeface="黑体" pitchFamily="49" charset="-122"/>
            </a:endParaRPr>
          </a:p>
          <a:p>
            <a:pPr>
              <a:lnSpc>
                <a:spcPct val="110000"/>
              </a:lnSpc>
            </a:pPr>
            <a:r>
              <a:rPr lang="zh-CN" altLang="en-US" sz="2400" dirty="0">
                <a:ea typeface="黑体" pitchFamily="49" charset="-122"/>
              </a:rPr>
              <a:t>算法的“好坏”在没有大量有效数据的支撑下是没有意义的。很多算法的结果的质量完全取决于其和真实数据的拟合程度。</a:t>
            </a:r>
            <a:endParaRPr lang="en-US" altLang="zh-CN" sz="2400" dirty="0">
              <a:ea typeface="黑体" pitchFamily="49" charset="-122"/>
            </a:endParaRPr>
          </a:p>
          <a:p>
            <a:pPr>
              <a:lnSpc>
                <a:spcPct val="110000"/>
              </a:lnSpc>
            </a:pPr>
            <a:r>
              <a:rPr lang="zh-CN" altLang="en-US" sz="2400" u="sng" dirty="0">
                <a:solidFill>
                  <a:srgbClr val="C00000"/>
                </a:solidFill>
                <a:ea typeface="黑体" pitchFamily="49" charset="-122"/>
              </a:rPr>
              <a:t>正方</a:t>
            </a:r>
            <a:r>
              <a:rPr lang="zh-CN" altLang="en-US" sz="2400" dirty="0">
                <a:solidFill>
                  <a:srgbClr val="C00000"/>
                </a:solidFill>
                <a:ea typeface="黑体" pitchFamily="49" charset="-122"/>
              </a:rPr>
              <a:t>：</a:t>
            </a:r>
            <a:r>
              <a:rPr lang="en-US" altLang="zh-CN" sz="2400" dirty="0">
                <a:solidFill>
                  <a:srgbClr val="C00000"/>
                </a:solidFill>
                <a:ea typeface="黑体" pitchFamily="49" charset="-122"/>
              </a:rPr>
              <a:t>Google</a:t>
            </a:r>
            <a:r>
              <a:rPr lang="zh-CN" altLang="en-US" sz="2400" dirty="0">
                <a:solidFill>
                  <a:srgbClr val="C00000"/>
                </a:solidFill>
                <a:ea typeface="黑体" pitchFamily="49" charset="-122"/>
              </a:rPr>
              <a:t>直言，更多的数据胜过更好的算法。</a:t>
            </a:r>
            <a:endParaRPr lang="en-US" altLang="zh-CN" sz="2400" dirty="0">
              <a:solidFill>
                <a:srgbClr val="C00000"/>
              </a:solidFill>
              <a:ea typeface="黑体" pitchFamily="49" charset="-122"/>
            </a:endParaRPr>
          </a:p>
          <a:p>
            <a:pPr>
              <a:lnSpc>
                <a:spcPct val="110000"/>
              </a:lnSpc>
            </a:pPr>
            <a:r>
              <a:rPr lang="zh-CN" altLang="en-US" sz="2400" u="sng" dirty="0">
                <a:solidFill>
                  <a:srgbClr val="00B050"/>
                </a:solidFill>
                <a:ea typeface="黑体" pitchFamily="49" charset="-122"/>
              </a:rPr>
              <a:t>反方</a:t>
            </a:r>
            <a:r>
              <a:rPr lang="zh-CN" altLang="en-US" sz="2400" dirty="0">
                <a:solidFill>
                  <a:srgbClr val="00B050"/>
                </a:solidFill>
                <a:ea typeface="黑体" pitchFamily="49" charset="-122"/>
              </a:rPr>
              <a:t>：数据只是基础，如何建构起有效的算法、模型比数据本身更重要。</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数据挖掘对传统算法的挑战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Tree>
    <p:extLst>
      <p:ext uri="{BB962C8B-B14F-4D97-AF65-F5344CB8AC3E}">
        <p14:creationId xmlns:p14="http://schemas.microsoft.com/office/powerpoint/2010/main" val="188989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pPr>
              <a:lnSpc>
                <a:spcPct val="110000"/>
              </a:lnSpc>
            </a:pPr>
            <a:r>
              <a:rPr lang="zh-CN" altLang="en-US" sz="2400" dirty="0">
                <a:ea typeface="黑体" pitchFamily="49" charset="-122"/>
              </a:rPr>
              <a:t>滴滴打车平台使得乘客、出租车司机、车辆信息、交通路况、地理信息等相关数据得到了充分的连接；</a:t>
            </a:r>
          </a:p>
          <a:p>
            <a:pPr>
              <a:lnSpc>
                <a:spcPct val="110000"/>
              </a:lnSpc>
            </a:pPr>
            <a:r>
              <a:rPr lang="zh-CN" altLang="en-US" sz="2400" dirty="0">
                <a:ea typeface="黑体" pitchFamily="49" charset="-122"/>
              </a:rPr>
              <a:t>由于市场的变化和巨头的合并，打车软件背后的算法变得单一，决策权开始集中到少数人手上。</a:t>
            </a:r>
          </a:p>
          <a:p>
            <a:pPr>
              <a:lnSpc>
                <a:spcPct val="110000"/>
              </a:lnSpc>
            </a:pPr>
            <a:r>
              <a:rPr lang="zh-CN" altLang="en-US" sz="2400" dirty="0">
                <a:ea typeface="黑体" pitchFamily="49" charset="-122"/>
              </a:rPr>
              <a:t>加价算法模式，开始成为人们唯一的选择。</a:t>
            </a:r>
          </a:p>
          <a:p>
            <a:pPr>
              <a:lnSpc>
                <a:spcPct val="110000"/>
              </a:lnSpc>
            </a:pPr>
            <a:r>
              <a:rPr lang="zh-CN" altLang="en-US" sz="2400" dirty="0">
                <a:ea typeface="黑体" pitchFamily="49" charset="-122"/>
              </a:rPr>
              <a:t>不公平性的产生！</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数据挖掘对传统算法的挑战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pic>
        <p:nvPicPr>
          <p:cNvPr id="2" name="Picture 2" descr="E:\000 2016年度教学活动\000 微信公众号-嘉数汇\图片\01-23\taxi.jpg">
            <a:extLst>
              <a:ext uri="{FF2B5EF4-FFF2-40B4-BE49-F238E27FC236}">
                <a16:creationId xmlns:a16="http://schemas.microsoft.com/office/drawing/2014/main" id="{13FE3E12-4EB3-42D3-B4C3-C391E2512AD5}"/>
              </a:ext>
            </a:extLst>
          </p:cNvPr>
          <p:cNvPicPr>
            <a:picLocks noChangeAspect="1" noChangeArrowheads="1"/>
          </p:cNvPicPr>
          <p:nvPr/>
        </p:nvPicPr>
        <p:blipFill>
          <a:blip r:embed="rId2" cstate="print"/>
          <a:srcRect/>
          <a:stretch>
            <a:fillRect/>
          </a:stretch>
        </p:blipFill>
        <p:spPr bwMode="auto">
          <a:xfrm>
            <a:off x="7556502" y="2932925"/>
            <a:ext cx="4091144" cy="2413775"/>
          </a:xfrm>
          <a:prstGeom prst="rect">
            <a:avLst/>
          </a:prstGeom>
          <a:ln>
            <a:noFill/>
          </a:ln>
          <a:effectLst>
            <a:softEdge rad="112500"/>
          </a:effectLst>
        </p:spPr>
      </p:pic>
    </p:spTree>
    <p:extLst>
      <p:ext uri="{BB962C8B-B14F-4D97-AF65-F5344CB8AC3E}">
        <p14:creationId xmlns:p14="http://schemas.microsoft.com/office/powerpoint/2010/main" val="4120320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r>
              <a:rPr lang="zh-CN" altLang="en-US" sz="2400" dirty="0"/>
              <a:t>由于每个人看到的内容都是不同的，那么</a:t>
            </a:r>
            <a:r>
              <a:rPr lang="en-US" altLang="zh-CN" sz="2400" dirty="0"/>
              <a:t>AI</a:t>
            </a:r>
            <a:r>
              <a:rPr lang="zh-CN" altLang="en-US" sz="2400" dirty="0"/>
              <a:t>是否会把更贵的产品卖给我，或是更偏激的观点推送给我？</a:t>
            </a:r>
            <a:endParaRPr lang="en-US" altLang="zh-CN" sz="2400" dirty="0"/>
          </a:p>
          <a:p>
            <a:r>
              <a:rPr lang="zh-CN" altLang="en-US" sz="2400" dirty="0"/>
              <a:t>在现实中是否有一种方法，能够将反歧视</a:t>
            </a:r>
            <a:r>
              <a:rPr lang="en-US" altLang="zh-CN" sz="2400" dirty="0"/>
              <a:t>——</a:t>
            </a:r>
            <a:r>
              <a:rPr lang="zh-CN" altLang="en-US" sz="2400" dirty="0"/>
              <a:t>或者说算法公平</a:t>
            </a:r>
            <a:r>
              <a:rPr lang="en-US" altLang="zh-CN" sz="2400" dirty="0"/>
              <a:t>——</a:t>
            </a:r>
            <a:r>
              <a:rPr lang="zh-CN" altLang="en-US" sz="2400" dirty="0"/>
              <a:t>植入到数据挖掘与机器学习模型中呢？</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大数据“杀熟”？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pic>
        <p:nvPicPr>
          <p:cNvPr id="3" name="Picture 2">
            <a:extLst>
              <a:ext uri="{FF2B5EF4-FFF2-40B4-BE49-F238E27FC236}">
                <a16:creationId xmlns:a16="http://schemas.microsoft.com/office/drawing/2014/main" id="{F4B4243C-4099-427C-930C-3B5CB6173050}"/>
              </a:ext>
            </a:extLst>
          </p:cNvPr>
          <p:cNvPicPr>
            <a:picLocks noChangeAspect="1" noChangeArrowheads="1"/>
          </p:cNvPicPr>
          <p:nvPr/>
        </p:nvPicPr>
        <p:blipFill>
          <a:blip r:embed="rId2" cstate="print"/>
          <a:srcRect/>
          <a:stretch>
            <a:fillRect/>
          </a:stretch>
        </p:blipFill>
        <p:spPr bwMode="auto">
          <a:xfrm>
            <a:off x="8206880" y="3429000"/>
            <a:ext cx="3334740" cy="1872518"/>
          </a:xfrm>
          <a:prstGeom prst="rect">
            <a:avLst/>
          </a:prstGeom>
          <a:noFill/>
          <a:ln w="9525">
            <a:noFill/>
            <a:miter lim="800000"/>
            <a:headEnd/>
            <a:tailEnd/>
          </a:ln>
        </p:spPr>
      </p:pic>
    </p:spTree>
    <p:extLst>
      <p:ext uri="{BB962C8B-B14F-4D97-AF65-F5344CB8AC3E}">
        <p14:creationId xmlns:p14="http://schemas.microsoft.com/office/powerpoint/2010/main" val="2703313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10833100" cy="4724400"/>
          </a:xfrm>
        </p:spPr>
        <p:txBody>
          <a:bodyPr>
            <a:normAutofit/>
          </a:bodyPr>
          <a:lstStyle/>
          <a:p>
            <a:r>
              <a:rPr lang="zh-CN" altLang="en-US" sz="2800" dirty="0"/>
              <a:t>算法有意或无意的把人类的成见、误解和偏见等编码到管理我们生活方方面面的软件系统中，进而重现定义我们现在的生活。</a:t>
            </a:r>
            <a:endParaRPr lang="en-US" altLang="zh-CN" sz="2800" dirty="0"/>
          </a:p>
          <a:p>
            <a:pPr lvl="1"/>
            <a:r>
              <a:rPr lang="zh-CN" altLang="en-US" sz="2400" dirty="0"/>
              <a:t>能上哪个学校、在哪里工作、能否获得购车贷款、健康保险的缴费标准是多少等各种决策，越来越多地由数学模型和算法决定；</a:t>
            </a:r>
            <a:endParaRPr lang="en-US" altLang="zh-CN" sz="2400" dirty="0"/>
          </a:p>
          <a:p>
            <a:r>
              <a:rPr lang="zh-CN" altLang="en-US" sz="2800" dirty="0"/>
              <a:t>现在使用的很多模型和算法都是不透明的，未受到规制的，明明有错却容不得质疑的。</a:t>
            </a:r>
            <a:endParaRPr lang="en-US" altLang="zh-CN" sz="28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算法的歧视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13.4  </a:t>
            </a:r>
            <a:r>
              <a:rPr lang="zh-CN" altLang="en-US" dirty="0"/>
              <a:t>大数据挖掘</a:t>
            </a:r>
          </a:p>
        </p:txBody>
      </p:sp>
      <p:sp>
        <p:nvSpPr>
          <p:cNvPr id="2" name="矩形 1">
            <a:extLst>
              <a:ext uri="{FF2B5EF4-FFF2-40B4-BE49-F238E27FC236}">
                <a16:creationId xmlns:a16="http://schemas.microsoft.com/office/drawing/2014/main" id="{F97AD07E-5BED-4626-91A8-45DF748E0FDA}"/>
              </a:ext>
            </a:extLst>
          </p:cNvPr>
          <p:cNvSpPr/>
          <p:nvPr/>
        </p:nvSpPr>
        <p:spPr>
          <a:xfrm>
            <a:off x="2053942" y="4689599"/>
            <a:ext cx="8084116" cy="461665"/>
          </a:xfrm>
          <a:prstGeom prst="rect">
            <a:avLst/>
          </a:prstGeom>
          <a:solidFill>
            <a:schemeClr val="tx2"/>
          </a:solidFill>
          <a:ln>
            <a:noFill/>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2400" dirty="0">
                <a:latin typeface="黑体" pitchFamily="49" charset="-122"/>
                <a:ea typeface="黑体" pitchFamily="49" charset="-122"/>
              </a:rPr>
              <a:t>数据需要透明，数据的使用方式（算法）也需要透明</a:t>
            </a:r>
          </a:p>
        </p:txBody>
      </p:sp>
    </p:spTree>
    <p:extLst>
      <p:ext uri="{BB962C8B-B14F-4D97-AF65-F5344CB8AC3E}">
        <p14:creationId xmlns:p14="http://schemas.microsoft.com/office/powerpoint/2010/main" val="1032644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初识数据挖掘</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数据挖掘标准流程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dirty="0"/>
              <a:t>数据挖掘的技术</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normAutofit/>
          </a:bodyPr>
          <a:lstStyle/>
          <a:p>
            <a:pPr marL="0" indent="0">
              <a:buNone/>
            </a:pPr>
            <a:r>
              <a:rPr lang="zh-CN" altLang="en-US" dirty="0"/>
              <a:t>大数据挖掘</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494090"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13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数据挖掘基础</a:t>
            </a:r>
          </a:p>
        </p:txBody>
      </p:sp>
    </p:spTree>
    <p:extLst>
      <p:ext uri="{BB962C8B-B14F-4D97-AF65-F5344CB8AC3E}">
        <p14:creationId xmlns:p14="http://schemas.microsoft.com/office/powerpoint/2010/main" val="238383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为什么要数据挖掘</a:t>
            </a:r>
          </a:p>
        </p:txBody>
      </p:sp>
      <p:pic>
        <p:nvPicPr>
          <p:cNvPr id="5" name="图片 4">
            <a:extLst>
              <a:ext uri="{FF2B5EF4-FFF2-40B4-BE49-F238E27FC236}">
                <a16:creationId xmlns:a16="http://schemas.microsoft.com/office/drawing/2014/main" id="{DB9D2B40-24F5-4AD3-B7A4-EE102FD97C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661" y="3689127"/>
            <a:ext cx="3951876" cy="2668391"/>
          </a:xfrm>
          <a:prstGeom prst="rect">
            <a:avLst/>
          </a:prstGeom>
        </p:spPr>
      </p:pic>
      <p:pic>
        <p:nvPicPr>
          <p:cNvPr id="10" name="图片 9">
            <a:extLst>
              <a:ext uri="{FF2B5EF4-FFF2-40B4-BE49-F238E27FC236}">
                <a16:creationId xmlns:a16="http://schemas.microsoft.com/office/drawing/2014/main" id="{A9A0291F-7660-49BC-8455-5B2B666D9E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0" y="825962"/>
            <a:ext cx="4686301" cy="2603038"/>
          </a:xfrm>
          <a:prstGeom prst="rect">
            <a:avLst/>
          </a:prstGeom>
        </p:spPr>
      </p:pic>
      <p:pic>
        <p:nvPicPr>
          <p:cNvPr id="12" name="图片 11">
            <a:extLst>
              <a:ext uri="{FF2B5EF4-FFF2-40B4-BE49-F238E27FC236}">
                <a16:creationId xmlns:a16="http://schemas.microsoft.com/office/drawing/2014/main" id="{2D2C3E5D-38B8-4D86-8B11-A56039CC37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8778" y="825962"/>
            <a:ext cx="3768065" cy="2679067"/>
          </a:xfrm>
          <a:prstGeom prst="rect">
            <a:avLst/>
          </a:prstGeom>
        </p:spPr>
      </p:pic>
      <p:sp>
        <p:nvSpPr>
          <p:cNvPr id="13" name="文本框 12">
            <a:extLst>
              <a:ext uri="{FF2B5EF4-FFF2-40B4-BE49-F238E27FC236}">
                <a16:creationId xmlns:a16="http://schemas.microsoft.com/office/drawing/2014/main" id="{1974E3FD-4C8A-46D1-83EA-AF618A1EEA35}"/>
              </a:ext>
            </a:extLst>
          </p:cNvPr>
          <p:cNvSpPr txBox="1"/>
          <p:nvPr/>
        </p:nvSpPr>
        <p:spPr>
          <a:xfrm>
            <a:off x="6458778" y="4792489"/>
            <a:ext cx="5109091" cy="461665"/>
          </a:xfrm>
          <a:prstGeom prst="rect">
            <a:avLst/>
          </a:prstGeom>
          <a:solidFill>
            <a:srgbClr val="C00000"/>
          </a:solidFill>
          <a:ln>
            <a:noFill/>
          </a:ln>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数据挖掘产生于商业高层的决策问题</a:t>
            </a:r>
          </a:p>
        </p:txBody>
      </p:sp>
    </p:spTree>
    <p:extLst>
      <p:ext uri="{BB962C8B-B14F-4D97-AF65-F5344CB8AC3E}">
        <p14:creationId xmlns:p14="http://schemas.microsoft.com/office/powerpoint/2010/main" val="140752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为什么要数据挖掘</a:t>
            </a:r>
          </a:p>
        </p:txBody>
      </p:sp>
      <p:sp>
        <p:nvSpPr>
          <p:cNvPr id="13" name="文本框 12">
            <a:extLst>
              <a:ext uri="{FF2B5EF4-FFF2-40B4-BE49-F238E27FC236}">
                <a16:creationId xmlns:a16="http://schemas.microsoft.com/office/drawing/2014/main" id="{1974E3FD-4C8A-46D1-83EA-AF618A1EEA35}"/>
              </a:ext>
            </a:extLst>
          </p:cNvPr>
          <p:cNvSpPr txBox="1"/>
          <p:nvPr/>
        </p:nvSpPr>
        <p:spPr>
          <a:xfrm>
            <a:off x="3991484" y="5451782"/>
            <a:ext cx="2800767" cy="461665"/>
          </a:xfrm>
          <a:prstGeom prst="rect">
            <a:avLst/>
          </a:prstGeom>
          <a:solidFill>
            <a:srgbClr val="C00000"/>
          </a:solidFill>
          <a:ln>
            <a:noFill/>
          </a:ln>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数据爆炸</a:t>
            </a:r>
            <a:r>
              <a:rPr lang="en-US" altLang="zh-CN" sz="2400" dirty="0">
                <a:solidFill>
                  <a:schemeClr val="bg1"/>
                </a:solidFill>
                <a:latin typeface="黑体" panose="02010609060101010101" pitchFamily="49" charset="-122"/>
                <a:ea typeface="黑体" panose="02010609060101010101" pitchFamily="49" charset="-122"/>
              </a:rPr>
              <a:t> </a:t>
            </a:r>
            <a:r>
              <a:rPr lang="zh-CN" altLang="en-US" sz="2400" dirty="0">
                <a:solidFill>
                  <a:schemeClr val="bg1"/>
                </a:solidFill>
                <a:latin typeface="黑体" panose="02010609060101010101" pitchFamily="49" charset="-122"/>
                <a:ea typeface="黑体" panose="02010609060101010101" pitchFamily="49" charset="-122"/>
              </a:rPr>
              <a:t>知识贫乏</a:t>
            </a:r>
          </a:p>
        </p:txBody>
      </p:sp>
      <p:grpSp>
        <p:nvGrpSpPr>
          <p:cNvPr id="8" name="Group 178">
            <a:extLst>
              <a:ext uri="{FF2B5EF4-FFF2-40B4-BE49-F238E27FC236}">
                <a16:creationId xmlns:a16="http://schemas.microsoft.com/office/drawing/2014/main" id="{D61F85F1-C322-4062-8A97-C198C015A0DF}"/>
              </a:ext>
            </a:extLst>
          </p:cNvPr>
          <p:cNvGrpSpPr>
            <a:grpSpLocks/>
          </p:cNvGrpSpPr>
          <p:nvPr/>
        </p:nvGrpSpPr>
        <p:grpSpPr bwMode="auto">
          <a:xfrm>
            <a:off x="549430" y="1109930"/>
            <a:ext cx="10661667" cy="3859111"/>
            <a:chOff x="216" y="1200"/>
            <a:chExt cx="5208" cy="2426"/>
          </a:xfrm>
        </p:grpSpPr>
        <p:sp>
          <p:nvSpPr>
            <p:cNvPr id="9" name="Rectangle 5">
              <a:extLst>
                <a:ext uri="{FF2B5EF4-FFF2-40B4-BE49-F238E27FC236}">
                  <a16:creationId xmlns:a16="http://schemas.microsoft.com/office/drawing/2014/main" id="{D8975B61-3BC5-443D-A79C-1E153A411884}"/>
                </a:ext>
              </a:extLst>
            </p:cNvPr>
            <p:cNvSpPr>
              <a:spLocks noChangeArrowheads="1"/>
            </p:cNvSpPr>
            <p:nvPr/>
          </p:nvSpPr>
          <p:spPr bwMode="auto">
            <a:xfrm>
              <a:off x="864" y="1247"/>
              <a:ext cx="556" cy="270"/>
            </a:xfrm>
            <a:prstGeom prst="rect">
              <a:avLst/>
            </a:prstGeom>
            <a:noFill/>
            <a:ln w="9525">
              <a:noFill/>
              <a:miter lim="800000"/>
              <a:headEnd/>
              <a:tailEnd/>
            </a:ln>
            <a:effectLst/>
          </p:spPr>
          <p:txBody>
            <a:bodyPr lIns="0" tIns="0" rIns="0" bIns="0"/>
            <a:lstStyle/>
            <a:p>
              <a:pPr defTabSz="389626" fontAlgn="t">
                <a:buClr>
                  <a:srgbClr val="000080"/>
                </a:buClr>
                <a:defRPr/>
              </a:pPr>
              <a:r>
                <a:rPr lang="zh-CN" altLang="en-US" sz="1700" dirty="0">
                  <a:effectLst>
                    <a:outerShdw blurRad="38100" dist="38100" dir="2700000" algn="tl">
                      <a:srgbClr val="C0C0C0"/>
                    </a:outerShdw>
                  </a:effectLst>
                  <a:latin typeface="Times New Roman" pitchFamily="18" charset="0"/>
                  <a:ea typeface="黑体" pitchFamily="2" charset="-122"/>
                  <a:cs typeface="Times New Roman" pitchFamily="18" charset="0"/>
                </a:rPr>
                <a:t>数据</a:t>
              </a:r>
              <a:endParaRPr lang="zh-CN" altLang="en-US" sz="2400" dirty="0">
                <a:effectLst>
                  <a:outerShdw blurRad="38100" dist="38100" dir="2700000" algn="tl">
                    <a:srgbClr val="C0C0C0"/>
                  </a:outerShdw>
                </a:effectLst>
                <a:latin typeface="Times New Roman" pitchFamily="18" charset="0"/>
                <a:ea typeface="黑体" pitchFamily="2" charset="-122"/>
                <a:cs typeface="Times New Roman" pitchFamily="18" charset="0"/>
              </a:endParaRPr>
            </a:p>
          </p:txBody>
        </p:sp>
        <p:sp>
          <p:nvSpPr>
            <p:cNvPr id="11" name="Text Box 6">
              <a:extLst>
                <a:ext uri="{FF2B5EF4-FFF2-40B4-BE49-F238E27FC236}">
                  <a16:creationId xmlns:a16="http://schemas.microsoft.com/office/drawing/2014/main" id="{26EC0380-E519-4771-8D71-B50D5BEBF44B}"/>
                </a:ext>
              </a:extLst>
            </p:cNvPr>
            <p:cNvSpPr txBox="1">
              <a:spLocks noChangeArrowheads="1"/>
            </p:cNvSpPr>
            <p:nvPr/>
          </p:nvSpPr>
          <p:spPr bwMode="auto">
            <a:xfrm>
              <a:off x="2064" y="1247"/>
              <a:ext cx="1318" cy="270"/>
            </a:xfrm>
            <a:prstGeom prst="rect">
              <a:avLst/>
            </a:prstGeom>
            <a:noFill/>
            <a:ln w="9525">
              <a:noFill/>
              <a:miter lim="800000"/>
              <a:headEnd/>
              <a:tailEnd/>
            </a:ln>
            <a:effectLst/>
          </p:spPr>
          <p:txBody>
            <a:bodyPr lIns="0" tIns="0" rIns="0" bIns="0"/>
            <a:lstStyle/>
            <a:p>
              <a:pPr defTabSz="389626" fontAlgn="t">
                <a:lnSpc>
                  <a:spcPct val="90000"/>
                </a:lnSpc>
                <a:buClr>
                  <a:srgbClr val="000080"/>
                </a:buClr>
                <a:buSzPct val="90000"/>
                <a:defRPr/>
              </a:pPr>
              <a:r>
                <a:rPr kumimoji="1" lang="zh-CN" altLang="en-US" sz="1900" dirty="0">
                  <a:effectLst>
                    <a:outerShdw blurRad="38100" dist="38100" dir="2700000" algn="tl">
                      <a:srgbClr val="C0C0C0"/>
                    </a:outerShdw>
                  </a:effectLst>
                  <a:latin typeface="Times New Roman" pitchFamily="18" charset="0"/>
                  <a:ea typeface="黑体" pitchFamily="2" charset="-122"/>
                  <a:cs typeface="Times New Roman" pitchFamily="18" charset="0"/>
                </a:rPr>
                <a:t>知识</a:t>
              </a:r>
            </a:p>
          </p:txBody>
        </p:sp>
        <p:sp>
          <p:nvSpPr>
            <p:cNvPr id="14" name="Text Box 7">
              <a:extLst>
                <a:ext uri="{FF2B5EF4-FFF2-40B4-BE49-F238E27FC236}">
                  <a16:creationId xmlns:a16="http://schemas.microsoft.com/office/drawing/2014/main" id="{2330F203-6C68-4988-AE03-3AD209E15866}"/>
                </a:ext>
              </a:extLst>
            </p:cNvPr>
            <p:cNvSpPr txBox="1">
              <a:spLocks noChangeArrowheads="1"/>
            </p:cNvSpPr>
            <p:nvPr/>
          </p:nvSpPr>
          <p:spPr bwMode="auto">
            <a:xfrm>
              <a:off x="3768" y="1200"/>
              <a:ext cx="1096" cy="277"/>
            </a:xfrm>
            <a:prstGeom prst="rect">
              <a:avLst/>
            </a:prstGeom>
            <a:noFill/>
            <a:ln w="9525">
              <a:noFill/>
              <a:miter lim="800000"/>
              <a:headEnd/>
              <a:tailEnd/>
            </a:ln>
            <a:effectLst/>
          </p:spPr>
          <p:txBody>
            <a:bodyPr lIns="0" tIns="0" rIns="0" bIns="0"/>
            <a:lstStyle/>
            <a:p>
              <a:pPr defTabSz="389626" fontAlgn="t">
                <a:buClr>
                  <a:srgbClr val="000080"/>
                </a:buClr>
                <a:buSzPct val="90000"/>
                <a:defRPr/>
              </a:pPr>
              <a:r>
                <a:rPr kumimoji="1" lang="zh-CN" altLang="en-US" sz="1900" dirty="0">
                  <a:effectLst>
                    <a:outerShdw blurRad="38100" dist="38100" dir="2700000" algn="tl">
                      <a:srgbClr val="C0C0C0"/>
                    </a:outerShdw>
                  </a:effectLst>
                  <a:latin typeface="Times New Roman" pitchFamily="18" charset="0"/>
                  <a:ea typeface="黑体" pitchFamily="2" charset="-122"/>
                  <a:cs typeface="Times New Roman" pitchFamily="18" charset="0"/>
                </a:rPr>
                <a:t>决策</a:t>
              </a:r>
            </a:p>
          </p:txBody>
        </p:sp>
        <p:grpSp>
          <p:nvGrpSpPr>
            <p:cNvPr id="15" name="Group 8">
              <a:extLst>
                <a:ext uri="{FF2B5EF4-FFF2-40B4-BE49-F238E27FC236}">
                  <a16:creationId xmlns:a16="http://schemas.microsoft.com/office/drawing/2014/main" id="{96C404D9-62EC-4FA8-8276-B389BC0F3A1A}"/>
                </a:ext>
              </a:extLst>
            </p:cNvPr>
            <p:cNvGrpSpPr>
              <a:grpSpLocks/>
            </p:cNvGrpSpPr>
            <p:nvPr/>
          </p:nvGrpSpPr>
          <p:grpSpPr bwMode="auto">
            <a:xfrm>
              <a:off x="216" y="1344"/>
              <a:ext cx="5208" cy="1177"/>
              <a:chOff x="264" y="1716"/>
              <a:chExt cx="5208" cy="1177"/>
            </a:xfrm>
          </p:grpSpPr>
          <p:sp>
            <p:nvSpPr>
              <p:cNvPr id="20" name="Freeform 9">
                <a:extLst>
                  <a:ext uri="{FF2B5EF4-FFF2-40B4-BE49-F238E27FC236}">
                    <a16:creationId xmlns:a16="http://schemas.microsoft.com/office/drawing/2014/main" id="{E108E349-0275-4356-8720-5DEEFB50013D}"/>
                  </a:ext>
                </a:extLst>
              </p:cNvPr>
              <p:cNvSpPr>
                <a:spLocks/>
              </p:cNvSpPr>
              <p:nvPr/>
            </p:nvSpPr>
            <p:spPr bwMode="auto">
              <a:xfrm>
                <a:off x="275" y="2476"/>
                <a:ext cx="3604" cy="209"/>
              </a:xfrm>
              <a:custGeom>
                <a:avLst/>
                <a:gdLst>
                  <a:gd name="T0" fmla="*/ 0 w 3604"/>
                  <a:gd name="T1" fmla="*/ 0 h 209"/>
                  <a:gd name="T2" fmla="*/ 3603 w 3604"/>
                  <a:gd name="T3" fmla="*/ 0 h 209"/>
                  <a:gd name="T4" fmla="*/ 3603 w 3604"/>
                  <a:gd name="T5" fmla="*/ 208 h 209"/>
                  <a:gd name="T6" fmla="*/ 0 w 3604"/>
                  <a:gd name="T7" fmla="*/ 208 h 209"/>
                  <a:gd name="T8" fmla="*/ 0 w 3604"/>
                  <a:gd name="T9" fmla="*/ 0 h 209"/>
                  <a:gd name="T10" fmla="*/ 0 w 3604"/>
                  <a:gd name="T11" fmla="*/ 0 h 209"/>
                  <a:gd name="T12" fmla="*/ 0 60000 65536"/>
                  <a:gd name="T13" fmla="*/ 0 60000 65536"/>
                  <a:gd name="T14" fmla="*/ 0 60000 65536"/>
                  <a:gd name="T15" fmla="*/ 0 60000 65536"/>
                  <a:gd name="T16" fmla="*/ 0 60000 65536"/>
                  <a:gd name="T17" fmla="*/ 0 60000 65536"/>
                  <a:gd name="T18" fmla="*/ 0 w 3604"/>
                  <a:gd name="T19" fmla="*/ 0 h 209"/>
                  <a:gd name="T20" fmla="*/ 3604 w 3604"/>
                  <a:gd name="T21" fmla="*/ 209 h 209"/>
                </a:gdLst>
                <a:ahLst/>
                <a:cxnLst>
                  <a:cxn ang="T12">
                    <a:pos x="T0" y="T1"/>
                  </a:cxn>
                  <a:cxn ang="T13">
                    <a:pos x="T2" y="T3"/>
                  </a:cxn>
                  <a:cxn ang="T14">
                    <a:pos x="T4" y="T5"/>
                  </a:cxn>
                  <a:cxn ang="T15">
                    <a:pos x="T6" y="T7"/>
                  </a:cxn>
                  <a:cxn ang="T16">
                    <a:pos x="T8" y="T9"/>
                  </a:cxn>
                  <a:cxn ang="T17">
                    <a:pos x="T10" y="T11"/>
                  </a:cxn>
                </a:cxnLst>
                <a:rect l="T18" t="T19" r="T20" b="T21"/>
                <a:pathLst>
                  <a:path w="3604" h="209">
                    <a:moveTo>
                      <a:pt x="0" y="0"/>
                    </a:moveTo>
                    <a:lnTo>
                      <a:pt x="3603" y="0"/>
                    </a:lnTo>
                    <a:lnTo>
                      <a:pt x="3603" y="208"/>
                    </a:lnTo>
                    <a:lnTo>
                      <a:pt x="0" y="208"/>
                    </a:lnTo>
                    <a:lnTo>
                      <a:pt x="0" y="0"/>
                    </a:lnTo>
                  </a:path>
                </a:pathLst>
              </a:custGeom>
              <a:solidFill>
                <a:srgbClr val="FFFFFF"/>
              </a:solidFill>
              <a:ln w="9525">
                <a:noFill/>
                <a:round/>
                <a:headEnd type="none" w="med" len="med"/>
                <a:tailEnd type="none" w="med" len="med"/>
              </a:ln>
            </p:spPr>
            <p:txBody>
              <a:bodyPr/>
              <a:lstStyle/>
              <a:p>
                <a:endParaRPr lang="zh-CN" altLang="en-US"/>
              </a:p>
            </p:txBody>
          </p:sp>
          <p:sp>
            <p:nvSpPr>
              <p:cNvPr id="21" name="Freeform 10">
                <a:extLst>
                  <a:ext uri="{FF2B5EF4-FFF2-40B4-BE49-F238E27FC236}">
                    <a16:creationId xmlns:a16="http://schemas.microsoft.com/office/drawing/2014/main" id="{9B818569-0BEB-4079-959B-6E7FAFA61644}"/>
                  </a:ext>
                </a:extLst>
              </p:cNvPr>
              <p:cNvSpPr>
                <a:spLocks/>
              </p:cNvSpPr>
              <p:nvPr/>
            </p:nvSpPr>
            <p:spPr bwMode="auto">
              <a:xfrm>
                <a:off x="264" y="2496"/>
                <a:ext cx="3604" cy="218"/>
              </a:xfrm>
              <a:custGeom>
                <a:avLst/>
                <a:gdLst>
                  <a:gd name="T0" fmla="*/ 0 w 3604"/>
                  <a:gd name="T1" fmla="*/ 0 h 218"/>
                  <a:gd name="T2" fmla="*/ 3603 w 3604"/>
                  <a:gd name="T3" fmla="*/ 0 h 218"/>
                  <a:gd name="T4" fmla="*/ 3603 w 3604"/>
                  <a:gd name="T5" fmla="*/ 217 h 218"/>
                  <a:gd name="T6" fmla="*/ 0 w 3604"/>
                  <a:gd name="T7" fmla="*/ 217 h 218"/>
                  <a:gd name="T8" fmla="*/ 0 w 3604"/>
                  <a:gd name="T9" fmla="*/ 0 h 218"/>
                  <a:gd name="T10" fmla="*/ 0 w 3604"/>
                  <a:gd name="T11" fmla="*/ 0 h 218"/>
                  <a:gd name="T12" fmla="*/ 0 60000 65536"/>
                  <a:gd name="T13" fmla="*/ 0 60000 65536"/>
                  <a:gd name="T14" fmla="*/ 0 60000 65536"/>
                  <a:gd name="T15" fmla="*/ 0 60000 65536"/>
                  <a:gd name="T16" fmla="*/ 0 60000 65536"/>
                  <a:gd name="T17" fmla="*/ 0 60000 65536"/>
                  <a:gd name="T18" fmla="*/ 0 w 3604"/>
                  <a:gd name="T19" fmla="*/ 0 h 218"/>
                  <a:gd name="T20" fmla="*/ 3604 w 3604"/>
                  <a:gd name="T21" fmla="*/ 218 h 218"/>
                </a:gdLst>
                <a:ahLst/>
                <a:cxnLst>
                  <a:cxn ang="T12">
                    <a:pos x="T0" y="T1"/>
                  </a:cxn>
                  <a:cxn ang="T13">
                    <a:pos x="T2" y="T3"/>
                  </a:cxn>
                  <a:cxn ang="T14">
                    <a:pos x="T4" y="T5"/>
                  </a:cxn>
                  <a:cxn ang="T15">
                    <a:pos x="T6" y="T7"/>
                  </a:cxn>
                  <a:cxn ang="T16">
                    <a:pos x="T8" y="T9"/>
                  </a:cxn>
                  <a:cxn ang="T17">
                    <a:pos x="T10" y="T11"/>
                  </a:cxn>
                </a:cxnLst>
                <a:rect l="T18" t="T19" r="T20" b="T21"/>
                <a:pathLst>
                  <a:path w="3604" h="218">
                    <a:moveTo>
                      <a:pt x="0" y="0"/>
                    </a:moveTo>
                    <a:lnTo>
                      <a:pt x="3603" y="0"/>
                    </a:lnTo>
                    <a:lnTo>
                      <a:pt x="3603" y="217"/>
                    </a:lnTo>
                    <a:lnTo>
                      <a:pt x="0" y="217"/>
                    </a:lnTo>
                    <a:lnTo>
                      <a:pt x="0" y="0"/>
                    </a:lnTo>
                  </a:path>
                </a:pathLst>
              </a:custGeom>
              <a:gradFill rotWithShape="0">
                <a:gsLst>
                  <a:gs pos="0">
                    <a:srgbClr val="8F8F8F"/>
                  </a:gs>
                  <a:gs pos="100000">
                    <a:srgbClr val="C0C0C0"/>
                  </a:gs>
                </a:gsLst>
                <a:lin ang="0" scaled="1"/>
              </a:gradFill>
              <a:ln w="9525">
                <a:noFill/>
                <a:round/>
                <a:headEnd type="none" w="med" len="med"/>
                <a:tailEnd type="none" w="med" len="med"/>
              </a:ln>
            </p:spPr>
            <p:txBody>
              <a:bodyPr/>
              <a:lstStyle/>
              <a:p>
                <a:endParaRPr lang="zh-CN" altLang="en-US"/>
              </a:p>
            </p:txBody>
          </p:sp>
          <p:sp>
            <p:nvSpPr>
              <p:cNvPr id="22" name="Freeform 11">
                <a:extLst>
                  <a:ext uri="{FF2B5EF4-FFF2-40B4-BE49-F238E27FC236}">
                    <a16:creationId xmlns:a16="http://schemas.microsoft.com/office/drawing/2014/main" id="{9030EE31-FBB0-4AD7-B329-9EA83ED1B7AB}"/>
                  </a:ext>
                </a:extLst>
              </p:cNvPr>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 name="T10" fmla="*/ 0 w 1908"/>
                  <a:gd name="T11" fmla="*/ 486 h 695"/>
                  <a:gd name="T12" fmla="*/ 0 60000 65536"/>
                  <a:gd name="T13" fmla="*/ 0 60000 65536"/>
                  <a:gd name="T14" fmla="*/ 0 60000 65536"/>
                  <a:gd name="T15" fmla="*/ 0 60000 65536"/>
                  <a:gd name="T16" fmla="*/ 0 60000 65536"/>
                  <a:gd name="T17" fmla="*/ 0 60000 65536"/>
                  <a:gd name="T18" fmla="*/ 0 w 1908"/>
                  <a:gd name="T19" fmla="*/ 0 h 695"/>
                  <a:gd name="T20" fmla="*/ 1908 w 1908"/>
                  <a:gd name="T21" fmla="*/ 695 h 695"/>
                </a:gdLst>
                <a:ahLst/>
                <a:cxnLst>
                  <a:cxn ang="T12">
                    <a:pos x="T0" y="T1"/>
                  </a:cxn>
                  <a:cxn ang="T13">
                    <a:pos x="T2" y="T3"/>
                  </a:cxn>
                  <a:cxn ang="T14">
                    <a:pos x="T4" y="T5"/>
                  </a:cxn>
                  <a:cxn ang="T15">
                    <a:pos x="T6" y="T7"/>
                  </a:cxn>
                  <a:cxn ang="T16">
                    <a:pos x="T8" y="T9"/>
                  </a:cxn>
                  <a:cxn ang="T17">
                    <a:pos x="T10" y="T11"/>
                  </a:cxn>
                </a:cxnLst>
                <a:rect l="T18" t="T19" r="T20" b="T21"/>
                <a:pathLst>
                  <a:path w="1908" h="695">
                    <a:moveTo>
                      <a:pt x="0" y="486"/>
                    </a:moveTo>
                    <a:lnTo>
                      <a:pt x="1907" y="0"/>
                    </a:lnTo>
                    <a:lnTo>
                      <a:pt x="1907" y="208"/>
                    </a:lnTo>
                    <a:lnTo>
                      <a:pt x="0" y="694"/>
                    </a:lnTo>
                    <a:lnTo>
                      <a:pt x="0" y="486"/>
                    </a:lnTo>
                  </a:path>
                </a:pathLst>
              </a:custGeom>
              <a:gradFill rotWithShape="0">
                <a:gsLst>
                  <a:gs pos="0">
                    <a:srgbClr val="B2B2B2"/>
                  </a:gs>
                  <a:gs pos="100000">
                    <a:srgbClr val="E1E1E1"/>
                  </a:gs>
                </a:gsLst>
                <a:lin ang="18900000" scaled="1"/>
              </a:gradFill>
              <a:ln w="9525">
                <a:noFill/>
                <a:round/>
                <a:headEnd type="none" w="med" len="med"/>
                <a:tailEnd type="none" w="med" len="med"/>
              </a:ln>
            </p:spPr>
            <p:txBody>
              <a:bodyPr/>
              <a:lstStyle/>
              <a:p>
                <a:endParaRPr lang="zh-CN" altLang="en-US"/>
              </a:p>
            </p:txBody>
          </p:sp>
          <p:sp>
            <p:nvSpPr>
              <p:cNvPr id="23" name="Freeform 12">
                <a:extLst>
                  <a:ext uri="{FF2B5EF4-FFF2-40B4-BE49-F238E27FC236}">
                    <a16:creationId xmlns:a16="http://schemas.microsoft.com/office/drawing/2014/main" id="{624FDA04-5ABD-495C-8B93-43B8E2B48F1B}"/>
                  </a:ext>
                </a:extLst>
              </p:cNvPr>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 name="T10" fmla="*/ 0 60000 65536"/>
                  <a:gd name="T11" fmla="*/ 0 60000 65536"/>
                  <a:gd name="T12" fmla="*/ 0 60000 65536"/>
                  <a:gd name="T13" fmla="*/ 0 60000 65536"/>
                  <a:gd name="T14" fmla="*/ 0 60000 65536"/>
                  <a:gd name="T15" fmla="*/ 0 w 1908"/>
                  <a:gd name="T16" fmla="*/ 0 h 695"/>
                  <a:gd name="T17" fmla="*/ 1908 w 1908"/>
                  <a:gd name="T18" fmla="*/ 695 h 695"/>
                </a:gdLst>
                <a:ahLst/>
                <a:cxnLst>
                  <a:cxn ang="T10">
                    <a:pos x="T0" y="T1"/>
                  </a:cxn>
                  <a:cxn ang="T11">
                    <a:pos x="T2" y="T3"/>
                  </a:cxn>
                  <a:cxn ang="T12">
                    <a:pos x="T4" y="T5"/>
                  </a:cxn>
                  <a:cxn ang="T13">
                    <a:pos x="T6" y="T7"/>
                  </a:cxn>
                  <a:cxn ang="T14">
                    <a:pos x="T8" y="T9"/>
                  </a:cxn>
                </a:cxnLst>
                <a:rect l="T15" t="T16" r="T17" b="T18"/>
                <a:pathLst>
                  <a:path w="1908" h="695">
                    <a:moveTo>
                      <a:pt x="0" y="486"/>
                    </a:moveTo>
                    <a:lnTo>
                      <a:pt x="1907" y="0"/>
                    </a:lnTo>
                    <a:lnTo>
                      <a:pt x="1907" y="208"/>
                    </a:lnTo>
                    <a:lnTo>
                      <a:pt x="0" y="694"/>
                    </a:lnTo>
                    <a:lnTo>
                      <a:pt x="0" y="486"/>
                    </a:lnTo>
                  </a:path>
                </a:pathLst>
              </a:custGeom>
              <a:noFill/>
              <a:ln w="9525">
                <a:noFill/>
                <a:round/>
                <a:headEnd type="none" w="med" len="med"/>
                <a:tailEnd type="none" w="med" len="med"/>
              </a:ln>
            </p:spPr>
            <p:txBody>
              <a:bodyPr/>
              <a:lstStyle/>
              <a:p>
                <a:endParaRPr lang="zh-CN" altLang="en-US"/>
              </a:p>
            </p:txBody>
          </p:sp>
          <p:sp>
            <p:nvSpPr>
              <p:cNvPr id="24" name="Line 13">
                <a:extLst>
                  <a:ext uri="{FF2B5EF4-FFF2-40B4-BE49-F238E27FC236}">
                    <a16:creationId xmlns:a16="http://schemas.microsoft.com/office/drawing/2014/main" id="{94C30588-9564-498A-A30D-215AF189FDB1}"/>
                  </a:ext>
                </a:extLst>
              </p:cNvPr>
              <p:cNvSpPr>
                <a:spLocks noChangeShapeType="1"/>
              </p:cNvSpPr>
              <p:nvPr/>
            </p:nvSpPr>
            <p:spPr bwMode="auto">
              <a:xfrm flipV="1">
                <a:off x="304" y="2475"/>
                <a:ext cx="3496" cy="9"/>
              </a:xfrm>
              <a:prstGeom prst="line">
                <a:avLst/>
              </a:prstGeom>
              <a:noFill/>
              <a:ln w="31710">
                <a:solidFill>
                  <a:srgbClr val="EFEFEF"/>
                </a:solidFill>
                <a:round/>
                <a:headEnd/>
                <a:tailEnd/>
              </a:ln>
            </p:spPr>
            <p:txBody>
              <a:bodyPr wrap="none" anchor="ctr"/>
              <a:lstStyle/>
              <a:p>
                <a:endParaRPr lang="zh-CN" altLang="en-US"/>
              </a:p>
            </p:txBody>
          </p:sp>
          <p:sp>
            <p:nvSpPr>
              <p:cNvPr id="25" name="Line 14">
                <a:extLst>
                  <a:ext uri="{FF2B5EF4-FFF2-40B4-BE49-F238E27FC236}">
                    <a16:creationId xmlns:a16="http://schemas.microsoft.com/office/drawing/2014/main" id="{7C9160A8-F141-4831-A5C2-EC9EECBD6349}"/>
                  </a:ext>
                </a:extLst>
              </p:cNvPr>
              <p:cNvSpPr>
                <a:spLocks noChangeShapeType="1"/>
              </p:cNvSpPr>
              <p:nvPr/>
            </p:nvSpPr>
            <p:spPr bwMode="auto">
              <a:xfrm flipV="1">
                <a:off x="3555" y="2216"/>
                <a:ext cx="1910" cy="478"/>
              </a:xfrm>
              <a:prstGeom prst="line">
                <a:avLst/>
              </a:prstGeom>
              <a:noFill/>
              <a:ln w="31710">
                <a:solidFill>
                  <a:srgbClr val="FFFFFF"/>
                </a:solidFill>
                <a:round/>
                <a:headEnd/>
                <a:tailEnd/>
              </a:ln>
            </p:spPr>
            <p:txBody>
              <a:bodyPr wrap="none" anchor="ctr"/>
              <a:lstStyle/>
              <a:p>
                <a:endParaRPr lang="zh-CN" altLang="en-US"/>
              </a:p>
            </p:txBody>
          </p:sp>
          <p:sp>
            <p:nvSpPr>
              <p:cNvPr id="26" name="Freeform 15">
                <a:extLst>
                  <a:ext uri="{FF2B5EF4-FFF2-40B4-BE49-F238E27FC236}">
                    <a16:creationId xmlns:a16="http://schemas.microsoft.com/office/drawing/2014/main" id="{4FA4E223-61DE-4858-8284-DE401A5FB901}"/>
                  </a:ext>
                </a:extLst>
              </p:cNvPr>
              <p:cNvSpPr>
                <a:spLocks/>
              </p:cNvSpPr>
              <p:nvPr/>
            </p:nvSpPr>
            <p:spPr bwMode="auto">
              <a:xfrm>
                <a:off x="278" y="1716"/>
                <a:ext cx="5194" cy="972"/>
              </a:xfrm>
              <a:custGeom>
                <a:avLst/>
                <a:gdLst>
                  <a:gd name="T0" fmla="*/ 757 w 5194"/>
                  <a:gd name="T1" fmla="*/ 207 h 972"/>
                  <a:gd name="T2" fmla="*/ 4360 w 5194"/>
                  <a:gd name="T3" fmla="*/ 207 h 972"/>
                  <a:gd name="T4" fmla="*/ 4643 w 5194"/>
                  <a:gd name="T5" fmla="*/ 0 h 972"/>
                  <a:gd name="T6" fmla="*/ 5193 w 5194"/>
                  <a:gd name="T7" fmla="*/ 485 h 972"/>
                  <a:gd name="T8" fmla="*/ 3286 w 5194"/>
                  <a:gd name="T9" fmla="*/ 971 h 972"/>
                  <a:gd name="T10" fmla="*/ 3603 w 5194"/>
                  <a:gd name="T11" fmla="*/ 763 h 972"/>
                  <a:gd name="T12" fmla="*/ 0 w 5194"/>
                  <a:gd name="T13" fmla="*/ 763 h 972"/>
                  <a:gd name="T14" fmla="*/ 757 w 5194"/>
                  <a:gd name="T15" fmla="*/ 207 h 972"/>
                  <a:gd name="T16" fmla="*/ 757 w 5194"/>
                  <a:gd name="T17" fmla="*/ 207 h 9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94"/>
                  <a:gd name="T28" fmla="*/ 0 h 972"/>
                  <a:gd name="T29" fmla="*/ 5194 w 5194"/>
                  <a:gd name="T30" fmla="*/ 972 h 9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94" h="972">
                    <a:moveTo>
                      <a:pt x="757" y="207"/>
                    </a:moveTo>
                    <a:lnTo>
                      <a:pt x="4360" y="207"/>
                    </a:lnTo>
                    <a:lnTo>
                      <a:pt x="4643" y="0"/>
                    </a:lnTo>
                    <a:lnTo>
                      <a:pt x="5193" y="485"/>
                    </a:lnTo>
                    <a:lnTo>
                      <a:pt x="3286" y="971"/>
                    </a:lnTo>
                    <a:lnTo>
                      <a:pt x="3603" y="763"/>
                    </a:lnTo>
                    <a:lnTo>
                      <a:pt x="0" y="763"/>
                    </a:lnTo>
                    <a:lnTo>
                      <a:pt x="757" y="207"/>
                    </a:lnTo>
                  </a:path>
                </a:pathLst>
              </a:custGeom>
              <a:gradFill rotWithShape="0">
                <a:gsLst>
                  <a:gs pos="0">
                    <a:srgbClr val="B2B2B2"/>
                  </a:gs>
                  <a:gs pos="100000">
                    <a:srgbClr val="E1E1E1"/>
                  </a:gs>
                </a:gsLst>
                <a:lin ang="2700000" scaled="1"/>
              </a:gradFill>
              <a:ln w="9525">
                <a:noFill/>
                <a:round/>
                <a:headEnd type="none" w="med" len="med"/>
                <a:tailEnd type="none" w="med" len="med"/>
              </a:ln>
            </p:spPr>
            <p:txBody>
              <a:bodyPr/>
              <a:lstStyle/>
              <a:p>
                <a:endParaRPr lang="zh-CN" altLang="en-US"/>
              </a:p>
            </p:txBody>
          </p:sp>
          <p:grpSp>
            <p:nvGrpSpPr>
              <p:cNvPr id="27" name="Group 16">
                <a:extLst>
                  <a:ext uri="{FF2B5EF4-FFF2-40B4-BE49-F238E27FC236}">
                    <a16:creationId xmlns:a16="http://schemas.microsoft.com/office/drawing/2014/main" id="{D0D88247-F8DD-4A84-B622-B28A68925CA3}"/>
                  </a:ext>
                </a:extLst>
              </p:cNvPr>
              <p:cNvGrpSpPr>
                <a:grpSpLocks/>
              </p:cNvGrpSpPr>
              <p:nvPr/>
            </p:nvGrpSpPr>
            <p:grpSpPr bwMode="auto">
              <a:xfrm>
                <a:off x="580" y="1745"/>
                <a:ext cx="4052" cy="712"/>
                <a:chOff x="796" y="1505"/>
                <a:chExt cx="4052" cy="712"/>
              </a:xfrm>
            </p:grpSpPr>
            <p:sp>
              <p:nvSpPr>
                <p:cNvPr id="28" name="Line 17">
                  <a:extLst>
                    <a:ext uri="{FF2B5EF4-FFF2-40B4-BE49-F238E27FC236}">
                      <a16:creationId xmlns:a16="http://schemas.microsoft.com/office/drawing/2014/main" id="{7DD311C8-37A6-49A7-88EC-258625F9AA3E}"/>
                    </a:ext>
                  </a:extLst>
                </p:cNvPr>
                <p:cNvSpPr>
                  <a:spLocks noChangeShapeType="1"/>
                </p:cNvSpPr>
                <p:nvPr/>
              </p:nvSpPr>
              <p:spPr bwMode="auto">
                <a:xfrm flipH="1">
                  <a:off x="2999" y="1941"/>
                  <a:ext cx="735" cy="0"/>
                </a:xfrm>
                <a:prstGeom prst="line">
                  <a:avLst/>
                </a:prstGeom>
                <a:noFill/>
                <a:ln w="63460">
                  <a:solidFill>
                    <a:srgbClr val="A2A2A2"/>
                  </a:solidFill>
                  <a:round/>
                  <a:headEnd/>
                  <a:tailEnd/>
                </a:ln>
              </p:spPr>
              <p:txBody>
                <a:bodyPr wrap="none" anchor="ctr"/>
                <a:lstStyle/>
                <a:p>
                  <a:endParaRPr lang="zh-CN" altLang="en-US"/>
                </a:p>
              </p:txBody>
            </p:sp>
            <p:sp>
              <p:nvSpPr>
                <p:cNvPr id="29" name="Freeform 18">
                  <a:extLst>
                    <a:ext uri="{FF2B5EF4-FFF2-40B4-BE49-F238E27FC236}">
                      <a16:creationId xmlns:a16="http://schemas.microsoft.com/office/drawing/2014/main" id="{21FFC686-DBBF-40B9-BD65-072B9FB36176}"/>
                    </a:ext>
                  </a:extLst>
                </p:cNvPr>
                <p:cNvSpPr>
                  <a:spLocks/>
                </p:cNvSpPr>
                <p:nvPr/>
              </p:nvSpPr>
              <p:spPr bwMode="auto">
                <a:xfrm>
                  <a:off x="2073" y="1819"/>
                  <a:ext cx="1508" cy="398"/>
                </a:xfrm>
                <a:custGeom>
                  <a:avLst/>
                  <a:gdLst>
                    <a:gd name="T0" fmla="*/ 353 w 1508"/>
                    <a:gd name="T1" fmla="*/ 4 h 398"/>
                    <a:gd name="T2" fmla="*/ 0 w 1508"/>
                    <a:gd name="T3" fmla="*/ 323 h 398"/>
                    <a:gd name="T4" fmla="*/ 222 w 1508"/>
                    <a:gd name="T5" fmla="*/ 323 h 398"/>
                    <a:gd name="T6" fmla="*/ 185 w 1508"/>
                    <a:gd name="T7" fmla="*/ 361 h 398"/>
                    <a:gd name="T8" fmla="*/ 548 w 1508"/>
                    <a:gd name="T9" fmla="*/ 364 h 398"/>
                    <a:gd name="T10" fmla="*/ 497 w 1508"/>
                    <a:gd name="T11" fmla="*/ 397 h 398"/>
                    <a:gd name="T12" fmla="*/ 1155 w 1508"/>
                    <a:gd name="T13" fmla="*/ 391 h 398"/>
                    <a:gd name="T14" fmla="*/ 1481 w 1508"/>
                    <a:gd name="T15" fmla="*/ 78 h 398"/>
                    <a:gd name="T16" fmla="*/ 1447 w 1508"/>
                    <a:gd name="T17" fmla="*/ 81 h 398"/>
                    <a:gd name="T18" fmla="*/ 1507 w 1508"/>
                    <a:gd name="T19" fmla="*/ 4 h 398"/>
                    <a:gd name="T20" fmla="*/ 357 w 1508"/>
                    <a:gd name="T21" fmla="*/ 0 h 398"/>
                    <a:gd name="T22" fmla="*/ 353 w 1508"/>
                    <a:gd name="T23" fmla="*/ 4 h 398"/>
                    <a:gd name="T24" fmla="*/ 353 w 1508"/>
                    <a:gd name="T25" fmla="*/ 4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8"/>
                    <a:gd name="T40" fmla="*/ 0 h 398"/>
                    <a:gd name="T41" fmla="*/ 1508 w 1508"/>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8" h="398">
                      <a:moveTo>
                        <a:pt x="353" y="4"/>
                      </a:moveTo>
                      <a:lnTo>
                        <a:pt x="0" y="323"/>
                      </a:lnTo>
                      <a:lnTo>
                        <a:pt x="222" y="323"/>
                      </a:lnTo>
                      <a:lnTo>
                        <a:pt x="185" y="361"/>
                      </a:lnTo>
                      <a:lnTo>
                        <a:pt x="548" y="364"/>
                      </a:lnTo>
                      <a:lnTo>
                        <a:pt x="497" y="397"/>
                      </a:lnTo>
                      <a:lnTo>
                        <a:pt x="1155" y="391"/>
                      </a:lnTo>
                      <a:lnTo>
                        <a:pt x="1481" y="78"/>
                      </a:lnTo>
                      <a:lnTo>
                        <a:pt x="1447" y="81"/>
                      </a:lnTo>
                      <a:lnTo>
                        <a:pt x="1507" y="4"/>
                      </a:lnTo>
                      <a:lnTo>
                        <a:pt x="357" y="0"/>
                      </a:lnTo>
                      <a:lnTo>
                        <a:pt x="353" y="4"/>
                      </a:lnTo>
                    </a:path>
                  </a:pathLst>
                </a:custGeom>
                <a:solidFill>
                  <a:srgbClr val="A2A2A2"/>
                </a:solidFill>
                <a:ln w="19050" cap="flat" cmpd="sng">
                  <a:solidFill>
                    <a:srgbClr val="A2A2A2"/>
                  </a:solidFill>
                  <a:prstDash val="solid"/>
                  <a:round/>
                  <a:headEnd type="none" w="med" len="med"/>
                  <a:tailEnd type="none" w="med" len="med"/>
                </a:ln>
              </p:spPr>
              <p:txBody>
                <a:bodyPr/>
                <a:lstStyle/>
                <a:p>
                  <a:endParaRPr lang="zh-CN" altLang="en-US"/>
                </a:p>
              </p:txBody>
            </p:sp>
            <p:sp>
              <p:nvSpPr>
                <p:cNvPr id="30" name="Oval 19">
                  <a:extLst>
                    <a:ext uri="{FF2B5EF4-FFF2-40B4-BE49-F238E27FC236}">
                      <a16:creationId xmlns:a16="http://schemas.microsoft.com/office/drawing/2014/main" id="{2039C16A-40E6-4398-8F3B-C599580142E4}"/>
                    </a:ext>
                  </a:extLst>
                </p:cNvPr>
                <p:cNvSpPr>
                  <a:spLocks noChangeArrowheads="1"/>
                </p:cNvSpPr>
                <p:nvPr/>
              </p:nvSpPr>
              <p:spPr bwMode="auto">
                <a:xfrm>
                  <a:off x="4163" y="1598"/>
                  <a:ext cx="685" cy="614"/>
                </a:xfrm>
                <a:prstGeom prst="ellipse">
                  <a:avLst/>
                </a:prstGeom>
                <a:gradFill rotWithShape="0">
                  <a:gsLst>
                    <a:gs pos="0">
                      <a:srgbClr val="F1E0FF"/>
                    </a:gs>
                    <a:gs pos="100000">
                      <a:srgbClr val="FFFFFF"/>
                    </a:gs>
                  </a:gsLst>
                  <a:path path="shape">
                    <a:fillToRect l="50000" t="50000" r="50000" b="50000"/>
                  </a:path>
                </a:gradFill>
                <a:ln w="9525">
                  <a:no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grpSp>
              <p:nvGrpSpPr>
                <p:cNvPr id="31" name="Group 20">
                  <a:extLst>
                    <a:ext uri="{FF2B5EF4-FFF2-40B4-BE49-F238E27FC236}">
                      <a16:creationId xmlns:a16="http://schemas.microsoft.com/office/drawing/2014/main" id="{0C9A30E0-8D9E-4C0E-916F-641B690BD215}"/>
                    </a:ext>
                  </a:extLst>
                </p:cNvPr>
                <p:cNvGrpSpPr>
                  <a:grpSpLocks/>
                </p:cNvGrpSpPr>
                <p:nvPr/>
              </p:nvGrpSpPr>
              <p:grpSpPr bwMode="auto">
                <a:xfrm>
                  <a:off x="4339" y="1675"/>
                  <a:ext cx="316" cy="443"/>
                  <a:chOff x="4339" y="1675"/>
                  <a:chExt cx="316" cy="443"/>
                </a:xfrm>
              </p:grpSpPr>
              <p:sp>
                <p:nvSpPr>
                  <p:cNvPr id="103" name="Freeform 21">
                    <a:extLst>
                      <a:ext uri="{FF2B5EF4-FFF2-40B4-BE49-F238E27FC236}">
                        <a16:creationId xmlns:a16="http://schemas.microsoft.com/office/drawing/2014/main" id="{62DCBCF0-45AC-4869-A6CE-7AFD087612AC}"/>
                      </a:ext>
                    </a:extLst>
                  </p:cNvPr>
                  <p:cNvSpPr>
                    <a:spLocks/>
                  </p:cNvSpPr>
                  <p:nvPr/>
                </p:nvSpPr>
                <p:spPr bwMode="auto">
                  <a:xfrm>
                    <a:off x="4343" y="1679"/>
                    <a:ext cx="308" cy="278"/>
                  </a:xfrm>
                  <a:custGeom>
                    <a:avLst/>
                    <a:gdLst>
                      <a:gd name="T0" fmla="*/ 169 w 308"/>
                      <a:gd name="T1" fmla="*/ 277 h 278"/>
                      <a:gd name="T2" fmla="*/ 200 w 308"/>
                      <a:gd name="T3" fmla="*/ 271 h 278"/>
                      <a:gd name="T4" fmla="*/ 227 w 308"/>
                      <a:gd name="T5" fmla="*/ 260 h 278"/>
                      <a:gd name="T6" fmla="*/ 250 w 308"/>
                      <a:gd name="T7" fmla="*/ 245 h 278"/>
                      <a:gd name="T8" fmla="*/ 272 w 308"/>
                      <a:gd name="T9" fmla="*/ 227 h 278"/>
                      <a:gd name="T10" fmla="*/ 289 w 308"/>
                      <a:gd name="T11" fmla="*/ 205 h 278"/>
                      <a:gd name="T12" fmla="*/ 301 w 308"/>
                      <a:gd name="T13" fmla="*/ 180 h 278"/>
                      <a:gd name="T14" fmla="*/ 307 w 308"/>
                      <a:gd name="T15" fmla="*/ 153 h 278"/>
                      <a:gd name="T16" fmla="*/ 307 w 308"/>
                      <a:gd name="T17" fmla="*/ 125 h 278"/>
                      <a:gd name="T18" fmla="*/ 301 w 308"/>
                      <a:gd name="T19" fmla="*/ 98 h 278"/>
                      <a:gd name="T20" fmla="*/ 289 w 308"/>
                      <a:gd name="T21" fmla="*/ 73 h 278"/>
                      <a:gd name="T22" fmla="*/ 272 w 308"/>
                      <a:gd name="T23" fmla="*/ 51 h 278"/>
                      <a:gd name="T24" fmla="*/ 250 w 308"/>
                      <a:gd name="T25" fmla="*/ 31 h 278"/>
                      <a:gd name="T26" fmla="*/ 227 w 308"/>
                      <a:gd name="T27" fmla="*/ 16 h 278"/>
                      <a:gd name="T28" fmla="*/ 200 w 308"/>
                      <a:gd name="T29" fmla="*/ 7 h 278"/>
                      <a:gd name="T30" fmla="*/ 169 w 308"/>
                      <a:gd name="T31" fmla="*/ 1 h 278"/>
                      <a:gd name="T32" fmla="*/ 138 w 308"/>
                      <a:gd name="T33" fmla="*/ 1 h 278"/>
                      <a:gd name="T34" fmla="*/ 108 w 308"/>
                      <a:gd name="T35" fmla="*/ 7 h 278"/>
                      <a:gd name="T36" fmla="*/ 81 w 308"/>
                      <a:gd name="T37" fmla="*/ 16 h 278"/>
                      <a:gd name="T38" fmla="*/ 55 w 308"/>
                      <a:gd name="T39" fmla="*/ 31 h 278"/>
                      <a:gd name="T40" fmla="*/ 34 w 308"/>
                      <a:gd name="T41" fmla="*/ 51 h 278"/>
                      <a:gd name="T42" fmla="*/ 18 w 308"/>
                      <a:gd name="T43" fmla="*/ 73 h 278"/>
                      <a:gd name="T44" fmla="*/ 5 w 308"/>
                      <a:gd name="T45" fmla="*/ 98 h 278"/>
                      <a:gd name="T46" fmla="*/ 0 w 308"/>
                      <a:gd name="T47" fmla="*/ 125 h 278"/>
                      <a:gd name="T48" fmla="*/ 0 w 308"/>
                      <a:gd name="T49" fmla="*/ 153 h 278"/>
                      <a:gd name="T50" fmla="*/ 5 w 308"/>
                      <a:gd name="T51" fmla="*/ 180 h 278"/>
                      <a:gd name="T52" fmla="*/ 18 w 308"/>
                      <a:gd name="T53" fmla="*/ 205 h 278"/>
                      <a:gd name="T54" fmla="*/ 34 w 308"/>
                      <a:gd name="T55" fmla="*/ 227 h 278"/>
                      <a:gd name="T56" fmla="*/ 55 w 308"/>
                      <a:gd name="T57" fmla="*/ 245 h 278"/>
                      <a:gd name="T58" fmla="*/ 81 w 308"/>
                      <a:gd name="T59" fmla="*/ 260 h 278"/>
                      <a:gd name="T60" fmla="*/ 108 w 308"/>
                      <a:gd name="T61" fmla="*/ 271 h 278"/>
                      <a:gd name="T62" fmla="*/ 138 w 308"/>
                      <a:gd name="T63" fmla="*/ 277 h 278"/>
                      <a:gd name="T64" fmla="*/ 153 w 308"/>
                      <a:gd name="T65" fmla="*/ 277 h 2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8"/>
                      <a:gd name="T100" fmla="*/ 0 h 278"/>
                      <a:gd name="T101" fmla="*/ 308 w 308"/>
                      <a:gd name="T102" fmla="*/ 278 h 2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8" h="278">
                        <a:moveTo>
                          <a:pt x="153" y="277"/>
                        </a:moveTo>
                        <a:lnTo>
                          <a:pt x="169" y="277"/>
                        </a:lnTo>
                        <a:lnTo>
                          <a:pt x="184" y="274"/>
                        </a:lnTo>
                        <a:lnTo>
                          <a:pt x="200" y="271"/>
                        </a:lnTo>
                        <a:lnTo>
                          <a:pt x="213" y="266"/>
                        </a:lnTo>
                        <a:lnTo>
                          <a:pt x="227" y="260"/>
                        </a:lnTo>
                        <a:lnTo>
                          <a:pt x="239" y="253"/>
                        </a:lnTo>
                        <a:lnTo>
                          <a:pt x="250" y="245"/>
                        </a:lnTo>
                        <a:lnTo>
                          <a:pt x="262" y="236"/>
                        </a:lnTo>
                        <a:lnTo>
                          <a:pt x="272" y="227"/>
                        </a:lnTo>
                        <a:lnTo>
                          <a:pt x="281" y="216"/>
                        </a:lnTo>
                        <a:lnTo>
                          <a:pt x="289" y="205"/>
                        </a:lnTo>
                        <a:lnTo>
                          <a:pt x="296" y="193"/>
                        </a:lnTo>
                        <a:lnTo>
                          <a:pt x="301" y="180"/>
                        </a:lnTo>
                        <a:lnTo>
                          <a:pt x="303" y="167"/>
                        </a:lnTo>
                        <a:lnTo>
                          <a:pt x="307" y="153"/>
                        </a:lnTo>
                        <a:lnTo>
                          <a:pt x="307" y="139"/>
                        </a:lnTo>
                        <a:lnTo>
                          <a:pt x="307" y="125"/>
                        </a:lnTo>
                        <a:lnTo>
                          <a:pt x="303" y="110"/>
                        </a:lnTo>
                        <a:lnTo>
                          <a:pt x="301" y="98"/>
                        </a:lnTo>
                        <a:lnTo>
                          <a:pt x="296" y="85"/>
                        </a:lnTo>
                        <a:lnTo>
                          <a:pt x="289" y="73"/>
                        </a:lnTo>
                        <a:lnTo>
                          <a:pt x="281" y="60"/>
                        </a:lnTo>
                        <a:lnTo>
                          <a:pt x="272" y="51"/>
                        </a:lnTo>
                        <a:lnTo>
                          <a:pt x="262" y="41"/>
                        </a:lnTo>
                        <a:lnTo>
                          <a:pt x="250" y="31"/>
                        </a:lnTo>
                        <a:lnTo>
                          <a:pt x="239" y="23"/>
                        </a:lnTo>
                        <a:lnTo>
                          <a:pt x="227" y="16"/>
                        </a:lnTo>
                        <a:lnTo>
                          <a:pt x="213" y="11"/>
                        </a:lnTo>
                        <a:lnTo>
                          <a:pt x="200" y="7"/>
                        </a:lnTo>
                        <a:lnTo>
                          <a:pt x="184" y="2"/>
                        </a:lnTo>
                        <a:lnTo>
                          <a:pt x="169" y="1"/>
                        </a:lnTo>
                        <a:lnTo>
                          <a:pt x="153" y="0"/>
                        </a:lnTo>
                        <a:lnTo>
                          <a:pt x="138" y="1"/>
                        </a:lnTo>
                        <a:lnTo>
                          <a:pt x="122" y="2"/>
                        </a:lnTo>
                        <a:lnTo>
                          <a:pt x="108" y="7"/>
                        </a:lnTo>
                        <a:lnTo>
                          <a:pt x="94" y="11"/>
                        </a:lnTo>
                        <a:lnTo>
                          <a:pt x="81" y="16"/>
                        </a:lnTo>
                        <a:lnTo>
                          <a:pt x="68" y="23"/>
                        </a:lnTo>
                        <a:lnTo>
                          <a:pt x="55" y="31"/>
                        </a:lnTo>
                        <a:lnTo>
                          <a:pt x="44" y="41"/>
                        </a:lnTo>
                        <a:lnTo>
                          <a:pt x="34" y="51"/>
                        </a:lnTo>
                        <a:lnTo>
                          <a:pt x="26" y="60"/>
                        </a:lnTo>
                        <a:lnTo>
                          <a:pt x="18" y="73"/>
                        </a:lnTo>
                        <a:lnTo>
                          <a:pt x="12" y="85"/>
                        </a:lnTo>
                        <a:lnTo>
                          <a:pt x="5" y="98"/>
                        </a:lnTo>
                        <a:lnTo>
                          <a:pt x="3" y="110"/>
                        </a:lnTo>
                        <a:lnTo>
                          <a:pt x="0" y="125"/>
                        </a:lnTo>
                        <a:lnTo>
                          <a:pt x="0" y="139"/>
                        </a:lnTo>
                        <a:lnTo>
                          <a:pt x="0" y="153"/>
                        </a:lnTo>
                        <a:lnTo>
                          <a:pt x="3" y="167"/>
                        </a:lnTo>
                        <a:lnTo>
                          <a:pt x="5" y="180"/>
                        </a:lnTo>
                        <a:lnTo>
                          <a:pt x="12" y="193"/>
                        </a:lnTo>
                        <a:lnTo>
                          <a:pt x="18" y="205"/>
                        </a:lnTo>
                        <a:lnTo>
                          <a:pt x="26" y="216"/>
                        </a:lnTo>
                        <a:lnTo>
                          <a:pt x="34" y="227"/>
                        </a:lnTo>
                        <a:lnTo>
                          <a:pt x="44" y="236"/>
                        </a:lnTo>
                        <a:lnTo>
                          <a:pt x="55" y="245"/>
                        </a:lnTo>
                        <a:lnTo>
                          <a:pt x="68" y="253"/>
                        </a:lnTo>
                        <a:lnTo>
                          <a:pt x="81" y="260"/>
                        </a:lnTo>
                        <a:lnTo>
                          <a:pt x="94" y="266"/>
                        </a:lnTo>
                        <a:lnTo>
                          <a:pt x="108" y="271"/>
                        </a:lnTo>
                        <a:lnTo>
                          <a:pt x="122" y="274"/>
                        </a:lnTo>
                        <a:lnTo>
                          <a:pt x="138" y="277"/>
                        </a:lnTo>
                        <a:lnTo>
                          <a:pt x="153" y="277"/>
                        </a:lnTo>
                      </a:path>
                    </a:pathLst>
                  </a:custGeom>
                  <a:solidFill>
                    <a:srgbClr val="000000"/>
                  </a:solidFill>
                  <a:ln w="9525">
                    <a:noFill/>
                    <a:round/>
                    <a:headEnd type="none" w="med" len="med"/>
                    <a:tailEnd type="none" w="med" len="med"/>
                  </a:ln>
                </p:spPr>
                <p:txBody>
                  <a:bodyPr/>
                  <a:lstStyle/>
                  <a:p>
                    <a:endParaRPr lang="zh-CN" altLang="en-US"/>
                  </a:p>
                </p:txBody>
              </p:sp>
              <p:sp>
                <p:nvSpPr>
                  <p:cNvPr id="104" name="Freeform 22">
                    <a:extLst>
                      <a:ext uri="{FF2B5EF4-FFF2-40B4-BE49-F238E27FC236}">
                        <a16:creationId xmlns:a16="http://schemas.microsoft.com/office/drawing/2014/main" id="{C5969E7E-692A-4FE6-B135-417285953392}"/>
                      </a:ext>
                    </a:extLst>
                  </p:cNvPr>
                  <p:cNvSpPr>
                    <a:spLocks/>
                  </p:cNvSpPr>
                  <p:nvPr/>
                </p:nvSpPr>
                <p:spPr bwMode="auto">
                  <a:xfrm>
                    <a:off x="4343" y="1680"/>
                    <a:ext cx="308" cy="352"/>
                  </a:xfrm>
                  <a:custGeom>
                    <a:avLst/>
                    <a:gdLst>
                      <a:gd name="T0" fmla="*/ 133 w 308"/>
                      <a:gd name="T1" fmla="*/ 349 h 352"/>
                      <a:gd name="T2" fmla="*/ 108 w 308"/>
                      <a:gd name="T3" fmla="*/ 343 h 352"/>
                      <a:gd name="T4" fmla="*/ 95 w 308"/>
                      <a:gd name="T5" fmla="*/ 335 h 352"/>
                      <a:gd name="T6" fmla="*/ 93 w 308"/>
                      <a:gd name="T7" fmla="*/ 329 h 352"/>
                      <a:gd name="T8" fmla="*/ 93 w 308"/>
                      <a:gd name="T9" fmla="*/ 327 h 352"/>
                      <a:gd name="T10" fmla="*/ 94 w 308"/>
                      <a:gd name="T11" fmla="*/ 323 h 352"/>
                      <a:gd name="T12" fmla="*/ 94 w 308"/>
                      <a:gd name="T13" fmla="*/ 314 h 352"/>
                      <a:gd name="T14" fmla="*/ 94 w 308"/>
                      <a:gd name="T15" fmla="*/ 301 h 352"/>
                      <a:gd name="T16" fmla="*/ 91 w 308"/>
                      <a:gd name="T17" fmla="*/ 283 h 352"/>
                      <a:gd name="T18" fmla="*/ 79 w 308"/>
                      <a:gd name="T19" fmla="*/ 266 h 352"/>
                      <a:gd name="T20" fmla="*/ 63 w 308"/>
                      <a:gd name="T21" fmla="*/ 252 h 352"/>
                      <a:gd name="T22" fmla="*/ 51 w 308"/>
                      <a:gd name="T23" fmla="*/ 244 h 352"/>
                      <a:gd name="T24" fmla="*/ 38 w 308"/>
                      <a:gd name="T25" fmla="*/ 233 h 352"/>
                      <a:gd name="T26" fmla="*/ 22 w 308"/>
                      <a:gd name="T27" fmla="*/ 208 h 352"/>
                      <a:gd name="T28" fmla="*/ 8 w 308"/>
                      <a:gd name="T29" fmla="*/ 182 h 352"/>
                      <a:gd name="T30" fmla="*/ 0 w 308"/>
                      <a:gd name="T31" fmla="*/ 156 h 352"/>
                      <a:gd name="T32" fmla="*/ 0 w 308"/>
                      <a:gd name="T33" fmla="*/ 128 h 352"/>
                      <a:gd name="T34" fmla="*/ 4 w 308"/>
                      <a:gd name="T35" fmla="*/ 102 h 352"/>
                      <a:gd name="T36" fmla="*/ 13 w 308"/>
                      <a:gd name="T37" fmla="*/ 76 h 352"/>
                      <a:gd name="T38" fmla="*/ 30 w 308"/>
                      <a:gd name="T39" fmla="*/ 52 h 352"/>
                      <a:gd name="T40" fmla="*/ 47 w 308"/>
                      <a:gd name="T41" fmla="*/ 36 h 352"/>
                      <a:gd name="T42" fmla="*/ 60 w 308"/>
                      <a:gd name="T43" fmla="*/ 27 h 352"/>
                      <a:gd name="T44" fmla="*/ 73 w 308"/>
                      <a:gd name="T45" fmla="*/ 19 h 352"/>
                      <a:gd name="T46" fmla="*/ 87 w 308"/>
                      <a:gd name="T47" fmla="*/ 12 h 352"/>
                      <a:gd name="T48" fmla="*/ 101 w 308"/>
                      <a:gd name="T49" fmla="*/ 8 h 352"/>
                      <a:gd name="T50" fmla="*/ 115 w 308"/>
                      <a:gd name="T51" fmla="*/ 3 h 352"/>
                      <a:gd name="T52" fmla="*/ 131 w 308"/>
                      <a:gd name="T53" fmla="*/ 1 h 352"/>
                      <a:gd name="T54" fmla="*/ 145 w 308"/>
                      <a:gd name="T55" fmla="*/ 0 h 352"/>
                      <a:gd name="T56" fmla="*/ 153 w 308"/>
                      <a:gd name="T57" fmla="*/ 0 h 352"/>
                      <a:gd name="T58" fmla="*/ 169 w 308"/>
                      <a:gd name="T59" fmla="*/ 0 h 352"/>
                      <a:gd name="T60" fmla="*/ 183 w 308"/>
                      <a:gd name="T61" fmla="*/ 1 h 352"/>
                      <a:gd name="T62" fmla="*/ 198 w 308"/>
                      <a:gd name="T63" fmla="*/ 6 h 352"/>
                      <a:gd name="T64" fmla="*/ 213 w 308"/>
                      <a:gd name="T65" fmla="*/ 10 h 352"/>
                      <a:gd name="T66" fmla="*/ 227 w 308"/>
                      <a:gd name="T67" fmla="*/ 15 h 352"/>
                      <a:gd name="T68" fmla="*/ 241 w 308"/>
                      <a:gd name="T69" fmla="*/ 23 h 352"/>
                      <a:gd name="T70" fmla="*/ 253 w 308"/>
                      <a:gd name="T71" fmla="*/ 32 h 352"/>
                      <a:gd name="T72" fmla="*/ 266 w 308"/>
                      <a:gd name="T73" fmla="*/ 41 h 352"/>
                      <a:gd name="T74" fmla="*/ 285 w 308"/>
                      <a:gd name="T75" fmla="*/ 64 h 352"/>
                      <a:gd name="T76" fmla="*/ 299 w 308"/>
                      <a:gd name="T77" fmla="*/ 89 h 352"/>
                      <a:gd name="T78" fmla="*/ 306 w 308"/>
                      <a:gd name="T79" fmla="*/ 115 h 352"/>
                      <a:gd name="T80" fmla="*/ 307 w 308"/>
                      <a:gd name="T81" fmla="*/ 142 h 352"/>
                      <a:gd name="T82" fmla="*/ 301 w 308"/>
                      <a:gd name="T83" fmla="*/ 169 h 352"/>
                      <a:gd name="T84" fmla="*/ 291 w 308"/>
                      <a:gd name="T85" fmla="*/ 196 h 352"/>
                      <a:gd name="T86" fmla="*/ 277 w 308"/>
                      <a:gd name="T87" fmla="*/ 221 h 352"/>
                      <a:gd name="T88" fmla="*/ 257 w 308"/>
                      <a:gd name="T89" fmla="*/ 243 h 352"/>
                      <a:gd name="T90" fmla="*/ 249 w 308"/>
                      <a:gd name="T91" fmla="*/ 247 h 352"/>
                      <a:gd name="T92" fmla="*/ 234 w 308"/>
                      <a:gd name="T93" fmla="*/ 259 h 352"/>
                      <a:gd name="T94" fmla="*/ 220 w 308"/>
                      <a:gd name="T95" fmla="*/ 275 h 352"/>
                      <a:gd name="T96" fmla="*/ 213 w 308"/>
                      <a:gd name="T97" fmla="*/ 293 h 352"/>
                      <a:gd name="T98" fmla="*/ 211 w 308"/>
                      <a:gd name="T99" fmla="*/ 308 h 352"/>
                      <a:gd name="T100" fmla="*/ 212 w 308"/>
                      <a:gd name="T101" fmla="*/ 319 h 352"/>
                      <a:gd name="T102" fmla="*/ 212 w 308"/>
                      <a:gd name="T103" fmla="*/ 326 h 352"/>
                      <a:gd name="T104" fmla="*/ 213 w 308"/>
                      <a:gd name="T105" fmla="*/ 327 h 352"/>
                      <a:gd name="T106" fmla="*/ 211 w 308"/>
                      <a:gd name="T107" fmla="*/ 331 h 352"/>
                      <a:gd name="T108" fmla="*/ 203 w 308"/>
                      <a:gd name="T109" fmla="*/ 339 h 352"/>
                      <a:gd name="T110" fmla="*/ 187 w 308"/>
                      <a:gd name="T111" fmla="*/ 347 h 352"/>
                      <a:gd name="T112" fmla="*/ 153 w 308"/>
                      <a:gd name="T113" fmla="*/ 351 h 3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8"/>
                      <a:gd name="T172" fmla="*/ 0 h 352"/>
                      <a:gd name="T173" fmla="*/ 308 w 308"/>
                      <a:gd name="T174" fmla="*/ 352 h 3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8" h="352">
                        <a:moveTo>
                          <a:pt x="153" y="351"/>
                        </a:moveTo>
                        <a:lnTo>
                          <a:pt x="133" y="349"/>
                        </a:lnTo>
                        <a:lnTo>
                          <a:pt x="120" y="347"/>
                        </a:lnTo>
                        <a:lnTo>
                          <a:pt x="108" y="343"/>
                        </a:lnTo>
                        <a:lnTo>
                          <a:pt x="100" y="339"/>
                        </a:lnTo>
                        <a:lnTo>
                          <a:pt x="95" y="335"/>
                        </a:lnTo>
                        <a:lnTo>
                          <a:pt x="94" y="331"/>
                        </a:lnTo>
                        <a:lnTo>
                          <a:pt x="93" y="329"/>
                        </a:lnTo>
                        <a:lnTo>
                          <a:pt x="93" y="327"/>
                        </a:lnTo>
                        <a:lnTo>
                          <a:pt x="93" y="326"/>
                        </a:lnTo>
                        <a:lnTo>
                          <a:pt x="94" y="323"/>
                        </a:lnTo>
                        <a:lnTo>
                          <a:pt x="94" y="319"/>
                        </a:lnTo>
                        <a:lnTo>
                          <a:pt x="94" y="314"/>
                        </a:lnTo>
                        <a:lnTo>
                          <a:pt x="94" y="308"/>
                        </a:lnTo>
                        <a:lnTo>
                          <a:pt x="94" y="301"/>
                        </a:lnTo>
                        <a:lnTo>
                          <a:pt x="93" y="293"/>
                        </a:lnTo>
                        <a:lnTo>
                          <a:pt x="91" y="283"/>
                        </a:lnTo>
                        <a:lnTo>
                          <a:pt x="86" y="275"/>
                        </a:lnTo>
                        <a:lnTo>
                          <a:pt x="79" y="266"/>
                        </a:lnTo>
                        <a:lnTo>
                          <a:pt x="70" y="259"/>
                        </a:lnTo>
                        <a:lnTo>
                          <a:pt x="63" y="252"/>
                        </a:lnTo>
                        <a:lnTo>
                          <a:pt x="56" y="247"/>
                        </a:lnTo>
                        <a:lnTo>
                          <a:pt x="51" y="244"/>
                        </a:lnTo>
                        <a:lnTo>
                          <a:pt x="50" y="243"/>
                        </a:lnTo>
                        <a:lnTo>
                          <a:pt x="38" y="233"/>
                        </a:lnTo>
                        <a:lnTo>
                          <a:pt x="30" y="221"/>
                        </a:lnTo>
                        <a:lnTo>
                          <a:pt x="22" y="208"/>
                        </a:lnTo>
                        <a:lnTo>
                          <a:pt x="13" y="196"/>
                        </a:lnTo>
                        <a:lnTo>
                          <a:pt x="8" y="182"/>
                        </a:lnTo>
                        <a:lnTo>
                          <a:pt x="4" y="169"/>
                        </a:lnTo>
                        <a:lnTo>
                          <a:pt x="0" y="156"/>
                        </a:lnTo>
                        <a:lnTo>
                          <a:pt x="0" y="142"/>
                        </a:lnTo>
                        <a:lnTo>
                          <a:pt x="0" y="128"/>
                        </a:lnTo>
                        <a:lnTo>
                          <a:pt x="0" y="115"/>
                        </a:lnTo>
                        <a:lnTo>
                          <a:pt x="4" y="102"/>
                        </a:lnTo>
                        <a:lnTo>
                          <a:pt x="8" y="89"/>
                        </a:lnTo>
                        <a:lnTo>
                          <a:pt x="13" y="76"/>
                        </a:lnTo>
                        <a:lnTo>
                          <a:pt x="22" y="64"/>
                        </a:lnTo>
                        <a:lnTo>
                          <a:pt x="30" y="52"/>
                        </a:lnTo>
                        <a:lnTo>
                          <a:pt x="42" y="41"/>
                        </a:lnTo>
                        <a:lnTo>
                          <a:pt x="47" y="36"/>
                        </a:lnTo>
                        <a:lnTo>
                          <a:pt x="53" y="32"/>
                        </a:lnTo>
                        <a:lnTo>
                          <a:pt x="60" y="27"/>
                        </a:lnTo>
                        <a:lnTo>
                          <a:pt x="66" y="23"/>
                        </a:lnTo>
                        <a:lnTo>
                          <a:pt x="73" y="19"/>
                        </a:lnTo>
                        <a:lnTo>
                          <a:pt x="80" y="15"/>
                        </a:lnTo>
                        <a:lnTo>
                          <a:pt x="87" y="12"/>
                        </a:lnTo>
                        <a:lnTo>
                          <a:pt x="94" y="10"/>
                        </a:lnTo>
                        <a:lnTo>
                          <a:pt x="101" y="8"/>
                        </a:lnTo>
                        <a:lnTo>
                          <a:pt x="109" y="6"/>
                        </a:lnTo>
                        <a:lnTo>
                          <a:pt x="115" y="3"/>
                        </a:lnTo>
                        <a:lnTo>
                          <a:pt x="123" y="1"/>
                        </a:lnTo>
                        <a:lnTo>
                          <a:pt x="131" y="1"/>
                        </a:lnTo>
                        <a:lnTo>
                          <a:pt x="138" y="0"/>
                        </a:lnTo>
                        <a:lnTo>
                          <a:pt x="145" y="0"/>
                        </a:lnTo>
                        <a:lnTo>
                          <a:pt x="153" y="0"/>
                        </a:lnTo>
                        <a:lnTo>
                          <a:pt x="161" y="0"/>
                        </a:lnTo>
                        <a:lnTo>
                          <a:pt x="169" y="0"/>
                        </a:lnTo>
                        <a:lnTo>
                          <a:pt x="175" y="1"/>
                        </a:lnTo>
                        <a:lnTo>
                          <a:pt x="183" y="1"/>
                        </a:lnTo>
                        <a:lnTo>
                          <a:pt x="191" y="3"/>
                        </a:lnTo>
                        <a:lnTo>
                          <a:pt x="198" y="6"/>
                        </a:lnTo>
                        <a:lnTo>
                          <a:pt x="206" y="8"/>
                        </a:lnTo>
                        <a:lnTo>
                          <a:pt x="213" y="10"/>
                        </a:lnTo>
                        <a:lnTo>
                          <a:pt x="220" y="12"/>
                        </a:lnTo>
                        <a:lnTo>
                          <a:pt x="227" y="15"/>
                        </a:lnTo>
                        <a:lnTo>
                          <a:pt x="233" y="19"/>
                        </a:lnTo>
                        <a:lnTo>
                          <a:pt x="241" y="23"/>
                        </a:lnTo>
                        <a:lnTo>
                          <a:pt x="247" y="27"/>
                        </a:lnTo>
                        <a:lnTo>
                          <a:pt x="253" y="32"/>
                        </a:lnTo>
                        <a:lnTo>
                          <a:pt x="260" y="36"/>
                        </a:lnTo>
                        <a:lnTo>
                          <a:pt x="266" y="41"/>
                        </a:lnTo>
                        <a:lnTo>
                          <a:pt x="277" y="52"/>
                        </a:lnTo>
                        <a:lnTo>
                          <a:pt x="285" y="64"/>
                        </a:lnTo>
                        <a:lnTo>
                          <a:pt x="291" y="76"/>
                        </a:lnTo>
                        <a:lnTo>
                          <a:pt x="299" y="89"/>
                        </a:lnTo>
                        <a:lnTo>
                          <a:pt x="302" y="102"/>
                        </a:lnTo>
                        <a:lnTo>
                          <a:pt x="306" y="115"/>
                        </a:lnTo>
                        <a:lnTo>
                          <a:pt x="307" y="128"/>
                        </a:lnTo>
                        <a:lnTo>
                          <a:pt x="307" y="142"/>
                        </a:lnTo>
                        <a:lnTo>
                          <a:pt x="305" y="156"/>
                        </a:lnTo>
                        <a:lnTo>
                          <a:pt x="301" y="169"/>
                        </a:lnTo>
                        <a:lnTo>
                          <a:pt x="298" y="182"/>
                        </a:lnTo>
                        <a:lnTo>
                          <a:pt x="291" y="196"/>
                        </a:lnTo>
                        <a:lnTo>
                          <a:pt x="284" y="208"/>
                        </a:lnTo>
                        <a:lnTo>
                          <a:pt x="277" y="221"/>
                        </a:lnTo>
                        <a:lnTo>
                          <a:pt x="266" y="233"/>
                        </a:lnTo>
                        <a:lnTo>
                          <a:pt x="257" y="243"/>
                        </a:lnTo>
                        <a:lnTo>
                          <a:pt x="254" y="244"/>
                        </a:lnTo>
                        <a:lnTo>
                          <a:pt x="249" y="247"/>
                        </a:lnTo>
                        <a:lnTo>
                          <a:pt x="243" y="252"/>
                        </a:lnTo>
                        <a:lnTo>
                          <a:pt x="234" y="259"/>
                        </a:lnTo>
                        <a:lnTo>
                          <a:pt x="227" y="266"/>
                        </a:lnTo>
                        <a:lnTo>
                          <a:pt x="220" y="275"/>
                        </a:lnTo>
                        <a:lnTo>
                          <a:pt x="215" y="283"/>
                        </a:lnTo>
                        <a:lnTo>
                          <a:pt x="213" y="293"/>
                        </a:lnTo>
                        <a:lnTo>
                          <a:pt x="212" y="301"/>
                        </a:lnTo>
                        <a:lnTo>
                          <a:pt x="211" y="308"/>
                        </a:lnTo>
                        <a:lnTo>
                          <a:pt x="211" y="314"/>
                        </a:lnTo>
                        <a:lnTo>
                          <a:pt x="212" y="319"/>
                        </a:lnTo>
                        <a:lnTo>
                          <a:pt x="212" y="323"/>
                        </a:lnTo>
                        <a:lnTo>
                          <a:pt x="212" y="326"/>
                        </a:lnTo>
                        <a:lnTo>
                          <a:pt x="213" y="327"/>
                        </a:lnTo>
                        <a:lnTo>
                          <a:pt x="213" y="329"/>
                        </a:lnTo>
                        <a:lnTo>
                          <a:pt x="211" y="331"/>
                        </a:lnTo>
                        <a:lnTo>
                          <a:pt x="209" y="335"/>
                        </a:lnTo>
                        <a:lnTo>
                          <a:pt x="203" y="339"/>
                        </a:lnTo>
                        <a:lnTo>
                          <a:pt x="197" y="343"/>
                        </a:lnTo>
                        <a:lnTo>
                          <a:pt x="187" y="347"/>
                        </a:lnTo>
                        <a:lnTo>
                          <a:pt x="172" y="349"/>
                        </a:lnTo>
                        <a:lnTo>
                          <a:pt x="153" y="351"/>
                        </a:lnTo>
                      </a:path>
                    </a:pathLst>
                  </a:custGeom>
                  <a:gradFill rotWithShape="0">
                    <a:gsLst>
                      <a:gs pos="0">
                        <a:srgbClr val="FFFF00"/>
                      </a:gs>
                      <a:gs pos="100000">
                        <a:srgbClr val="FFFFD0"/>
                      </a:gs>
                    </a:gsLst>
                    <a:path path="rect">
                      <a:fillToRect l="50000" t="50000" r="50000" b="50000"/>
                    </a:path>
                  </a:gradFill>
                  <a:ln w="9525">
                    <a:noFill/>
                    <a:round/>
                    <a:headEnd type="none" w="med" len="med"/>
                    <a:tailEnd type="none" w="med" len="med"/>
                  </a:ln>
                </p:spPr>
                <p:txBody>
                  <a:bodyPr/>
                  <a:lstStyle/>
                  <a:p>
                    <a:endParaRPr lang="zh-CN" altLang="en-US"/>
                  </a:p>
                </p:txBody>
              </p:sp>
              <p:sp>
                <p:nvSpPr>
                  <p:cNvPr id="105" name="Freeform 23">
                    <a:extLst>
                      <a:ext uri="{FF2B5EF4-FFF2-40B4-BE49-F238E27FC236}">
                        <a16:creationId xmlns:a16="http://schemas.microsoft.com/office/drawing/2014/main" id="{2B3A5CF6-CDAC-4BB6-8A9A-823B94AAE454}"/>
                      </a:ext>
                    </a:extLst>
                  </p:cNvPr>
                  <p:cNvSpPr>
                    <a:spLocks/>
                  </p:cNvSpPr>
                  <p:nvPr/>
                </p:nvSpPr>
                <p:spPr bwMode="auto">
                  <a:xfrm>
                    <a:off x="4431" y="2004"/>
                    <a:ext cx="66" cy="31"/>
                  </a:xfrm>
                  <a:custGeom>
                    <a:avLst/>
                    <a:gdLst>
                      <a:gd name="T0" fmla="*/ 0 w 66"/>
                      <a:gd name="T1" fmla="*/ 3 h 31"/>
                      <a:gd name="T2" fmla="*/ 0 w 66"/>
                      <a:gd name="T3" fmla="*/ 3 h 31"/>
                      <a:gd name="T4" fmla="*/ 0 w 66"/>
                      <a:gd name="T5" fmla="*/ 6 h 31"/>
                      <a:gd name="T6" fmla="*/ 3 w 66"/>
                      <a:gd name="T7" fmla="*/ 9 h 31"/>
                      <a:gd name="T8" fmla="*/ 5 w 66"/>
                      <a:gd name="T9" fmla="*/ 13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3 h 31"/>
                      <a:gd name="T22" fmla="*/ 45 w 66"/>
                      <a:gd name="T23" fmla="*/ 22 h 31"/>
                      <a:gd name="T24" fmla="*/ 32 w 66"/>
                      <a:gd name="T25" fmla="*/ 20 h 31"/>
                      <a:gd name="T26" fmla="*/ 22 w 66"/>
                      <a:gd name="T27" fmla="*/ 16 h 31"/>
                      <a:gd name="T28" fmla="*/ 14 w 66"/>
                      <a:gd name="T29" fmla="*/ 12 h 31"/>
                      <a:gd name="T30" fmla="*/ 12 w 66"/>
                      <a:gd name="T31" fmla="*/ 10 h 31"/>
                      <a:gd name="T32" fmla="*/ 10 w 66"/>
                      <a:gd name="T33" fmla="*/ 6 h 31"/>
                      <a:gd name="T34" fmla="*/ 8 w 66"/>
                      <a:gd name="T35" fmla="*/ 3 h 31"/>
                      <a:gd name="T36" fmla="*/ 8 w 66"/>
                      <a:gd name="T37" fmla="*/ 3 h 31"/>
                      <a:gd name="T38" fmla="*/ 8 w 66"/>
                      <a:gd name="T39" fmla="*/ 3 h 31"/>
                      <a:gd name="T40" fmla="*/ 8 w 66"/>
                      <a:gd name="T41" fmla="*/ 3 h 31"/>
                      <a:gd name="T42" fmla="*/ 7 w 66"/>
                      <a:gd name="T43" fmla="*/ 2 h 31"/>
                      <a:gd name="T44" fmla="*/ 5 w 66"/>
                      <a:gd name="T45" fmla="*/ 0 h 31"/>
                      <a:gd name="T46" fmla="*/ 3 w 66"/>
                      <a:gd name="T47" fmla="*/ 2 h 31"/>
                      <a:gd name="T48" fmla="*/ 0 w 66"/>
                      <a:gd name="T49" fmla="*/ 3 h 31"/>
                      <a:gd name="T50" fmla="*/ 0 w 66"/>
                      <a:gd name="T51" fmla="*/ 3 h 31"/>
                      <a:gd name="T52" fmla="*/ 0 w 66"/>
                      <a:gd name="T53" fmla="*/ 3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31"/>
                      <a:gd name="T83" fmla="*/ 66 w 66"/>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31">
                        <a:moveTo>
                          <a:pt x="0" y="3"/>
                        </a:moveTo>
                        <a:lnTo>
                          <a:pt x="0" y="3"/>
                        </a:lnTo>
                        <a:lnTo>
                          <a:pt x="0" y="6"/>
                        </a:lnTo>
                        <a:lnTo>
                          <a:pt x="3" y="9"/>
                        </a:lnTo>
                        <a:lnTo>
                          <a:pt x="5" y="13"/>
                        </a:lnTo>
                        <a:lnTo>
                          <a:pt x="10" y="18"/>
                        </a:lnTo>
                        <a:lnTo>
                          <a:pt x="18" y="22"/>
                        </a:lnTo>
                        <a:lnTo>
                          <a:pt x="31" y="27"/>
                        </a:lnTo>
                        <a:lnTo>
                          <a:pt x="44" y="29"/>
                        </a:lnTo>
                        <a:lnTo>
                          <a:pt x="65" y="30"/>
                        </a:lnTo>
                        <a:lnTo>
                          <a:pt x="65" y="23"/>
                        </a:lnTo>
                        <a:lnTo>
                          <a:pt x="45" y="22"/>
                        </a:lnTo>
                        <a:lnTo>
                          <a:pt x="32" y="20"/>
                        </a:lnTo>
                        <a:lnTo>
                          <a:pt x="22" y="16"/>
                        </a:lnTo>
                        <a:lnTo>
                          <a:pt x="14" y="12"/>
                        </a:lnTo>
                        <a:lnTo>
                          <a:pt x="12" y="10"/>
                        </a:lnTo>
                        <a:lnTo>
                          <a:pt x="10" y="6"/>
                        </a:lnTo>
                        <a:lnTo>
                          <a:pt x="8" y="3"/>
                        </a:lnTo>
                        <a:lnTo>
                          <a:pt x="7" y="2"/>
                        </a:lnTo>
                        <a:lnTo>
                          <a:pt x="5" y="0"/>
                        </a:lnTo>
                        <a:lnTo>
                          <a:pt x="3" y="2"/>
                        </a:lnTo>
                        <a:lnTo>
                          <a:pt x="0" y="3"/>
                        </a:lnTo>
                      </a:path>
                    </a:pathLst>
                  </a:custGeom>
                  <a:solidFill>
                    <a:srgbClr val="000000"/>
                  </a:solidFill>
                  <a:ln w="9525">
                    <a:noFill/>
                    <a:round/>
                    <a:headEnd type="none" w="med" len="med"/>
                    <a:tailEnd type="none" w="med" len="med"/>
                  </a:ln>
                </p:spPr>
                <p:txBody>
                  <a:bodyPr/>
                  <a:lstStyle/>
                  <a:p>
                    <a:endParaRPr lang="zh-CN" altLang="en-US"/>
                  </a:p>
                </p:txBody>
              </p:sp>
              <p:sp>
                <p:nvSpPr>
                  <p:cNvPr id="106" name="Freeform 24">
                    <a:extLst>
                      <a:ext uri="{FF2B5EF4-FFF2-40B4-BE49-F238E27FC236}">
                        <a16:creationId xmlns:a16="http://schemas.microsoft.com/office/drawing/2014/main" id="{1D1C911F-872D-417E-B534-46EF2830CC59}"/>
                      </a:ext>
                    </a:extLst>
                  </p:cNvPr>
                  <p:cNvSpPr>
                    <a:spLocks/>
                  </p:cNvSpPr>
                  <p:nvPr/>
                </p:nvSpPr>
                <p:spPr bwMode="auto">
                  <a:xfrm>
                    <a:off x="4431" y="1971"/>
                    <a:ext cx="11" cy="37"/>
                  </a:xfrm>
                  <a:custGeom>
                    <a:avLst/>
                    <a:gdLst>
                      <a:gd name="T0" fmla="*/ 0 w 11"/>
                      <a:gd name="T1" fmla="*/ 2 h 37"/>
                      <a:gd name="T2" fmla="*/ 0 w 11"/>
                      <a:gd name="T3" fmla="*/ 2 h 37"/>
                      <a:gd name="T4" fmla="*/ 2 w 11"/>
                      <a:gd name="T5" fmla="*/ 10 h 37"/>
                      <a:gd name="T6" fmla="*/ 2 w 11"/>
                      <a:gd name="T7" fmla="*/ 17 h 37"/>
                      <a:gd name="T8" fmla="*/ 2 w 11"/>
                      <a:gd name="T9" fmla="*/ 23 h 37"/>
                      <a:gd name="T10" fmla="*/ 2 w 11"/>
                      <a:gd name="T11" fmla="*/ 28 h 37"/>
                      <a:gd name="T12" fmla="*/ 2 w 11"/>
                      <a:gd name="T13" fmla="*/ 32 h 37"/>
                      <a:gd name="T14" fmla="*/ 0 w 11"/>
                      <a:gd name="T15" fmla="*/ 35 h 37"/>
                      <a:gd name="T16" fmla="*/ 0 w 11"/>
                      <a:gd name="T17" fmla="*/ 36 h 37"/>
                      <a:gd name="T18" fmla="*/ 0 w 11"/>
                      <a:gd name="T19" fmla="*/ 36 h 37"/>
                      <a:gd name="T20" fmla="*/ 8 w 11"/>
                      <a:gd name="T21" fmla="*/ 36 h 37"/>
                      <a:gd name="T22" fmla="*/ 8 w 11"/>
                      <a:gd name="T23" fmla="*/ 36 h 37"/>
                      <a:gd name="T24" fmla="*/ 8 w 11"/>
                      <a:gd name="T25" fmla="*/ 36 h 37"/>
                      <a:gd name="T26" fmla="*/ 10 w 11"/>
                      <a:gd name="T27" fmla="*/ 33 h 37"/>
                      <a:gd name="T28" fmla="*/ 10 w 11"/>
                      <a:gd name="T29" fmla="*/ 28 h 37"/>
                      <a:gd name="T30" fmla="*/ 10 w 11"/>
                      <a:gd name="T31" fmla="*/ 23 h 37"/>
                      <a:gd name="T32" fmla="*/ 10 w 11"/>
                      <a:gd name="T33" fmla="*/ 17 h 37"/>
                      <a:gd name="T34" fmla="*/ 10 w 11"/>
                      <a:gd name="T35" fmla="*/ 10 h 37"/>
                      <a:gd name="T36" fmla="*/ 8 w 11"/>
                      <a:gd name="T37" fmla="*/ 2 h 37"/>
                      <a:gd name="T38" fmla="*/ 8 w 11"/>
                      <a:gd name="T39" fmla="*/ 0 h 37"/>
                      <a:gd name="T40" fmla="*/ 0 w 11"/>
                      <a:gd name="T41" fmla="*/ 2 h 37"/>
                      <a:gd name="T42" fmla="*/ 0 w 11"/>
                      <a:gd name="T43" fmla="*/ 2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
                      <a:gd name="T67" fmla="*/ 0 h 37"/>
                      <a:gd name="T68" fmla="*/ 11 w 11"/>
                      <a:gd name="T69" fmla="*/ 37 h 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 h="37">
                        <a:moveTo>
                          <a:pt x="0" y="2"/>
                        </a:moveTo>
                        <a:lnTo>
                          <a:pt x="0" y="2"/>
                        </a:lnTo>
                        <a:lnTo>
                          <a:pt x="2" y="10"/>
                        </a:lnTo>
                        <a:lnTo>
                          <a:pt x="2" y="17"/>
                        </a:lnTo>
                        <a:lnTo>
                          <a:pt x="2" y="23"/>
                        </a:lnTo>
                        <a:lnTo>
                          <a:pt x="2" y="28"/>
                        </a:lnTo>
                        <a:lnTo>
                          <a:pt x="2" y="32"/>
                        </a:lnTo>
                        <a:lnTo>
                          <a:pt x="0" y="35"/>
                        </a:lnTo>
                        <a:lnTo>
                          <a:pt x="0" y="36"/>
                        </a:lnTo>
                        <a:lnTo>
                          <a:pt x="8" y="36"/>
                        </a:lnTo>
                        <a:lnTo>
                          <a:pt x="10" y="33"/>
                        </a:lnTo>
                        <a:lnTo>
                          <a:pt x="10" y="28"/>
                        </a:lnTo>
                        <a:lnTo>
                          <a:pt x="10" y="23"/>
                        </a:lnTo>
                        <a:lnTo>
                          <a:pt x="10" y="17"/>
                        </a:lnTo>
                        <a:lnTo>
                          <a:pt x="10" y="10"/>
                        </a:lnTo>
                        <a:lnTo>
                          <a:pt x="8" y="2"/>
                        </a:lnTo>
                        <a:lnTo>
                          <a:pt x="8" y="0"/>
                        </a:lnTo>
                        <a:lnTo>
                          <a:pt x="0" y="2"/>
                        </a:lnTo>
                      </a:path>
                    </a:pathLst>
                  </a:custGeom>
                  <a:solidFill>
                    <a:srgbClr val="000000"/>
                  </a:solidFill>
                  <a:ln w="9525">
                    <a:noFill/>
                    <a:round/>
                    <a:headEnd type="none" w="med" len="med"/>
                    <a:tailEnd type="none" w="med" len="med"/>
                  </a:ln>
                </p:spPr>
                <p:txBody>
                  <a:bodyPr/>
                  <a:lstStyle/>
                  <a:p>
                    <a:endParaRPr lang="zh-CN" altLang="en-US"/>
                  </a:p>
                </p:txBody>
              </p:sp>
              <p:sp>
                <p:nvSpPr>
                  <p:cNvPr id="107" name="Freeform 25">
                    <a:extLst>
                      <a:ext uri="{FF2B5EF4-FFF2-40B4-BE49-F238E27FC236}">
                        <a16:creationId xmlns:a16="http://schemas.microsoft.com/office/drawing/2014/main" id="{73077AEE-9C9C-45A3-BACC-71488945D41F}"/>
                      </a:ext>
                    </a:extLst>
                  </p:cNvPr>
                  <p:cNvSpPr>
                    <a:spLocks/>
                  </p:cNvSpPr>
                  <p:nvPr/>
                </p:nvSpPr>
                <p:spPr bwMode="auto">
                  <a:xfrm>
                    <a:off x="4389" y="1919"/>
                    <a:ext cx="51" cy="55"/>
                  </a:xfrm>
                  <a:custGeom>
                    <a:avLst/>
                    <a:gdLst>
                      <a:gd name="T0" fmla="*/ 0 w 51"/>
                      <a:gd name="T1" fmla="*/ 7 h 55"/>
                      <a:gd name="T2" fmla="*/ 1 w 51"/>
                      <a:gd name="T3" fmla="*/ 7 h 55"/>
                      <a:gd name="T4" fmla="*/ 3 w 51"/>
                      <a:gd name="T5" fmla="*/ 8 h 55"/>
                      <a:gd name="T6" fmla="*/ 8 w 51"/>
                      <a:gd name="T7" fmla="*/ 10 h 55"/>
                      <a:gd name="T8" fmla="*/ 14 w 51"/>
                      <a:gd name="T9" fmla="*/ 16 h 55"/>
                      <a:gd name="T10" fmla="*/ 23 w 51"/>
                      <a:gd name="T11" fmla="*/ 22 h 55"/>
                      <a:gd name="T12" fmla="*/ 28 w 51"/>
                      <a:gd name="T13" fmla="*/ 30 h 55"/>
                      <a:gd name="T14" fmla="*/ 36 w 51"/>
                      <a:gd name="T15" fmla="*/ 37 h 55"/>
                      <a:gd name="T16" fmla="*/ 40 w 51"/>
                      <a:gd name="T17" fmla="*/ 46 h 55"/>
                      <a:gd name="T18" fmla="*/ 42 w 51"/>
                      <a:gd name="T19" fmla="*/ 54 h 55"/>
                      <a:gd name="T20" fmla="*/ 50 w 51"/>
                      <a:gd name="T21" fmla="*/ 52 h 55"/>
                      <a:gd name="T22" fmla="*/ 48 w 51"/>
                      <a:gd name="T23" fmla="*/ 44 h 55"/>
                      <a:gd name="T24" fmla="*/ 42 w 51"/>
                      <a:gd name="T25" fmla="*/ 34 h 55"/>
                      <a:gd name="T26" fmla="*/ 35 w 51"/>
                      <a:gd name="T27" fmla="*/ 25 h 55"/>
                      <a:gd name="T28" fmla="*/ 27 w 51"/>
                      <a:gd name="T29" fmla="*/ 17 h 55"/>
                      <a:gd name="T30" fmla="*/ 19 w 51"/>
                      <a:gd name="T31" fmla="*/ 10 h 55"/>
                      <a:gd name="T32" fmla="*/ 12 w 51"/>
                      <a:gd name="T33" fmla="*/ 6 h 55"/>
                      <a:gd name="T34" fmla="*/ 7 w 51"/>
                      <a:gd name="T35" fmla="*/ 2 h 55"/>
                      <a:gd name="T36" fmla="*/ 5 w 51"/>
                      <a:gd name="T37" fmla="*/ 0 h 55"/>
                      <a:gd name="T38" fmla="*/ 6 w 51"/>
                      <a:gd name="T39" fmla="*/ 1 h 55"/>
                      <a:gd name="T40" fmla="*/ 5 w 51"/>
                      <a:gd name="T41" fmla="*/ 0 h 55"/>
                      <a:gd name="T42" fmla="*/ 2 w 51"/>
                      <a:gd name="T43" fmla="*/ 0 h 55"/>
                      <a:gd name="T44" fmla="*/ 0 w 51"/>
                      <a:gd name="T45" fmla="*/ 2 h 55"/>
                      <a:gd name="T46" fmla="*/ 0 w 51"/>
                      <a:gd name="T47" fmla="*/ 4 h 55"/>
                      <a:gd name="T48" fmla="*/ 1 w 51"/>
                      <a:gd name="T49" fmla="*/ 7 h 55"/>
                      <a:gd name="T50" fmla="*/ 0 w 51"/>
                      <a:gd name="T51" fmla="*/ 7 h 55"/>
                      <a:gd name="T52" fmla="*/ 0 w 51"/>
                      <a:gd name="T53" fmla="*/ 7 h 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
                      <a:gd name="T82" fmla="*/ 0 h 55"/>
                      <a:gd name="T83" fmla="*/ 51 w 51"/>
                      <a:gd name="T84" fmla="*/ 55 h 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 h="55">
                        <a:moveTo>
                          <a:pt x="0" y="7"/>
                        </a:moveTo>
                        <a:lnTo>
                          <a:pt x="1" y="7"/>
                        </a:lnTo>
                        <a:lnTo>
                          <a:pt x="3" y="8"/>
                        </a:lnTo>
                        <a:lnTo>
                          <a:pt x="8" y="10"/>
                        </a:lnTo>
                        <a:lnTo>
                          <a:pt x="14" y="16"/>
                        </a:lnTo>
                        <a:lnTo>
                          <a:pt x="23" y="22"/>
                        </a:lnTo>
                        <a:lnTo>
                          <a:pt x="28" y="30"/>
                        </a:lnTo>
                        <a:lnTo>
                          <a:pt x="36" y="37"/>
                        </a:lnTo>
                        <a:lnTo>
                          <a:pt x="40" y="46"/>
                        </a:lnTo>
                        <a:lnTo>
                          <a:pt x="42" y="54"/>
                        </a:lnTo>
                        <a:lnTo>
                          <a:pt x="50" y="52"/>
                        </a:lnTo>
                        <a:lnTo>
                          <a:pt x="48" y="44"/>
                        </a:lnTo>
                        <a:lnTo>
                          <a:pt x="42" y="34"/>
                        </a:lnTo>
                        <a:lnTo>
                          <a:pt x="35" y="25"/>
                        </a:lnTo>
                        <a:lnTo>
                          <a:pt x="27" y="17"/>
                        </a:lnTo>
                        <a:lnTo>
                          <a:pt x="19" y="10"/>
                        </a:lnTo>
                        <a:lnTo>
                          <a:pt x="12" y="6"/>
                        </a:lnTo>
                        <a:lnTo>
                          <a:pt x="7" y="2"/>
                        </a:lnTo>
                        <a:lnTo>
                          <a:pt x="5" y="0"/>
                        </a:lnTo>
                        <a:lnTo>
                          <a:pt x="6" y="1"/>
                        </a:lnTo>
                        <a:lnTo>
                          <a:pt x="5" y="0"/>
                        </a:lnTo>
                        <a:lnTo>
                          <a:pt x="2" y="0"/>
                        </a:lnTo>
                        <a:lnTo>
                          <a:pt x="0" y="2"/>
                        </a:lnTo>
                        <a:lnTo>
                          <a:pt x="0" y="4"/>
                        </a:lnTo>
                        <a:lnTo>
                          <a:pt x="1" y="7"/>
                        </a:lnTo>
                        <a:lnTo>
                          <a:pt x="0" y="7"/>
                        </a:lnTo>
                      </a:path>
                    </a:pathLst>
                  </a:custGeom>
                  <a:solidFill>
                    <a:srgbClr val="000000"/>
                  </a:solidFill>
                  <a:ln w="9525">
                    <a:noFill/>
                    <a:round/>
                    <a:headEnd type="none" w="med" len="med"/>
                    <a:tailEnd type="none" w="med" len="med"/>
                  </a:ln>
                </p:spPr>
                <p:txBody>
                  <a:bodyPr/>
                  <a:lstStyle/>
                  <a:p>
                    <a:endParaRPr lang="zh-CN" altLang="en-US"/>
                  </a:p>
                </p:txBody>
              </p:sp>
              <p:sp>
                <p:nvSpPr>
                  <p:cNvPr id="108" name="Freeform 26">
                    <a:extLst>
                      <a:ext uri="{FF2B5EF4-FFF2-40B4-BE49-F238E27FC236}">
                        <a16:creationId xmlns:a16="http://schemas.microsoft.com/office/drawing/2014/main" id="{98C05CD0-D23C-401B-B42E-FE22D725022E}"/>
                      </a:ext>
                    </a:extLst>
                  </p:cNvPr>
                  <p:cNvSpPr>
                    <a:spLocks/>
                  </p:cNvSpPr>
                  <p:nvPr/>
                </p:nvSpPr>
                <p:spPr bwMode="auto">
                  <a:xfrm>
                    <a:off x="4339" y="1720"/>
                    <a:ext cx="57" cy="207"/>
                  </a:xfrm>
                  <a:custGeom>
                    <a:avLst/>
                    <a:gdLst>
                      <a:gd name="T0" fmla="*/ 42 w 57"/>
                      <a:gd name="T1" fmla="*/ 0 h 207"/>
                      <a:gd name="T2" fmla="*/ 42 w 57"/>
                      <a:gd name="T3" fmla="*/ 0 h 207"/>
                      <a:gd name="T4" fmla="*/ 31 w 57"/>
                      <a:gd name="T5" fmla="*/ 11 h 207"/>
                      <a:gd name="T6" fmla="*/ 22 w 57"/>
                      <a:gd name="T7" fmla="*/ 22 h 207"/>
                      <a:gd name="T8" fmla="*/ 16 w 57"/>
                      <a:gd name="T9" fmla="*/ 34 h 207"/>
                      <a:gd name="T10" fmla="*/ 8 w 57"/>
                      <a:gd name="T11" fmla="*/ 48 h 207"/>
                      <a:gd name="T12" fmla="*/ 4 w 57"/>
                      <a:gd name="T13" fmla="*/ 60 h 207"/>
                      <a:gd name="T14" fmla="*/ 1 w 57"/>
                      <a:gd name="T15" fmla="*/ 75 h 207"/>
                      <a:gd name="T16" fmla="*/ 0 w 57"/>
                      <a:gd name="T17" fmla="*/ 88 h 207"/>
                      <a:gd name="T18" fmla="*/ 0 w 57"/>
                      <a:gd name="T19" fmla="*/ 102 h 207"/>
                      <a:gd name="T20" fmla="*/ 1 w 57"/>
                      <a:gd name="T21" fmla="*/ 116 h 207"/>
                      <a:gd name="T22" fmla="*/ 4 w 57"/>
                      <a:gd name="T23" fmla="*/ 130 h 207"/>
                      <a:gd name="T24" fmla="*/ 8 w 57"/>
                      <a:gd name="T25" fmla="*/ 144 h 207"/>
                      <a:gd name="T26" fmla="*/ 16 w 57"/>
                      <a:gd name="T27" fmla="*/ 157 h 207"/>
                      <a:gd name="T28" fmla="*/ 21 w 57"/>
                      <a:gd name="T29" fmla="*/ 169 h 207"/>
                      <a:gd name="T30" fmla="*/ 30 w 57"/>
                      <a:gd name="T31" fmla="*/ 183 h 207"/>
                      <a:gd name="T32" fmla="*/ 40 w 57"/>
                      <a:gd name="T33" fmla="*/ 194 h 207"/>
                      <a:gd name="T34" fmla="*/ 50 w 57"/>
                      <a:gd name="T35" fmla="*/ 206 h 207"/>
                      <a:gd name="T36" fmla="*/ 56 w 57"/>
                      <a:gd name="T37" fmla="*/ 200 h 207"/>
                      <a:gd name="T38" fmla="*/ 46 w 57"/>
                      <a:gd name="T39" fmla="*/ 189 h 207"/>
                      <a:gd name="T40" fmla="*/ 36 w 57"/>
                      <a:gd name="T41" fmla="*/ 178 h 207"/>
                      <a:gd name="T42" fmla="*/ 28 w 57"/>
                      <a:gd name="T43" fmla="*/ 167 h 207"/>
                      <a:gd name="T44" fmla="*/ 20 w 57"/>
                      <a:gd name="T45" fmla="*/ 154 h 207"/>
                      <a:gd name="T46" fmla="*/ 16 w 57"/>
                      <a:gd name="T47" fmla="*/ 142 h 207"/>
                      <a:gd name="T48" fmla="*/ 10 w 57"/>
                      <a:gd name="T49" fmla="*/ 128 h 207"/>
                      <a:gd name="T50" fmla="*/ 8 w 57"/>
                      <a:gd name="T51" fmla="*/ 115 h 207"/>
                      <a:gd name="T52" fmla="*/ 7 w 57"/>
                      <a:gd name="T53" fmla="*/ 102 h 207"/>
                      <a:gd name="T54" fmla="*/ 7 w 57"/>
                      <a:gd name="T55" fmla="*/ 88 h 207"/>
                      <a:gd name="T56" fmla="*/ 8 w 57"/>
                      <a:gd name="T57" fmla="*/ 75 h 207"/>
                      <a:gd name="T58" fmla="*/ 10 w 57"/>
                      <a:gd name="T59" fmla="*/ 62 h 207"/>
                      <a:gd name="T60" fmla="*/ 16 w 57"/>
                      <a:gd name="T61" fmla="*/ 50 h 207"/>
                      <a:gd name="T62" fmla="*/ 20 w 57"/>
                      <a:gd name="T63" fmla="*/ 38 h 207"/>
                      <a:gd name="T64" fmla="*/ 28 w 57"/>
                      <a:gd name="T65" fmla="*/ 26 h 207"/>
                      <a:gd name="T66" fmla="*/ 37 w 57"/>
                      <a:gd name="T67" fmla="*/ 14 h 207"/>
                      <a:gd name="T68" fmla="*/ 48 w 57"/>
                      <a:gd name="T69" fmla="*/ 4 h 207"/>
                      <a:gd name="T70" fmla="*/ 48 w 57"/>
                      <a:gd name="T71" fmla="*/ 4 h 207"/>
                      <a:gd name="T72" fmla="*/ 42 w 57"/>
                      <a:gd name="T73" fmla="*/ 0 h 207"/>
                      <a:gd name="T74" fmla="*/ 42 w 57"/>
                      <a:gd name="T75" fmla="*/ 0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
                      <a:gd name="T115" fmla="*/ 0 h 207"/>
                      <a:gd name="T116" fmla="*/ 57 w 57"/>
                      <a:gd name="T117" fmla="*/ 207 h 2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 h="207">
                        <a:moveTo>
                          <a:pt x="42" y="0"/>
                        </a:moveTo>
                        <a:lnTo>
                          <a:pt x="42" y="0"/>
                        </a:lnTo>
                        <a:lnTo>
                          <a:pt x="31" y="11"/>
                        </a:lnTo>
                        <a:lnTo>
                          <a:pt x="22" y="22"/>
                        </a:lnTo>
                        <a:lnTo>
                          <a:pt x="16" y="34"/>
                        </a:lnTo>
                        <a:lnTo>
                          <a:pt x="8" y="48"/>
                        </a:lnTo>
                        <a:lnTo>
                          <a:pt x="4" y="60"/>
                        </a:lnTo>
                        <a:lnTo>
                          <a:pt x="1" y="75"/>
                        </a:lnTo>
                        <a:lnTo>
                          <a:pt x="0" y="88"/>
                        </a:lnTo>
                        <a:lnTo>
                          <a:pt x="0" y="102"/>
                        </a:lnTo>
                        <a:lnTo>
                          <a:pt x="1" y="116"/>
                        </a:lnTo>
                        <a:lnTo>
                          <a:pt x="4" y="130"/>
                        </a:lnTo>
                        <a:lnTo>
                          <a:pt x="8" y="144"/>
                        </a:lnTo>
                        <a:lnTo>
                          <a:pt x="16" y="157"/>
                        </a:lnTo>
                        <a:lnTo>
                          <a:pt x="21" y="169"/>
                        </a:lnTo>
                        <a:lnTo>
                          <a:pt x="30" y="183"/>
                        </a:lnTo>
                        <a:lnTo>
                          <a:pt x="40" y="194"/>
                        </a:lnTo>
                        <a:lnTo>
                          <a:pt x="50" y="206"/>
                        </a:lnTo>
                        <a:lnTo>
                          <a:pt x="56" y="200"/>
                        </a:lnTo>
                        <a:lnTo>
                          <a:pt x="46" y="189"/>
                        </a:lnTo>
                        <a:lnTo>
                          <a:pt x="36" y="178"/>
                        </a:lnTo>
                        <a:lnTo>
                          <a:pt x="28" y="167"/>
                        </a:lnTo>
                        <a:lnTo>
                          <a:pt x="20" y="154"/>
                        </a:lnTo>
                        <a:lnTo>
                          <a:pt x="16" y="142"/>
                        </a:lnTo>
                        <a:lnTo>
                          <a:pt x="10" y="128"/>
                        </a:lnTo>
                        <a:lnTo>
                          <a:pt x="8" y="115"/>
                        </a:lnTo>
                        <a:lnTo>
                          <a:pt x="7" y="102"/>
                        </a:lnTo>
                        <a:lnTo>
                          <a:pt x="7" y="88"/>
                        </a:lnTo>
                        <a:lnTo>
                          <a:pt x="8" y="75"/>
                        </a:lnTo>
                        <a:lnTo>
                          <a:pt x="10" y="62"/>
                        </a:lnTo>
                        <a:lnTo>
                          <a:pt x="16" y="50"/>
                        </a:lnTo>
                        <a:lnTo>
                          <a:pt x="20" y="38"/>
                        </a:lnTo>
                        <a:lnTo>
                          <a:pt x="28" y="26"/>
                        </a:lnTo>
                        <a:lnTo>
                          <a:pt x="37" y="14"/>
                        </a:lnTo>
                        <a:lnTo>
                          <a:pt x="48" y="4"/>
                        </a:lnTo>
                        <a:lnTo>
                          <a:pt x="42" y="0"/>
                        </a:lnTo>
                      </a:path>
                    </a:pathLst>
                  </a:custGeom>
                  <a:solidFill>
                    <a:srgbClr val="000000"/>
                  </a:solidFill>
                  <a:ln w="9525">
                    <a:noFill/>
                    <a:round/>
                    <a:headEnd type="none" w="med" len="med"/>
                    <a:tailEnd type="none" w="med" len="med"/>
                  </a:ln>
                </p:spPr>
                <p:txBody>
                  <a:bodyPr/>
                  <a:lstStyle/>
                  <a:p>
                    <a:endParaRPr lang="zh-CN" altLang="en-US"/>
                  </a:p>
                </p:txBody>
              </p:sp>
              <p:sp>
                <p:nvSpPr>
                  <p:cNvPr id="109" name="Freeform 27">
                    <a:extLst>
                      <a:ext uri="{FF2B5EF4-FFF2-40B4-BE49-F238E27FC236}">
                        <a16:creationId xmlns:a16="http://schemas.microsoft.com/office/drawing/2014/main" id="{7301B308-53A9-4E5A-9B62-2212F1B9F4B0}"/>
                      </a:ext>
                    </a:extLst>
                  </p:cNvPr>
                  <p:cNvSpPr>
                    <a:spLocks/>
                  </p:cNvSpPr>
                  <p:nvPr/>
                </p:nvSpPr>
                <p:spPr bwMode="auto">
                  <a:xfrm>
                    <a:off x="4381" y="1675"/>
                    <a:ext cx="120" cy="50"/>
                  </a:xfrm>
                  <a:custGeom>
                    <a:avLst/>
                    <a:gdLst>
                      <a:gd name="T0" fmla="*/ 115 w 120"/>
                      <a:gd name="T1" fmla="*/ 0 h 50"/>
                      <a:gd name="T2" fmla="*/ 115 w 120"/>
                      <a:gd name="T3" fmla="*/ 0 h 50"/>
                      <a:gd name="T4" fmla="*/ 107 w 120"/>
                      <a:gd name="T5" fmla="*/ 0 h 50"/>
                      <a:gd name="T6" fmla="*/ 100 w 120"/>
                      <a:gd name="T7" fmla="*/ 1 h 50"/>
                      <a:gd name="T8" fmla="*/ 91 w 120"/>
                      <a:gd name="T9" fmla="*/ 2 h 50"/>
                      <a:gd name="T10" fmla="*/ 84 w 120"/>
                      <a:gd name="T11" fmla="*/ 3 h 50"/>
                      <a:gd name="T12" fmla="*/ 76 w 120"/>
                      <a:gd name="T13" fmla="*/ 5 h 50"/>
                      <a:gd name="T14" fmla="*/ 70 w 120"/>
                      <a:gd name="T15" fmla="*/ 6 h 50"/>
                      <a:gd name="T16" fmla="*/ 62 w 120"/>
                      <a:gd name="T17" fmla="*/ 9 h 50"/>
                      <a:gd name="T18" fmla="*/ 55 w 120"/>
                      <a:gd name="T19" fmla="*/ 12 h 50"/>
                      <a:gd name="T20" fmla="*/ 48 w 120"/>
                      <a:gd name="T21" fmla="*/ 15 h 50"/>
                      <a:gd name="T22" fmla="*/ 41 w 120"/>
                      <a:gd name="T23" fmla="*/ 17 h 50"/>
                      <a:gd name="T24" fmla="*/ 32 w 120"/>
                      <a:gd name="T25" fmla="*/ 21 h 50"/>
                      <a:gd name="T26" fmla="*/ 26 w 120"/>
                      <a:gd name="T27" fmla="*/ 25 h 50"/>
                      <a:gd name="T28" fmla="*/ 19 w 120"/>
                      <a:gd name="T29" fmla="*/ 29 h 50"/>
                      <a:gd name="T30" fmla="*/ 13 w 120"/>
                      <a:gd name="T31" fmla="*/ 35 h 50"/>
                      <a:gd name="T32" fmla="*/ 6 w 120"/>
                      <a:gd name="T33" fmla="*/ 39 h 50"/>
                      <a:gd name="T34" fmla="*/ 0 w 120"/>
                      <a:gd name="T35" fmla="*/ 45 h 50"/>
                      <a:gd name="T36" fmla="*/ 6 w 120"/>
                      <a:gd name="T37" fmla="*/ 49 h 50"/>
                      <a:gd name="T38" fmla="*/ 12 w 120"/>
                      <a:gd name="T39" fmla="*/ 45 h 50"/>
                      <a:gd name="T40" fmla="*/ 17 w 120"/>
                      <a:gd name="T41" fmla="*/ 39 h 50"/>
                      <a:gd name="T42" fmla="*/ 25 w 120"/>
                      <a:gd name="T43" fmla="*/ 35 h 50"/>
                      <a:gd name="T44" fmla="*/ 31 w 120"/>
                      <a:gd name="T45" fmla="*/ 31 h 50"/>
                      <a:gd name="T46" fmla="*/ 36 w 120"/>
                      <a:gd name="T47" fmla="*/ 27 h 50"/>
                      <a:gd name="T48" fmla="*/ 43 w 120"/>
                      <a:gd name="T49" fmla="*/ 23 h 50"/>
                      <a:gd name="T50" fmla="*/ 50 w 120"/>
                      <a:gd name="T51" fmla="*/ 20 h 50"/>
                      <a:gd name="T52" fmla="*/ 57 w 120"/>
                      <a:gd name="T53" fmla="*/ 17 h 50"/>
                      <a:gd name="T54" fmla="*/ 64 w 120"/>
                      <a:gd name="T55" fmla="*/ 15 h 50"/>
                      <a:gd name="T56" fmla="*/ 72 w 120"/>
                      <a:gd name="T57" fmla="*/ 14 h 50"/>
                      <a:gd name="T58" fmla="*/ 78 w 120"/>
                      <a:gd name="T59" fmla="*/ 12 h 50"/>
                      <a:gd name="T60" fmla="*/ 85 w 120"/>
                      <a:gd name="T61" fmla="*/ 11 h 50"/>
                      <a:gd name="T62" fmla="*/ 93 w 120"/>
                      <a:gd name="T63" fmla="*/ 9 h 50"/>
                      <a:gd name="T64" fmla="*/ 100 w 120"/>
                      <a:gd name="T65" fmla="*/ 8 h 50"/>
                      <a:gd name="T66" fmla="*/ 107 w 120"/>
                      <a:gd name="T67" fmla="*/ 8 h 50"/>
                      <a:gd name="T68" fmla="*/ 115 w 120"/>
                      <a:gd name="T69" fmla="*/ 8 h 50"/>
                      <a:gd name="T70" fmla="*/ 115 w 120"/>
                      <a:gd name="T71" fmla="*/ 8 h 50"/>
                      <a:gd name="T72" fmla="*/ 115 w 120"/>
                      <a:gd name="T73" fmla="*/ 8 h 50"/>
                      <a:gd name="T74" fmla="*/ 117 w 120"/>
                      <a:gd name="T75" fmla="*/ 6 h 50"/>
                      <a:gd name="T76" fmla="*/ 119 w 120"/>
                      <a:gd name="T77" fmla="*/ 5 h 50"/>
                      <a:gd name="T78" fmla="*/ 117 w 120"/>
                      <a:gd name="T79" fmla="*/ 1 h 50"/>
                      <a:gd name="T80" fmla="*/ 115 w 120"/>
                      <a:gd name="T81" fmla="*/ 0 h 50"/>
                      <a:gd name="T82" fmla="*/ 115 w 120"/>
                      <a:gd name="T83" fmla="*/ 0 h 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
                      <a:gd name="T127" fmla="*/ 0 h 50"/>
                      <a:gd name="T128" fmla="*/ 120 w 120"/>
                      <a:gd name="T129" fmla="*/ 50 h 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 h="50">
                        <a:moveTo>
                          <a:pt x="115" y="0"/>
                        </a:moveTo>
                        <a:lnTo>
                          <a:pt x="115" y="0"/>
                        </a:lnTo>
                        <a:lnTo>
                          <a:pt x="107" y="0"/>
                        </a:lnTo>
                        <a:lnTo>
                          <a:pt x="100" y="1"/>
                        </a:lnTo>
                        <a:lnTo>
                          <a:pt x="91" y="2"/>
                        </a:lnTo>
                        <a:lnTo>
                          <a:pt x="84" y="3"/>
                        </a:lnTo>
                        <a:lnTo>
                          <a:pt x="76" y="5"/>
                        </a:lnTo>
                        <a:lnTo>
                          <a:pt x="70" y="6"/>
                        </a:lnTo>
                        <a:lnTo>
                          <a:pt x="62" y="9"/>
                        </a:lnTo>
                        <a:lnTo>
                          <a:pt x="55" y="12"/>
                        </a:lnTo>
                        <a:lnTo>
                          <a:pt x="48" y="15"/>
                        </a:lnTo>
                        <a:lnTo>
                          <a:pt x="41" y="17"/>
                        </a:lnTo>
                        <a:lnTo>
                          <a:pt x="32" y="21"/>
                        </a:lnTo>
                        <a:lnTo>
                          <a:pt x="26" y="25"/>
                        </a:lnTo>
                        <a:lnTo>
                          <a:pt x="19" y="29"/>
                        </a:lnTo>
                        <a:lnTo>
                          <a:pt x="13" y="35"/>
                        </a:lnTo>
                        <a:lnTo>
                          <a:pt x="6" y="39"/>
                        </a:lnTo>
                        <a:lnTo>
                          <a:pt x="0" y="45"/>
                        </a:lnTo>
                        <a:lnTo>
                          <a:pt x="6" y="49"/>
                        </a:lnTo>
                        <a:lnTo>
                          <a:pt x="12" y="45"/>
                        </a:lnTo>
                        <a:lnTo>
                          <a:pt x="17" y="39"/>
                        </a:lnTo>
                        <a:lnTo>
                          <a:pt x="25" y="35"/>
                        </a:lnTo>
                        <a:lnTo>
                          <a:pt x="31" y="31"/>
                        </a:lnTo>
                        <a:lnTo>
                          <a:pt x="36" y="27"/>
                        </a:lnTo>
                        <a:lnTo>
                          <a:pt x="43" y="23"/>
                        </a:lnTo>
                        <a:lnTo>
                          <a:pt x="50" y="20"/>
                        </a:lnTo>
                        <a:lnTo>
                          <a:pt x="57" y="17"/>
                        </a:lnTo>
                        <a:lnTo>
                          <a:pt x="64" y="15"/>
                        </a:lnTo>
                        <a:lnTo>
                          <a:pt x="72" y="14"/>
                        </a:lnTo>
                        <a:lnTo>
                          <a:pt x="78" y="12"/>
                        </a:lnTo>
                        <a:lnTo>
                          <a:pt x="85" y="11"/>
                        </a:lnTo>
                        <a:lnTo>
                          <a:pt x="93" y="9"/>
                        </a:lnTo>
                        <a:lnTo>
                          <a:pt x="100" y="8"/>
                        </a:lnTo>
                        <a:lnTo>
                          <a:pt x="107" y="8"/>
                        </a:lnTo>
                        <a:lnTo>
                          <a:pt x="115" y="8"/>
                        </a:lnTo>
                        <a:lnTo>
                          <a:pt x="117" y="6"/>
                        </a:lnTo>
                        <a:lnTo>
                          <a:pt x="119" y="5"/>
                        </a:lnTo>
                        <a:lnTo>
                          <a:pt x="117" y="1"/>
                        </a:lnTo>
                        <a:lnTo>
                          <a:pt x="115" y="0"/>
                        </a:lnTo>
                      </a:path>
                    </a:pathLst>
                  </a:custGeom>
                  <a:solidFill>
                    <a:srgbClr val="000000"/>
                  </a:solidFill>
                  <a:ln w="9525">
                    <a:noFill/>
                    <a:round/>
                    <a:headEnd type="none" w="med" len="med"/>
                    <a:tailEnd type="none" w="med" len="med"/>
                  </a:ln>
                </p:spPr>
                <p:txBody>
                  <a:bodyPr/>
                  <a:lstStyle/>
                  <a:p>
                    <a:endParaRPr lang="zh-CN" altLang="en-US"/>
                  </a:p>
                </p:txBody>
              </p:sp>
              <p:sp>
                <p:nvSpPr>
                  <p:cNvPr id="110" name="Freeform 28">
                    <a:extLst>
                      <a:ext uri="{FF2B5EF4-FFF2-40B4-BE49-F238E27FC236}">
                        <a16:creationId xmlns:a16="http://schemas.microsoft.com/office/drawing/2014/main" id="{293A3209-01C6-41E2-B62F-6E6C3F6598A3}"/>
                      </a:ext>
                    </a:extLst>
                  </p:cNvPr>
                  <p:cNvSpPr>
                    <a:spLocks/>
                  </p:cNvSpPr>
                  <p:nvPr/>
                </p:nvSpPr>
                <p:spPr bwMode="auto">
                  <a:xfrm>
                    <a:off x="4496" y="1675"/>
                    <a:ext cx="5" cy="9"/>
                  </a:xfrm>
                  <a:custGeom>
                    <a:avLst/>
                    <a:gdLst>
                      <a:gd name="T0" fmla="*/ 0 w 5"/>
                      <a:gd name="T1" fmla="*/ 0 h 9"/>
                      <a:gd name="T2" fmla="*/ 0 w 5"/>
                      <a:gd name="T3" fmla="*/ 5 h 9"/>
                      <a:gd name="T4" fmla="*/ 0 w 5"/>
                      <a:gd name="T5" fmla="*/ 5 h 9"/>
                      <a:gd name="T6" fmla="*/ 0 w 5"/>
                      <a:gd name="T7" fmla="*/ 5 h 9"/>
                      <a:gd name="T8" fmla="*/ 0 w 5"/>
                      <a:gd name="T9" fmla="*/ 5 h 9"/>
                      <a:gd name="T10" fmla="*/ 0 w 5"/>
                      <a:gd name="T11" fmla="*/ 8 h 9"/>
                      <a:gd name="T12" fmla="*/ 0 w 5"/>
                      <a:gd name="T13" fmla="*/ 8 h 9"/>
                      <a:gd name="T14" fmla="*/ 2 w 5"/>
                      <a:gd name="T15" fmla="*/ 6 h 9"/>
                      <a:gd name="T16" fmla="*/ 4 w 5"/>
                      <a:gd name="T17" fmla="*/ 5 h 9"/>
                      <a:gd name="T18" fmla="*/ 2 w 5"/>
                      <a:gd name="T19" fmla="*/ 1 h 9"/>
                      <a:gd name="T20" fmla="*/ 0 w 5"/>
                      <a:gd name="T21" fmla="*/ 0 h 9"/>
                      <a:gd name="T22" fmla="*/ 0 w 5"/>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9"/>
                      <a:gd name="T38" fmla="*/ 5 w 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9">
                        <a:moveTo>
                          <a:pt x="0" y="0"/>
                        </a:moveTo>
                        <a:lnTo>
                          <a:pt x="0" y="5"/>
                        </a:lnTo>
                        <a:lnTo>
                          <a:pt x="0" y="8"/>
                        </a:lnTo>
                        <a:lnTo>
                          <a:pt x="2" y="6"/>
                        </a:lnTo>
                        <a:lnTo>
                          <a:pt x="4" y="5"/>
                        </a:lnTo>
                        <a:lnTo>
                          <a:pt x="2" y="1"/>
                        </a:lnTo>
                        <a:lnTo>
                          <a:pt x="0" y="0"/>
                        </a:lnTo>
                      </a:path>
                    </a:pathLst>
                  </a:custGeom>
                  <a:solidFill>
                    <a:srgbClr val="000000"/>
                  </a:solidFill>
                  <a:ln w="9525">
                    <a:noFill/>
                    <a:round/>
                    <a:headEnd type="none" w="med" len="med"/>
                    <a:tailEnd type="none" w="med" len="med"/>
                  </a:ln>
                </p:spPr>
                <p:txBody>
                  <a:bodyPr/>
                  <a:lstStyle/>
                  <a:p>
                    <a:endParaRPr lang="zh-CN" altLang="en-US"/>
                  </a:p>
                </p:txBody>
              </p:sp>
              <p:sp>
                <p:nvSpPr>
                  <p:cNvPr id="111" name="Freeform 29">
                    <a:extLst>
                      <a:ext uri="{FF2B5EF4-FFF2-40B4-BE49-F238E27FC236}">
                        <a16:creationId xmlns:a16="http://schemas.microsoft.com/office/drawing/2014/main" id="{15662623-7FE4-4000-816D-58BC81F8FB0A}"/>
                      </a:ext>
                    </a:extLst>
                  </p:cNvPr>
                  <p:cNvSpPr>
                    <a:spLocks/>
                  </p:cNvSpPr>
                  <p:nvPr/>
                </p:nvSpPr>
                <p:spPr bwMode="auto">
                  <a:xfrm>
                    <a:off x="4496" y="1675"/>
                    <a:ext cx="116" cy="50"/>
                  </a:xfrm>
                  <a:custGeom>
                    <a:avLst/>
                    <a:gdLst>
                      <a:gd name="T0" fmla="*/ 115 w 116"/>
                      <a:gd name="T1" fmla="*/ 45 h 50"/>
                      <a:gd name="T2" fmla="*/ 115 w 116"/>
                      <a:gd name="T3" fmla="*/ 45 h 50"/>
                      <a:gd name="T4" fmla="*/ 109 w 116"/>
                      <a:gd name="T5" fmla="*/ 39 h 50"/>
                      <a:gd name="T6" fmla="*/ 104 w 116"/>
                      <a:gd name="T7" fmla="*/ 35 h 50"/>
                      <a:gd name="T8" fmla="*/ 96 w 116"/>
                      <a:gd name="T9" fmla="*/ 29 h 50"/>
                      <a:gd name="T10" fmla="*/ 90 w 116"/>
                      <a:gd name="T11" fmla="*/ 25 h 50"/>
                      <a:gd name="T12" fmla="*/ 83 w 116"/>
                      <a:gd name="T13" fmla="*/ 21 h 50"/>
                      <a:gd name="T14" fmla="*/ 76 w 116"/>
                      <a:gd name="T15" fmla="*/ 17 h 50"/>
                      <a:gd name="T16" fmla="*/ 68 w 116"/>
                      <a:gd name="T17" fmla="*/ 15 h 50"/>
                      <a:gd name="T18" fmla="*/ 61 w 116"/>
                      <a:gd name="T19" fmla="*/ 12 h 50"/>
                      <a:gd name="T20" fmla="*/ 54 w 116"/>
                      <a:gd name="T21" fmla="*/ 9 h 50"/>
                      <a:gd name="T22" fmla="*/ 47 w 116"/>
                      <a:gd name="T23" fmla="*/ 6 h 50"/>
                      <a:gd name="T24" fmla="*/ 40 w 116"/>
                      <a:gd name="T25" fmla="*/ 5 h 50"/>
                      <a:gd name="T26" fmla="*/ 31 w 116"/>
                      <a:gd name="T27" fmla="*/ 3 h 50"/>
                      <a:gd name="T28" fmla="*/ 24 w 116"/>
                      <a:gd name="T29" fmla="*/ 2 h 50"/>
                      <a:gd name="T30" fmla="*/ 16 w 116"/>
                      <a:gd name="T31" fmla="*/ 1 h 50"/>
                      <a:gd name="T32" fmla="*/ 8 w 116"/>
                      <a:gd name="T33" fmla="*/ 0 h 50"/>
                      <a:gd name="T34" fmla="*/ 0 w 116"/>
                      <a:gd name="T35" fmla="*/ 0 h 50"/>
                      <a:gd name="T36" fmla="*/ 0 w 116"/>
                      <a:gd name="T37" fmla="*/ 8 h 50"/>
                      <a:gd name="T38" fmla="*/ 8 w 116"/>
                      <a:gd name="T39" fmla="*/ 8 h 50"/>
                      <a:gd name="T40" fmla="*/ 16 w 116"/>
                      <a:gd name="T41" fmla="*/ 8 h 50"/>
                      <a:gd name="T42" fmla="*/ 22 w 116"/>
                      <a:gd name="T43" fmla="*/ 9 h 50"/>
                      <a:gd name="T44" fmla="*/ 30 w 116"/>
                      <a:gd name="T45" fmla="*/ 11 h 50"/>
                      <a:gd name="T46" fmla="*/ 37 w 116"/>
                      <a:gd name="T47" fmla="*/ 12 h 50"/>
                      <a:gd name="T48" fmla="*/ 44 w 116"/>
                      <a:gd name="T49" fmla="*/ 14 h 50"/>
                      <a:gd name="T50" fmla="*/ 52 w 116"/>
                      <a:gd name="T51" fmla="*/ 15 h 50"/>
                      <a:gd name="T52" fmla="*/ 58 w 116"/>
                      <a:gd name="T53" fmla="*/ 17 h 50"/>
                      <a:gd name="T54" fmla="*/ 66 w 116"/>
                      <a:gd name="T55" fmla="*/ 20 h 50"/>
                      <a:gd name="T56" fmla="*/ 74 w 116"/>
                      <a:gd name="T57" fmla="*/ 23 h 50"/>
                      <a:gd name="T58" fmla="*/ 79 w 116"/>
                      <a:gd name="T59" fmla="*/ 27 h 50"/>
                      <a:gd name="T60" fmla="*/ 85 w 116"/>
                      <a:gd name="T61" fmla="*/ 31 h 50"/>
                      <a:gd name="T62" fmla="*/ 92 w 116"/>
                      <a:gd name="T63" fmla="*/ 35 h 50"/>
                      <a:gd name="T64" fmla="*/ 97 w 116"/>
                      <a:gd name="T65" fmla="*/ 39 h 50"/>
                      <a:gd name="T66" fmla="*/ 104 w 116"/>
                      <a:gd name="T67" fmla="*/ 45 h 50"/>
                      <a:gd name="T68" fmla="*/ 110 w 116"/>
                      <a:gd name="T69" fmla="*/ 49 h 50"/>
                      <a:gd name="T70" fmla="*/ 110 w 116"/>
                      <a:gd name="T71" fmla="*/ 49 h 50"/>
                      <a:gd name="T72" fmla="*/ 115 w 116"/>
                      <a:gd name="T73" fmla="*/ 45 h 50"/>
                      <a:gd name="T74" fmla="*/ 115 w 116"/>
                      <a:gd name="T75" fmla="*/ 45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6"/>
                      <a:gd name="T115" fmla="*/ 0 h 50"/>
                      <a:gd name="T116" fmla="*/ 116 w 116"/>
                      <a:gd name="T117" fmla="*/ 50 h 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6" h="50">
                        <a:moveTo>
                          <a:pt x="115" y="45"/>
                        </a:moveTo>
                        <a:lnTo>
                          <a:pt x="115" y="45"/>
                        </a:lnTo>
                        <a:lnTo>
                          <a:pt x="109" y="39"/>
                        </a:lnTo>
                        <a:lnTo>
                          <a:pt x="104" y="35"/>
                        </a:lnTo>
                        <a:lnTo>
                          <a:pt x="96" y="29"/>
                        </a:lnTo>
                        <a:lnTo>
                          <a:pt x="90" y="25"/>
                        </a:lnTo>
                        <a:lnTo>
                          <a:pt x="83" y="21"/>
                        </a:lnTo>
                        <a:lnTo>
                          <a:pt x="76" y="17"/>
                        </a:lnTo>
                        <a:lnTo>
                          <a:pt x="68" y="15"/>
                        </a:lnTo>
                        <a:lnTo>
                          <a:pt x="61" y="12"/>
                        </a:lnTo>
                        <a:lnTo>
                          <a:pt x="54" y="9"/>
                        </a:lnTo>
                        <a:lnTo>
                          <a:pt x="47" y="6"/>
                        </a:lnTo>
                        <a:lnTo>
                          <a:pt x="40" y="5"/>
                        </a:lnTo>
                        <a:lnTo>
                          <a:pt x="31" y="3"/>
                        </a:lnTo>
                        <a:lnTo>
                          <a:pt x="24" y="2"/>
                        </a:lnTo>
                        <a:lnTo>
                          <a:pt x="16" y="1"/>
                        </a:lnTo>
                        <a:lnTo>
                          <a:pt x="8" y="0"/>
                        </a:lnTo>
                        <a:lnTo>
                          <a:pt x="0" y="0"/>
                        </a:lnTo>
                        <a:lnTo>
                          <a:pt x="0" y="8"/>
                        </a:lnTo>
                        <a:lnTo>
                          <a:pt x="8" y="8"/>
                        </a:lnTo>
                        <a:lnTo>
                          <a:pt x="16" y="8"/>
                        </a:lnTo>
                        <a:lnTo>
                          <a:pt x="22" y="9"/>
                        </a:lnTo>
                        <a:lnTo>
                          <a:pt x="30" y="11"/>
                        </a:lnTo>
                        <a:lnTo>
                          <a:pt x="37" y="12"/>
                        </a:lnTo>
                        <a:lnTo>
                          <a:pt x="44" y="14"/>
                        </a:lnTo>
                        <a:lnTo>
                          <a:pt x="52" y="15"/>
                        </a:lnTo>
                        <a:lnTo>
                          <a:pt x="58" y="17"/>
                        </a:lnTo>
                        <a:lnTo>
                          <a:pt x="66" y="20"/>
                        </a:lnTo>
                        <a:lnTo>
                          <a:pt x="74" y="23"/>
                        </a:lnTo>
                        <a:lnTo>
                          <a:pt x="79" y="27"/>
                        </a:lnTo>
                        <a:lnTo>
                          <a:pt x="85" y="31"/>
                        </a:lnTo>
                        <a:lnTo>
                          <a:pt x="92" y="35"/>
                        </a:lnTo>
                        <a:lnTo>
                          <a:pt x="97" y="39"/>
                        </a:lnTo>
                        <a:lnTo>
                          <a:pt x="104" y="45"/>
                        </a:lnTo>
                        <a:lnTo>
                          <a:pt x="110" y="49"/>
                        </a:lnTo>
                        <a:lnTo>
                          <a:pt x="115" y="45"/>
                        </a:lnTo>
                      </a:path>
                    </a:pathLst>
                  </a:custGeom>
                  <a:solidFill>
                    <a:srgbClr val="000000"/>
                  </a:solidFill>
                  <a:ln w="9525">
                    <a:noFill/>
                    <a:round/>
                    <a:headEnd type="none" w="med" len="med"/>
                    <a:tailEnd type="none" w="med" len="med"/>
                  </a:ln>
                </p:spPr>
                <p:txBody>
                  <a:bodyPr/>
                  <a:lstStyle/>
                  <a:p>
                    <a:endParaRPr lang="zh-CN" altLang="en-US"/>
                  </a:p>
                </p:txBody>
              </p:sp>
              <p:sp>
                <p:nvSpPr>
                  <p:cNvPr id="112" name="Freeform 30">
                    <a:extLst>
                      <a:ext uri="{FF2B5EF4-FFF2-40B4-BE49-F238E27FC236}">
                        <a16:creationId xmlns:a16="http://schemas.microsoft.com/office/drawing/2014/main" id="{04694922-32BA-4A24-8442-BB9731F95ACB}"/>
                      </a:ext>
                    </a:extLst>
                  </p:cNvPr>
                  <p:cNvSpPr>
                    <a:spLocks/>
                  </p:cNvSpPr>
                  <p:nvPr/>
                </p:nvSpPr>
                <p:spPr bwMode="auto">
                  <a:xfrm>
                    <a:off x="4594" y="1720"/>
                    <a:ext cx="61" cy="207"/>
                  </a:xfrm>
                  <a:custGeom>
                    <a:avLst/>
                    <a:gdLst>
                      <a:gd name="T0" fmla="*/ 7 w 61"/>
                      <a:gd name="T1" fmla="*/ 206 h 207"/>
                      <a:gd name="T2" fmla="*/ 7 w 61"/>
                      <a:gd name="T3" fmla="*/ 206 h 207"/>
                      <a:gd name="T4" fmla="*/ 18 w 61"/>
                      <a:gd name="T5" fmla="*/ 194 h 207"/>
                      <a:gd name="T6" fmla="*/ 28 w 61"/>
                      <a:gd name="T7" fmla="*/ 183 h 207"/>
                      <a:gd name="T8" fmla="*/ 38 w 61"/>
                      <a:gd name="T9" fmla="*/ 169 h 207"/>
                      <a:gd name="T10" fmla="*/ 45 w 61"/>
                      <a:gd name="T11" fmla="*/ 157 h 207"/>
                      <a:gd name="T12" fmla="*/ 50 w 61"/>
                      <a:gd name="T13" fmla="*/ 144 h 207"/>
                      <a:gd name="T14" fmla="*/ 55 w 61"/>
                      <a:gd name="T15" fmla="*/ 130 h 207"/>
                      <a:gd name="T16" fmla="*/ 57 w 61"/>
                      <a:gd name="T17" fmla="*/ 116 h 207"/>
                      <a:gd name="T18" fmla="*/ 60 w 61"/>
                      <a:gd name="T19" fmla="*/ 102 h 207"/>
                      <a:gd name="T20" fmla="*/ 60 w 61"/>
                      <a:gd name="T21" fmla="*/ 88 h 207"/>
                      <a:gd name="T22" fmla="*/ 58 w 61"/>
                      <a:gd name="T23" fmla="*/ 75 h 207"/>
                      <a:gd name="T24" fmla="*/ 56 w 61"/>
                      <a:gd name="T25" fmla="*/ 60 h 207"/>
                      <a:gd name="T26" fmla="*/ 50 w 61"/>
                      <a:gd name="T27" fmla="*/ 48 h 207"/>
                      <a:gd name="T28" fmla="*/ 45 w 61"/>
                      <a:gd name="T29" fmla="*/ 34 h 207"/>
                      <a:gd name="T30" fmla="*/ 38 w 61"/>
                      <a:gd name="T31" fmla="*/ 22 h 207"/>
                      <a:gd name="T32" fmla="*/ 27 w 61"/>
                      <a:gd name="T33" fmla="*/ 11 h 207"/>
                      <a:gd name="T34" fmla="*/ 17 w 61"/>
                      <a:gd name="T35" fmla="*/ 0 h 207"/>
                      <a:gd name="T36" fmla="*/ 12 w 61"/>
                      <a:gd name="T37" fmla="*/ 4 h 207"/>
                      <a:gd name="T38" fmla="*/ 22 w 61"/>
                      <a:gd name="T39" fmla="*/ 14 h 207"/>
                      <a:gd name="T40" fmla="*/ 32 w 61"/>
                      <a:gd name="T41" fmla="*/ 26 h 207"/>
                      <a:gd name="T42" fmla="*/ 38 w 61"/>
                      <a:gd name="T43" fmla="*/ 38 h 207"/>
                      <a:gd name="T44" fmla="*/ 44 w 61"/>
                      <a:gd name="T45" fmla="*/ 50 h 207"/>
                      <a:gd name="T46" fmla="*/ 48 w 61"/>
                      <a:gd name="T47" fmla="*/ 62 h 207"/>
                      <a:gd name="T48" fmla="*/ 50 w 61"/>
                      <a:gd name="T49" fmla="*/ 75 h 207"/>
                      <a:gd name="T50" fmla="*/ 52 w 61"/>
                      <a:gd name="T51" fmla="*/ 88 h 207"/>
                      <a:gd name="T52" fmla="*/ 52 w 61"/>
                      <a:gd name="T53" fmla="*/ 102 h 207"/>
                      <a:gd name="T54" fmla="*/ 50 w 61"/>
                      <a:gd name="T55" fmla="*/ 115 h 207"/>
                      <a:gd name="T56" fmla="*/ 48 w 61"/>
                      <a:gd name="T57" fmla="*/ 128 h 207"/>
                      <a:gd name="T58" fmla="*/ 42 w 61"/>
                      <a:gd name="T59" fmla="*/ 142 h 207"/>
                      <a:gd name="T60" fmla="*/ 38 w 61"/>
                      <a:gd name="T61" fmla="*/ 154 h 207"/>
                      <a:gd name="T62" fmla="*/ 31 w 61"/>
                      <a:gd name="T63" fmla="*/ 167 h 207"/>
                      <a:gd name="T64" fmla="*/ 22 w 61"/>
                      <a:gd name="T65" fmla="*/ 178 h 207"/>
                      <a:gd name="T66" fmla="*/ 12 w 61"/>
                      <a:gd name="T67" fmla="*/ 189 h 207"/>
                      <a:gd name="T68" fmla="*/ 0 w 61"/>
                      <a:gd name="T69" fmla="*/ 200 h 207"/>
                      <a:gd name="T70" fmla="*/ 2 w 61"/>
                      <a:gd name="T71" fmla="*/ 199 h 207"/>
                      <a:gd name="T72" fmla="*/ 7 w 61"/>
                      <a:gd name="T73" fmla="*/ 206 h 207"/>
                      <a:gd name="T74" fmla="*/ 7 w 61"/>
                      <a:gd name="T75" fmla="*/ 20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
                      <a:gd name="T115" fmla="*/ 0 h 207"/>
                      <a:gd name="T116" fmla="*/ 61 w 61"/>
                      <a:gd name="T117" fmla="*/ 207 h 2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 h="207">
                        <a:moveTo>
                          <a:pt x="7" y="206"/>
                        </a:moveTo>
                        <a:lnTo>
                          <a:pt x="7" y="206"/>
                        </a:lnTo>
                        <a:lnTo>
                          <a:pt x="18" y="194"/>
                        </a:lnTo>
                        <a:lnTo>
                          <a:pt x="28" y="183"/>
                        </a:lnTo>
                        <a:lnTo>
                          <a:pt x="38" y="169"/>
                        </a:lnTo>
                        <a:lnTo>
                          <a:pt x="45" y="157"/>
                        </a:lnTo>
                        <a:lnTo>
                          <a:pt x="50" y="144"/>
                        </a:lnTo>
                        <a:lnTo>
                          <a:pt x="55" y="130"/>
                        </a:lnTo>
                        <a:lnTo>
                          <a:pt x="57" y="116"/>
                        </a:lnTo>
                        <a:lnTo>
                          <a:pt x="60" y="102"/>
                        </a:lnTo>
                        <a:lnTo>
                          <a:pt x="60" y="88"/>
                        </a:lnTo>
                        <a:lnTo>
                          <a:pt x="58" y="75"/>
                        </a:lnTo>
                        <a:lnTo>
                          <a:pt x="56" y="60"/>
                        </a:lnTo>
                        <a:lnTo>
                          <a:pt x="50" y="48"/>
                        </a:lnTo>
                        <a:lnTo>
                          <a:pt x="45" y="34"/>
                        </a:lnTo>
                        <a:lnTo>
                          <a:pt x="38" y="22"/>
                        </a:lnTo>
                        <a:lnTo>
                          <a:pt x="27" y="11"/>
                        </a:lnTo>
                        <a:lnTo>
                          <a:pt x="17" y="0"/>
                        </a:lnTo>
                        <a:lnTo>
                          <a:pt x="12" y="4"/>
                        </a:lnTo>
                        <a:lnTo>
                          <a:pt x="22" y="14"/>
                        </a:lnTo>
                        <a:lnTo>
                          <a:pt x="32" y="26"/>
                        </a:lnTo>
                        <a:lnTo>
                          <a:pt x="38" y="38"/>
                        </a:lnTo>
                        <a:lnTo>
                          <a:pt x="44" y="50"/>
                        </a:lnTo>
                        <a:lnTo>
                          <a:pt x="48" y="62"/>
                        </a:lnTo>
                        <a:lnTo>
                          <a:pt x="50" y="75"/>
                        </a:lnTo>
                        <a:lnTo>
                          <a:pt x="52" y="88"/>
                        </a:lnTo>
                        <a:lnTo>
                          <a:pt x="52" y="102"/>
                        </a:lnTo>
                        <a:lnTo>
                          <a:pt x="50" y="115"/>
                        </a:lnTo>
                        <a:lnTo>
                          <a:pt x="48" y="128"/>
                        </a:lnTo>
                        <a:lnTo>
                          <a:pt x="42" y="142"/>
                        </a:lnTo>
                        <a:lnTo>
                          <a:pt x="38" y="154"/>
                        </a:lnTo>
                        <a:lnTo>
                          <a:pt x="31" y="167"/>
                        </a:lnTo>
                        <a:lnTo>
                          <a:pt x="22" y="178"/>
                        </a:lnTo>
                        <a:lnTo>
                          <a:pt x="12" y="189"/>
                        </a:lnTo>
                        <a:lnTo>
                          <a:pt x="0" y="200"/>
                        </a:lnTo>
                        <a:lnTo>
                          <a:pt x="2" y="199"/>
                        </a:lnTo>
                        <a:lnTo>
                          <a:pt x="7" y="206"/>
                        </a:lnTo>
                      </a:path>
                    </a:pathLst>
                  </a:custGeom>
                  <a:solidFill>
                    <a:srgbClr val="000000"/>
                  </a:solidFill>
                  <a:ln w="9525">
                    <a:noFill/>
                    <a:round/>
                    <a:headEnd type="none" w="med" len="med"/>
                    <a:tailEnd type="none" w="med" len="med"/>
                  </a:ln>
                </p:spPr>
                <p:txBody>
                  <a:bodyPr/>
                  <a:lstStyle/>
                  <a:p>
                    <a:endParaRPr lang="zh-CN" altLang="en-US"/>
                  </a:p>
                </p:txBody>
              </p:sp>
              <p:sp>
                <p:nvSpPr>
                  <p:cNvPr id="113" name="Freeform 31">
                    <a:extLst>
                      <a:ext uri="{FF2B5EF4-FFF2-40B4-BE49-F238E27FC236}">
                        <a16:creationId xmlns:a16="http://schemas.microsoft.com/office/drawing/2014/main" id="{ACA85378-1A56-4952-B2EB-2E4971D1A869}"/>
                      </a:ext>
                    </a:extLst>
                  </p:cNvPr>
                  <p:cNvSpPr>
                    <a:spLocks/>
                  </p:cNvSpPr>
                  <p:nvPr/>
                </p:nvSpPr>
                <p:spPr bwMode="auto">
                  <a:xfrm>
                    <a:off x="4552" y="1919"/>
                    <a:ext cx="50" cy="55"/>
                  </a:xfrm>
                  <a:custGeom>
                    <a:avLst/>
                    <a:gdLst>
                      <a:gd name="T0" fmla="*/ 8 w 50"/>
                      <a:gd name="T1" fmla="*/ 54 h 55"/>
                      <a:gd name="T2" fmla="*/ 8 w 50"/>
                      <a:gd name="T3" fmla="*/ 54 h 55"/>
                      <a:gd name="T4" fmla="*/ 10 w 50"/>
                      <a:gd name="T5" fmla="*/ 46 h 55"/>
                      <a:gd name="T6" fmla="*/ 14 w 50"/>
                      <a:gd name="T7" fmla="*/ 37 h 55"/>
                      <a:gd name="T8" fmla="*/ 21 w 50"/>
                      <a:gd name="T9" fmla="*/ 30 h 55"/>
                      <a:gd name="T10" fmla="*/ 29 w 50"/>
                      <a:gd name="T11" fmla="*/ 22 h 55"/>
                      <a:gd name="T12" fmla="*/ 37 w 50"/>
                      <a:gd name="T13" fmla="*/ 16 h 55"/>
                      <a:gd name="T14" fmla="*/ 41 w 50"/>
                      <a:gd name="T15" fmla="*/ 10 h 55"/>
                      <a:gd name="T16" fmla="*/ 48 w 50"/>
                      <a:gd name="T17" fmla="*/ 8 h 55"/>
                      <a:gd name="T18" fmla="*/ 49 w 50"/>
                      <a:gd name="T19" fmla="*/ 7 h 55"/>
                      <a:gd name="T20" fmla="*/ 44 w 50"/>
                      <a:gd name="T21" fmla="*/ 0 h 55"/>
                      <a:gd name="T22" fmla="*/ 42 w 50"/>
                      <a:gd name="T23" fmla="*/ 2 h 55"/>
                      <a:gd name="T24" fmla="*/ 38 w 50"/>
                      <a:gd name="T25" fmla="*/ 6 h 55"/>
                      <a:gd name="T26" fmla="*/ 31 w 50"/>
                      <a:gd name="T27" fmla="*/ 10 h 55"/>
                      <a:gd name="T28" fmla="*/ 23 w 50"/>
                      <a:gd name="T29" fmla="*/ 17 h 55"/>
                      <a:gd name="T30" fmla="*/ 15 w 50"/>
                      <a:gd name="T31" fmla="*/ 25 h 55"/>
                      <a:gd name="T32" fmla="*/ 9 w 50"/>
                      <a:gd name="T33" fmla="*/ 34 h 55"/>
                      <a:gd name="T34" fmla="*/ 2 w 50"/>
                      <a:gd name="T35" fmla="*/ 44 h 55"/>
                      <a:gd name="T36" fmla="*/ 0 w 50"/>
                      <a:gd name="T37" fmla="*/ 54 h 55"/>
                      <a:gd name="T38" fmla="*/ 0 w 50"/>
                      <a:gd name="T39" fmla="*/ 52 h 55"/>
                      <a:gd name="T40" fmla="*/ 8 w 50"/>
                      <a:gd name="T41" fmla="*/ 54 h 55"/>
                      <a:gd name="T42" fmla="*/ 8 w 50"/>
                      <a:gd name="T43" fmla="*/ 54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55"/>
                      <a:gd name="T68" fmla="*/ 50 w 50"/>
                      <a:gd name="T69" fmla="*/ 55 h 5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55">
                        <a:moveTo>
                          <a:pt x="8" y="54"/>
                        </a:moveTo>
                        <a:lnTo>
                          <a:pt x="8" y="54"/>
                        </a:lnTo>
                        <a:lnTo>
                          <a:pt x="10" y="46"/>
                        </a:lnTo>
                        <a:lnTo>
                          <a:pt x="14" y="37"/>
                        </a:lnTo>
                        <a:lnTo>
                          <a:pt x="21" y="30"/>
                        </a:lnTo>
                        <a:lnTo>
                          <a:pt x="29" y="22"/>
                        </a:lnTo>
                        <a:lnTo>
                          <a:pt x="37" y="16"/>
                        </a:lnTo>
                        <a:lnTo>
                          <a:pt x="41" y="10"/>
                        </a:lnTo>
                        <a:lnTo>
                          <a:pt x="48" y="8"/>
                        </a:lnTo>
                        <a:lnTo>
                          <a:pt x="49" y="7"/>
                        </a:lnTo>
                        <a:lnTo>
                          <a:pt x="44" y="0"/>
                        </a:lnTo>
                        <a:lnTo>
                          <a:pt x="42" y="2"/>
                        </a:lnTo>
                        <a:lnTo>
                          <a:pt x="38" y="6"/>
                        </a:lnTo>
                        <a:lnTo>
                          <a:pt x="31" y="10"/>
                        </a:lnTo>
                        <a:lnTo>
                          <a:pt x="23" y="17"/>
                        </a:lnTo>
                        <a:lnTo>
                          <a:pt x="15" y="25"/>
                        </a:lnTo>
                        <a:lnTo>
                          <a:pt x="9" y="34"/>
                        </a:lnTo>
                        <a:lnTo>
                          <a:pt x="2" y="44"/>
                        </a:lnTo>
                        <a:lnTo>
                          <a:pt x="0" y="54"/>
                        </a:lnTo>
                        <a:lnTo>
                          <a:pt x="0" y="52"/>
                        </a:lnTo>
                        <a:lnTo>
                          <a:pt x="8" y="54"/>
                        </a:lnTo>
                      </a:path>
                    </a:pathLst>
                  </a:custGeom>
                  <a:solidFill>
                    <a:srgbClr val="000000"/>
                  </a:solidFill>
                  <a:ln w="9525">
                    <a:noFill/>
                    <a:round/>
                    <a:headEnd type="none" w="med" len="med"/>
                    <a:tailEnd type="none" w="med" len="med"/>
                  </a:ln>
                </p:spPr>
                <p:txBody>
                  <a:bodyPr/>
                  <a:lstStyle/>
                  <a:p>
                    <a:endParaRPr lang="zh-CN" altLang="en-US"/>
                  </a:p>
                </p:txBody>
              </p:sp>
              <p:sp>
                <p:nvSpPr>
                  <p:cNvPr id="114" name="Freeform 32">
                    <a:extLst>
                      <a:ext uri="{FF2B5EF4-FFF2-40B4-BE49-F238E27FC236}">
                        <a16:creationId xmlns:a16="http://schemas.microsoft.com/office/drawing/2014/main" id="{0F44F547-773F-4CB7-81BF-92E2F86D7453}"/>
                      </a:ext>
                    </a:extLst>
                  </p:cNvPr>
                  <p:cNvSpPr>
                    <a:spLocks/>
                  </p:cNvSpPr>
                  <p:nvPr/>
                </p:nvSpPr>
                <p:spPr bwMode="auto">
                  <a:xfrm>
                    <a:off x="4552" y="1971"/>
                    <a:ext cx="9" cy="41"/>
                  </a:xfrm>
                  <a:custGeom>
                    <a:avLst/>
                    <a:gdLst>
                      <a:gd name="T0" fmla="*/ 8 w 9"/>
                      <a:gd name="T1" fmla="*/ 36 h 41"/>
                      <a:gd name="T2" fmla="*/ 8 w 9"/>
                      <a:gd name="T3" fmla="*/ 36 h 41"/>
                      <a:gd name="T4" fmla="*/ 8 w 9"/>
                      <a:gd name="T5" fmla="*/ 36 h 41"/>
                      <a:gd name="T6" fmla="*/ 8 w 9"/>
                      <a:gd name="T7" fmla="*/ 35 h 41"/>
                      <a:gd name="T8" fmla="*/ 8 w 9"/>
                      <a:gd name="T9" fmla="*/ 32 h 41"/>
                      <a:gd name="T10" fmla="*/ 8 w 9"/>
                      <a:gd name="T11" fmla="*/ 28 h 41"/>
                      <a:gd name="T12" fmla="*/ 7 w 9"/>
                      <a:gd name="T13" fmla="*/ 23 h 41"/>
                      <a:gd name="T14" fmla="*/ 7 w 9"/>
                      <a:gd name="T15" fmla="*/ 17 h 41"/>
                      <a:gd name="T16" fmla="*/ 8 w 9"/>
                      <a:gd name="T17" fmla="*/ 10 h 41"/>
                      <a:gd name="T18" fmla="*/ 8 w 9"/>
                      <a:gd name="T19" fmla="*/ 2 h 41"/>
                      <a:gd name="T20" fmla="*/ 0 w 9"/>
                      <a:gd name="T21" fmla="*/ 0 h 41"/>
                      <a:gd name="T22" fmla="*/ 0 w 9"/>
                      <a:gd name="T23" fmla="*/ 10 h 41"/>
                      <a:gd name="T24" fmla="*/ 0 w 9"/>
                      <a:gd name="T25" fmla="*/ 17 h 41"/>
                      <a:gd name="T26" fmla="*/ 0 w 9"/>
                      <a:gd name="T27" fmla="*/ 23 h 41"/>
                      <a:gd name="T28" fmla="*/ 0 w 9"/>
                      <a:gd name="T29" fmla="*/ 28 h 41"/>
                      <a:gd name="T30" fmla="*/ 0 w 9"/>
                      <a:gd name="T31" fmla="*/ 32 h 41"/>
                      <a:gd name="T32" fmla="*/ 0 w 9"/>
                      <a:gd name="T33" fmla="*/ 36 h 41"/>
                      <a:gd name="T34" fmla="*/ 0 w 9"/>
                      <a:gd name="T35" fmla="*/ 36 h 41"/>
                      <a:gd name="T36" fmla="*/ 0 w 9"/>
                      <a:gd name="T37" fmla="*/ 36 h 41"/>
                      <a:gd name="T38" fmla="*/ 0 w 9"/>
                      <a:gd name="T39" fmla="*/ 36 h 41"/>
                      <a:gd name="T40" fmla="*/ 0 w 9"/>
                      <a:gd name="T41" fmla="*/ 36 h 41"/>
                      <a:gd name="T42" fmla="*/ 1 w 9"/>
                      <a:gd name="T43" fmla="*/ 39 h 41"/>
                      <a:gd name="T44" fmla="*/ 4 w 9"/>
                      <a:gd name="T45" fmla="*/ 40 h 41"/>
                      <a:gd name="T46" fmla="*/ 7 w 9"/>
                      <a:gd name="T47" fmla="*/ 39 h 41"/>
                      <a:gd name="T48" fmla="*/ 8 w 9"/>
                      <a:gd name="T49" fmla="*/ 36 h 41"/>
                      <a:gd name="T50" fmla="*/ 8 w 9"/>
                      <a:gd name="T51" fmla="*/ 36 h 41"/>
                      <a:gd name="T52" fmla="*/ 8 w 9"/>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41"/>
                      <a:gd name="T83" fmla="*/ 9 w 9"/>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41">
                        <a:moveTo>
                          <a:pt x="8" y="36"/>
                        </a:moveTo>
                        <a:lnTo>
                          <a:pt x="8" y="36"/>
                        </a:lnTo>
                        <a:lnTo>
                          <a:pt x="8" y="35"/>
                        </a:lnTo>
                        <a:lnTo>
                          <a:pt x="8" y="32"/>
                        </a:lnTo>
                        <a:lnTo>
                          <a:pt x="8" y="28"/>
                        </a:lnTo>
                        <a:lnTo>
                          <a:pt x="7" y="23"/>
                        </a:lnTo>
                        <a:lnTo>
                          <a:pt x="7" y="17"/>
                        </a:lnTo>
                        <a:lnTo>
                          <a:pt x="8" y="10"/>
                        </a:lnTo>
                        <a:lnTo>
                          <a:pt x="8" y="2"/>
                        </a:lnTo>
                        <a:lnTo>
                          <a:pt x="0" y="0"/>
                        </a:lnTo>
                        <a:lnTo>
                          <a:pt x="0" y="10"/>
                        </a:lnTo>
                        <a:lnTo>
                          <a:pt x="0" y="17"/>
                        </a:lnTo>
                        <a:lnTo>
                          <a:pt x="0" y="23"/>
                        </a:lnTo>
                        <a:lnTo>
                          <a:pt x="0" y="28"/>
                        </a:lnTo>
                        <a:lnTo>
                          <a:pt x="0" y="32"/>
                        </a:lnTo>
                        <a:lnTo>
                          <a:pt x="0" y="36"/>
                        </a:lnTo>
                        <a:lnTo>
                          <a:pt x="1" y="39"/>
                        </a:lnTo>
                        <a:lnTo>
                          <a:pt x="4" y="40"/>
                        </a:lnTo>
                        <a:lnTo>
                          <a:pt x="7" y="39"/>
                        </a:lnTo>
                        <a:lnTo>
                          <a:pt x="8" y="36"/>
                        </a:lnTo>
                      </a:path>
                    </a:pathLst>
                  </a:custGeom>
                  <a:solidFill>
                    <a:srgbClr val="000000"/>
                  </a:solidFill>
                  <a:ln w="9525">
                    <a:noFill/>
                    <a:round/>
                    <a:headEnd type="none" w="med" len="med"/>
                    <a:tailEnd type="none" w="med" len="med"/>
                  </a:ln>
                </p:spPr>
                <p:txBody>
                  <a:bodyPr/>
                  <a:lstStyle/>
                  <a:p>
                    <a:endParaRPr lang="zh-CN" altLang="en-US"/>
                  </a:p>
                </p:txBody>
              </p:sp>
              <p:sp>
                <p:nvSpPr>
                  <p:cNvPr id="115" name="Freeform 33">
                    <a:extLst>
                      <a:ext uri="{FF2B5EF4-FFF2-40B4-BE49-F238E27FC236}">
                        <a16:creationId xmlns:a16="http://schemas.microsoft.com/office/drawing/2014/main" id="{E6B512A6-8C1D-49E6-8B39-DA1FE3317084}"/>
                      </a:ext>
                    </a:extLst>
                  </p:cNvPr>
                  <p:cNvSpPr>
                    <a:spLocks/>
                  </p:cNvSpPr>
                  <p:nvPr/>
                </p:nvSpPr>
                <p:spPr bwMode="auto">
                  <a:xfrm>
                    <a:off x="4493" y="2007"/>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0 h 28"/>
                      <a:gd name="T14" fmla="*/ 64 w 68"/>
                      <a:gd name="T15" fmla="*/ 6 h 28"/>
                      <a:gd name="T16" fmla="*/ 67 w 68"/>
                      <a:gd name="T17" fmla="*/ 3 h 28"/>
                      <a:gd name="T18" fmla="*/ 67 w 68"/>
                      <a:gd name="T19" fmla="*/ 0 h 28"/>
                      <a:gd name="T20" fmla="*/ 59 w 68"/>
                      <a:gd name="T21" fmla="*/ 0 h 28"/>
                      <a:gd name="T22" fmla="*/ 60 w 68"/>
                      <a:gd name="T23" fmla="*/ 0 h 28"/>
                      <a:gd name="T24" fmla="*/ 59 w 68"/>
                      <a:gd name="T25" fmla="*/ 3 h 28"/>
                      <a:gd name="T26" fmla="*/ 57 w 68"/>
                      <a:gd name="T27" fmla="*/ 7 h 28"/>
                      <a:gd name="T28" fmla="*/ 52 w 68"/>
                      <a:gd name="T29" fmla="*/ 9 h 28"/>
                      <a:gd name="T30" fmla="*/ 45 w 68"/>
                      <a:gd name="T31" fmla="*/ 13 h 28"/>
                      <a:gd name="T32" fmla="*/ 37 w 68"/>
                      <a:gd name="T33" fmla="*/ 17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8"/>
                      <a:gd name="T80" fmla="*/ 68 w 68"/>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8">
                        <a:moveTo>
                          <a:pt x="3" y="27"/>
                        </a:moveTo>
                        <a:lnTo>
                          <a:pt x="3" y="27"/>
                        </a:lnTo>
                        <a:lnTo>
                          <a:pt x="22" y="26"/>
                        </a:lnTo>
                        <a:lnTo>
                          <a:pt x="38" y="24"/>
                        </a:lnTo>
                        <a:lnTo>
                          <a:pt x="49" y="19"/>
                        </a:lnTo>
                        <a:lnTo>
                          <a:pt x="57" y="15"/>
                        </a:lnTo>
                        <a:lnTo>
                          <a:pt x="61" y="10"/>
                        </a:lnTo>
                        <a:lnTo>
                          <a:pt x="64" y="6"/>
                        </a:lnTo>
                        <a:lnTo>
                          <a:pt x="67" y="3"/>
                        </a:lnTo>
                        <a:lnTo>
                          <a:pt x="67" y="0"/>
                        </a:lnTo>
                        <a:lnTo>
                          <a:pt x="59" y="0"/>
                        </a:lnTo>
                        <a:lnTo>
                          <a:pt x="60" y="0"/>
                        </a:lnTo>
                        <a:lnTo>
                          <a:pt x="59" y="3"/>
                        </a:lnTo>
                        <a:lnTo>
                          <a:pt x="57" y="7"/>
                        </a:lnTo>
                        <a:lnTo>
                          <a:pt x="52" y="9"/>
                        </a:lnTo>
                        <a:lnTo>
                          <a:pt x="45" y="13"/>
                        </a:lnTo>
                        <a:lnTo>
                          <a:pt x="37" y="17"/>
                        </a:lnTo>
                        <a:lnTo>
                          <a:pt x="22" y="19"/>
                        </a:lnTo>
                        <a:lnTo>
                          <a:pt x="3" y="20"/>
                        </a:lnTo>
                        <a:lnTo>
                          <a:pt x="0" y="21"/>
                        </a:lnTo>
                        <a:lnTo>
                          <a:pt x="0" y="24"/>
                        </a:lnTo>
                        <a:lnTo>
                          <a:pt x="0" y="26"/>
                        </a:lnTo>
                        <a:lnTo>
                          <a:pt x="3" y="27"/>
                        </a:lnTo>
                      </a:path>
                    </a:pathLst>
                  </a:custGeom>
                  <a:solidFill>
                    <a:srgbClr val="000000"/>
                  </a:solidFill>
                  <a:ln w="9525">
                    <a:noFill/>
                    <a:round/>
                    <a:headEnd type="none" w="med" len="med"/>
                    <a:tailEnd type="none" w="med" len="med"/>
                  </a:ln>
                </p:spPr>
                <p:txBody>
                  <a:bodyPr/>
                  <a:lstStyle/>
                  <a:p>
                    <a:endParaRPr lang="zh-CN" altLang="en-US"/>
                  </a:p>
                </p:txBody>
              </p:sp>
              <p:sp>
                <p:nvSpPr>
                  <p:cNvPr id="116" name="Freeform 34">
                    <a:extLst>
                      <a:ext uri="{FF2B5EF4-FFF2-40B4-BE49-F238E27FC236}">
                        <a16:creationId xmlns:a16="http://schemas.microsoft.com/office/drawing/2014/main" id="{375485D7-6435-496F-86C6-15BE19E69454}"/>
                      </a:ext>
                    </a:extLst>
                  </p:cNvPr>
                  <p:cNvSpPr>
                    <a:spLocks/>
                  </p:cNvSpPr>
                  <p:nvPr/>
                </p:nvSpPr>
                <p:spPr bwMode="auto">
                  <a:xfrm>
                    <a:off x="4436" y="2007"/>
                    <a:ext cx="121" cy="37"/>
                  </a:xfrm>
                  <a:custGeom>
                    <a:avLst/>
                    <a:gdLst>
                      <a:gd name="T0" fmla="*/ 120 w 121"/>
                      <a:gd name="T1" fmla="*/ 14 h 37"/>
                      <a:gd name="T2" fmla="*/ 120 w 121"/>
                      <a:gd name="T3" fmla="*/ 14 h 37"/>
                      <a:gd name="T4" fmla="*/ 118 w 121"/>
                      <a:gd name="T5" fmla="*/ 17 h 37"/>
                      <a:gd name="T6" fmla="*/ 116 w 121"/>
                      <a:gd name="T7" fmla="*/ 21 h 37"/>
                      <a:gd name="T8" fmla="*/ 110 w 121"/>
                      <a:gd name="T9" fmla="*/ 25 h 37"/>
                      <a:gd name="T10" fmla="*/ 104 w 121"/>
                      <a:gd name="T11" fmla="*/ 29 h 37"/>
                      <a:gd name="T12" fmla="*/ 94 w 121"/>
                      <a:gd name="T13" fmla="*/ 33 h 37"/>
                      <a:gd name="T14" fmla="*/ 79 w 121"/>
                      <a:gd name="T15" fmla="*/ 36 h 37"/>
                      <a:gd name="T16" fmla="*/ 60 w 121"/>
                      <a:gd name="T17" fmla="*/ 36 h 37"/>
                      <a:gd name="T18" fmla="*/ 40 w 121"/>
                      <a:gd name="T19" fmla="*/ 36 h 37"/>
                      <a:gd name="T20" fmla="*/ 27 w 121"/>
                      <a:gd name="T21" fmla="*/ 33 h 37"/>
                      <a:gd name="T22" fmla="*/ 15 w 121"/>
                      <a:gd name="T23" fmla="*/ 29 h 37"/>
                      <a:gd name="T24" fmla="*/ 7 w 121"/>
                      <a:gd name="T25" fmla="*/ 25 h 37"/>
                      <a:gd name="T26" fmla="*/ 2 w 121"/>
                      <a:gd name="T27" fmla="*/ 21 h 37"/>
                      <a:gd name="T28" fmla="*/ 1 w 121"/>
                      <a:gd name="T29" fmla="*/ 17 h 37"/>
                      <a:gd name="T30" fmla="*/ 0 w 121"/>
                      <a:gd name="T31" fmla="*/ 14 h 37"/>
                      <a:gd name="T32" fmla="*/ 0 w 121"/>
                      <a:gd name="T33" fmla="*/ 14 h 37"/>
                      <a:gd name="T34" fmla="*/ 0 w 121"/>
                      <a:gd name="T35" fmla="*/ 0 h 37"/>
                      <a:gd name="T36" fmla="*/ 0 w 121"/>
                      <a:gd name="T37" fmla="*/ 2 h 37"/>
                      <a:gd name="T38" fmla="*/ 1 w 121"/>
                      <a:gd name="T39" fmla="*/ 6 h 37"/>
                      <a:gd name="T40" fmla="*/ 2 w 121"/>
                      <a:gd name="T41" fmla="*/ 8 h 37"/>
                      <a:gd name="T42" fmla="*/ 7 w 121"/>
                      <a:gd name="T43" fmla="*/ 12 h 37"/>
                      <a:gd name="T44" fmla="*/ 15 w 121"/>
                      <a:gd name="T45" fmla="*/ 17 h 37"/>
                      <a:gd name="T46" fmla="*/ 27 w 121"/>
                      <a:gd name="T47" fmla="*/ 20 h 37"/>
                      <a:gd name="T48" fmla="*/ 40 w 121"/>
                      <a:gd name="T49" fmla="*/ 24 h 37"/>
                      <a:gd name="T50" fmla="*/ 60 w 121"/>
                      <a:gd name="T51" fmla="*/ 24 h 37"/>
                      <a:gd name="T52" fmla="*/ 79 w 121"/>
                      <a:gd name="T53" fmla="*/ 24 h 37"/>
                      <a:gd name="T54" fmla="*/ 94 w 121"/>
                      <a:gd name="T55" fmla="*/ 20 h 37"/>
                      <a:gd name="T56" fmla="*/ 104 w 121"/>
                      <a:gd name="T57" fmla="*/ 17 h 37"/>
                      <a:gd name="T58" fmla="*/ 110 w 121"/>
                      <a:gd name="T59" fmla="*/ 12 h 37"/>
                      <a:gd name="T60" fmla="*/ 116 w 121"/>
                      <a:gd name="T61" fmla="*/ 8 h 37"/>
                      <a:gd name="T62" fmla="*/ 118 w 121"/>
                      <a:gd name="T63" fmla="*/ 6 h 37"/>
                      <a:gd name="T64" fmla="*/ 120 w 121"/>
                      <a:gd name="T65" fmla="*/ 2 h 37"/>
                      <a:gd name="T66" fmla="*/ 120 w 121"/>
                      <a:gd name="T67" fmla="*/ 0 h 37"/>
                      <a:gd name="T68" fmla="*/ 120 w 121"/>
                      <a:gd name="T69" fmla="*/ 14 h 37"/>
                      <a:gd name="T70" fmla="*/ 120 w 121"/>
                      <a:gd name="T71" fmla="*/ 14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7"/>
                      <a:gd name="T110" fmla="*/ 121 w 121"/>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7">
                        <a:moveTo>
                          <a:pt x="120" y="14"/>
                        </a:moveTo>
                        <a:lnTo>
                          <a:pt x="120" y="14"/>
                        </a:lnTo>
                        <a:lnTo>
                          <a:pt x="118" y="17"/>
                        </a:lnTo>
                        <a:lnTo>
                          <a:pt x="116" y="21"/>
                        </a:lnTo>
                        <a:lnTo>
                          <a:pt x="110" y="25"/>
                        </a:lnTo>
                        <a:lnTo>
                          <a:pt x="104" y="29"/>
                        </a:lnTo>
                        <a:lnTo>
                          <a:pt x="94" y="33"/>
                        </a:lnTo>
                        <a:lnTo>
                          <a:pt x="79" y="36"/>
                        </a:lnTo>
                        <a:lnTo>
                          <a:pt x="60" y="36"/>
                        </a:lnTo>
                        <a:lnTo>
                          <a:pt x="40" y="36"/>
                        </a:lnTo>
                        <a:lnTo>
                          <a:pt x="27" y="33"/>
                        </a:lnTo>
                        <a:lnTo>
                          <a:pt x="15" y="29"/>
                        </a:lnTo>
                        <a:lnTo>
                          <a:pt x="7" y="25"/>
                        </a:lnTo>
                        <a:lnTo>
                          <a:pt x="2" y="21"/>
                        </a:lnTo>
                        <a:lnTo>
                          <a:pt x="1" y="17"/>
                        </a:lnTo>
                        <a:lnTo>
                          <a:pt x="0" y="14"/>
                        </a:lnTo>
                        <a:lnTo>
                          <a:pt x="0" y="0"/>
                        </a:lnTo>
                        <a:lnTo>
                          <a:pt x="0" y="2"/>
                        </a:lnTo>
                        <a:lnTo>
                          <a:pt x="1" y="6"/>
                        </a:lnTo>
                        <a:lnTo>
                          <a:pt x="2" y="8"/>
                        </a:lnTo>
                        <a:lnTo>
                          <a:pt x="7" y="12"/>
                        </a:lnTo>
                        <a:lnTo>
                          <a:pt x="15" y="17"/>
                        </a:lnTo>
                        <a:lnTo>
                          <a:pt x="27" y="20"/>
                        </a:lnTo>
                        <a:lnTo>
                          <a:pt x="40" y="24"/>
                        </a:lnTo>
                        <a:lnTo>
                          <a:pt x="60" y="24"/>
                        </a:lnTo>
                        <a:lnTo>
                          <a:pt x="79" y="24"/>
                        </a:lnTo>
                        <a:lnTo>
                          <a:pt x="94" y="20"/>
                        </a:lnTo>
                        <a:lnTo>
                          <a:pt x="104" y="17"/>
                        </a:lnTo>
                        <a:lnTo>
                          <a:pt x="110" y="12"/>
                        </a:lnTo>
                        <a:lnTo>
                          <a:pt x="116" y="8"/>
                        </a:lnTo>
                        <a:lnTo>
                          <a:pt x="118" y="6"/>
                        </a:lnTo>
                        <a:lnTo>
                          <a:pt x="120" y="2"/>
                        </a:lnTo>
                        <a:lnTo>
                          <a:pt x="120" y="0"/>
                        </a:lnTo>
                        <a:lnTo>
                          <a:pt x="120" y="14"/>
                        </a:lnTo>
                      </a:path>
                    </a:pathLst>
                  </a:custGeom>
                  <a:solidFill>
                    <a:srgbClr val="D2D2D2"/>
                  </a:solidFill>
                  <a:ln w="9525">
                    <a:noFill/>
                    <a:round/>
                    <a:headEnd type="none" w="med" len="med"/>
                    <a:tailEnd type="none" w="med" len="med"/>
                  </a:ln>
                </p:spPr>
                <p:txBody>
                  <a:bodyPr/>
                  <a:lstStyle/>
                  <a:p>
                    <a:endParaRPr lang="zh-CN" altLang="en-US"/>
                  </a:p>
                </p:txBody>
              </p:sp>
              <p:sp>
                <p:nvSpPr>
                  <p:cNvPr id="117" name="Freeform 35">
                    <a:extLst>
                      <a:ext uri="{FF2B5EF4-FFF2-40B4-BE49-F238E27FC236}">
                        <a16:creationId xmlns:a16="http://schemas.microsoft.com/office/drawing/2014/main" id="{F9852610-8CDA-488D-9D91-5038E220180F}"/>
                      </a:ext>
                    </a:extLst>
                  </p:cNvPr>
                  <p:cNvSpPr>
                    <a:spLocks/>
                  </p:cNvSpPr>
                  <p:nvPr/>
                </p:nvSpPr>
                <p:spPr bwMode="auto">
                  <a:xfrm>
                    <a:off x="4493" y="2020"/>
                    <a:ext cx="68" cy="28"/>
                  </a:xfrm>
                  <a:custGeom>
                    <a:avLst/>
                    <a:gdLst>
                      <a:gd name="T0" fmla="*/ 3 w 68"/>
                      <a:gd name="T1" fmla="*/ 27 h 28"/>
                      <a:gd name="T2" fmla="*/ 3 w 68"/>
                      <a:gd name="T3" fmla="*/ 27 h 28"/>
                      <a:gd name="T4" fmla="*/ 22 w 68"/>
                      <a:gd name="T5" fmla="*/ 26 h 28"/>
                      <a:gd name="T6" fmla="*/ 38 w 68"/>
                      <a:gd name="T7" fmla="*/ 23 h 28"/>
                      <a:gd name="T8" fmla="*/ 49 w 68"/>
                      <a:gd name="T9" fmla="*/ 19 h 28"/>
                      <a:gd name="T10" fmla="*/ 57 w 68"/>
                      <a:gd name="T11" fmla="*/ 15 h 28"/>
                      <a:gd name="T12" fmla="*/ 61 w 68"/>
                      <a:gd name="T13" fmla="*/ 11 h 28"/>
                      <a:gd name="T14" fmla="*/ 64 w 68"/>
                      <a:gd name="T15" fmla="*/ 6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9 h 28"/>
                      <a:gd name="T30" fmla="*/ 45 w 68"/>
                      <a:gd name="T31" fmla="*/ 13 h 28"/>
                      <a:gd name="T32" fmla="*/ 37 w 68"/>
                      <a:gd name="T33" fmla="*/ 16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3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8"/>
                      <a:gd name="T80" fmla="*/ 68 w 68"/>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8">
                        <a:moveTo>
                          <a:pt x="3" y="27"/>
                        </a:moveTo>
                        <a:lnTo>
                          <a:pt x="3" y="27"/>
                        </a:lnTo>
                        <a:lnTo>
                          <a:pt x="22" y="26"/>
                        </a:lnTo>
                        <a:lnTo>
                          <a:pt x="38" y="23"/>
                        </a:lnTo>
                        <a:lnTo>
                          <a:pt x="49" y="19"/>
                        </a:lnTo>
                        <a:lnTo>
                          <a:pt x="57" y="15"/>
                        </a:lnTo>
                        <a:lnTo>
                          <a:pt x="61" y="11"/>
                        </a:lnTo>
                        <a:lnTo>
                          <a:pt x="64" y="6"/>
                        </a:lnTo>
                        <a:lnTo>
                          <a:pt x="67" y="3"/>
                        </a:lnTo>
                        <a:lnTo>
                          <a:pt x="67" y="1"/>
                        </a:lnTo>
                        <a:lnTo>
                          <a:pt x="59" y="0"/>
                        </a:lnTo>
                        <a:lnTo>
                          <a:pt x="60" y="0"/>
                        </a:lnTo>
                        <a:lnTo>
                          <a:pt x="59" y="3"/>
                        </a:lnTo>
                        <a:lnTo>
                          <a:pt x="57" y="6"/>
                        </a:lnTo>
                        <a:lnTo>
                          <a:pt x="52" y="9"/>
                        </a:lnTo>
                        <a:lnTo>
                          <a:pt x="45" y="13"/>
                        </a:lnTo>
                        <a:lnTo>
                          <a:pt x="37" y="16"/>
                        </a:lnTo>
                        <a:lnTo>
                          <a:pt x="22" y="19"/>
                        </a:lnTo>
                        <a:lnTo>
                          <a:pt x="3" y="20"/>
                        </a:lnTo>
                        <a:lnTo>
                          <a:pt x="0" y="21"/>
                        </a:lnTo>
                        <a:lnTo>
                          <a:pt x="0" y="23"/>
                        </a:lnTo>
                        <a:lnTo>
                          <a:pt x="0" y="26"/>
                        </a:lnTo>
                        <a:lnTo>
                          <a:pt x="3" y="27"/>
                        </a:lnTo>
                      </a:path>
                    </a:pathLst>
                  </a:custGeom>
                  <a:solidFill>
                    <a:srgbClr val="000000"/>
                  </a:solidFill>
                  <a:ln w="9525">
                    <a:noFill/>
                    <a:round/>
                    <a:headEnd type="none" w="med" len="med"/>
                    <a:tailEnd type="none" w="med" len="med"/>
                  </a:ln>
                </p:spPr>
                <p:txBody>
                  <a:bodyPr/>
                  <a:lstStyle/>
                  <a:p>
                    <a:endParaRPr lang="zh-CN" altLang="en-US"/>
                  </a:p>
                </p:txBody>
              </p:sp>
              <p:sp>
                <p:nvSpPr>
                  <p:cNvPr id="118" name="Freeform 36">
                    <a:extLst>
                      <a:ext uri="{FF2B5EF4-FFF2-40B4-BE49-F238E27FC236}">
                        <a16:creationId xmlns:a16="http://schemas.microsoft.com/office/drawing/2014/main" id="{02FE7FD6-1C0A-485D-B7CC-7246D35EA9A8}"/>
                      </a:ext>
                    </a:extLst>
                  </p:cNvPr>
                  <p:cNvSpPr>
                    <a:spLocks/>
                  </p:cNvSpPr>
                  <p:nvPr/>
                </p:nvSpPr>
                <p:spPr bwMode="auto">
                  <a:xfrm>
                    <a:off x="4431" y="2017"/>
                    <a:ext cx="66" cy="31"/>
                  </a:xfrm>
                  <a:custGeom>
                    <a:avLst/>
                    <a:gdLst>
                      <a:gd name="T0" fmla="*/ 0 w 66"/>
                      <a:gd name="T1" fmla="*/ 4 h 31"/>
                      <a:gd name="T2" fmla="*/ 0 w 66"/>
                      <a:gd name="T3" fmla="*/ 4 h 31"/>
                      <a:gd name="T4" fmla="*/ 0 w 66"/>
                      <a:gd name="T5" fmla="*/ 6 h 31"/>
                      <a:gd name="T6" fmla="*/ 3 w 66"/>
                      <a:gd name="T7" fmla="*/ 9 h 31"/>
                      <a:gd name="T8" fmla="*/ 5 w 66"/>
                      <a:gd name="T9" fmla="*/ 14 h 31"/>
                      <a:gd name="T10" fmla="*/ 10 w 66"/>
                      <a:gd name="T11" fmla="*/ 18 h 31"/>
                      <a:gd name="T12" fmla="*/ 18 w 66"/>
                      <a:gd name="T13" fmla="*/ 22 h 31"/>
                      <a:gd name="T14" fmla="*/ 31 w 66"/>
                      <a:gd name="T15" fmla="*/ 26 h 31"/>
                      <a:gd name="T16" fmla="*/ 44 w 66"/>
                      <a:gd name="T17" fmla="*/ 29 h 31"/>
                      <a:gd name="T18" fmla="*/ 65 w 66"/>
                      <a:gd name="T19" fmla="*/ 30 h 31"/>
                      <a:gd name="T20" fmla="*/ 65 w 66"/>
                      <a:gd name="T21" fmla="*/ 23 h 31"/>
                      <a:gd name="T22" fmla="*/ 45 w 66"/>
                      <a:gd name="T23" fmla="*/ 22 h 31"/>
                      <a:gd name="T24" fmla="*/ 32 w 66"/>
                      <a:gd name="T25" fmla="*/ 19 h 31"/>
                      <a:gd name="T26" fmla="*/ 22 w 66"/>
                      <a:gd name="T27" fmla="*/ 16 h 31"/>
                      <a:gd name="T28" fmla="*/ 14 w 66"/>
                      <a:gd name="T29" fmla="*/ 12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1 h 31"/>
                      <a:gd name="T44" fmla="*/ 5 w 66"/>
                      <a:gd name="T45" fmla="*/ 0 h 31"/>
                      <a:gd name="T46" fmla="*/ 3 w 66"/>
                      <a:gd name="T47" fmla="*/ 1 h 31"/>
                      <a:gd name="T48" fmla="*/ 0 w 66"/>
                      <a:gd name="T49" fmla="*/ 4 h 31"/>
                      <a:gd name="T50" fmla="*/ 0 w 66"/>
                      <a:gd name="T51" fmla="*/ 4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31"/>
                      <a:gd name="T80" fmla="*/ 66 w 6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31">
                        <a:moveTo>
                          <a:pt x="0" y="4"/>
                        </a:moveTo>
                        <a:lnTo>
                          <a:pt x="0" y="4"/>
                        </a:lnTo>
                        <a:lnTo>
                          <a:pt x="0" y="6"/>
                        </a:lnTo>
                        <a:lnTo>
                          <a:pt x="3" y="9"/>
                        </a:lnTo>
                        <a:lnTo>
                          <a:pt x="5" y="14"/>
                        </a:lnTo>
                        <a:lnTo>
                          <a:pt x="10" y="18"/>
                        </a:lnTo>
                        <a:lnTo>
                          <a:pt x="18" y="22"/>
                        </a:lnTo>
                        <a:lnTo>
                          <a:pt x="31" y="26"/>
                        </a:lnTo>
                        <a:lnTo>
                          <a:pt x="44" y="29"/>
                        </a:lnTo>
                        <a:lnTo>
                          <a:pt x="65" y="30"/>
                        </a:lnTo>
                        <a:lnTo>
                          <a:pt x="65" y="23"/>
                        </a:lnTo>
                        <a:lnTo>
                          <a:pt x="45" y="22"/>
                        </a:lnTo>
                        <a:lnTo>
                          <a:pt x="32" y="19"/>
                        </a:lnTo>
                        <a:lnTo>
                          <a:pt x="22" y="16"/>
                        </a:lnTo>
                        <a:lnTo>
                          <a:pt x="14" y="12"/>
                        </a:lnTo>
                        <a:lnTo>
                          <a:pt x="12" y="9"/>
                        </a:lnTo>
                        <a:lnTo>
                          <a:pt x="10" y="6"/>
                        </a:lnTo>
                        <a:lnTo>
                          <a:pt x="8" y="4"/>
                        </a:lnTo>
                        <a:lnTo>
                          <a:pt x="7" y="1"/>
                        </a:lnTo>
                        <a:lnTo>
                          <a:pt x="5" y="0"/>
                        </a:lnTo>
                        <a:lnTo>
                          <a:pt x="3" y="1"/>
                        </a:lnTo>
                        <a:lnTo>
                          <a:pt x="0" y="4"/>
                        </a:lnTo>
                      </a:path>
                    </a:pathLst>
                  </a:custGeom>
                  <a:solidFill>
                    <a:srgbClr val="000000"/>
                  </a:solidFill>
                  <a:ln w="9525">
                    <a:noFill/>
                    <a:round/>
                    <a:headEnd type="none" w="med" len="med"/>
                    <a:tailEnd type="none" w="med" len="med"/>
                  </a:ln>
                </p:spPr>
                <p:txBody>
                  <a:bodyPr/>
                  <a:lstStyle/>
                  <a:p>
                    <a:endParaRPr lang="zh-CN" altLang="en-US"/>
                  </a:p>
                </p:txBody>
              </p:sp>
              <p:sp>
                <p:nvSpPr>
                  <p:cNvPr id="119" name="Freeform 37">
                    <a:extLst>
                      <a:ext uri="{FF2B5EF4-FFF2-40B4-BE49-F238E27FC236}">
                        <a16:creationId xmlns:a16="http://schemas.microsoft.com/office/drawing/2014/main" id="{875801E7-E9A0-4F0C-A53C-902260661438}"/>
                      </a:ext>
                    </a:extLst>
                  </p:cNvPr>
                  <p:cNvSpPr>
                    <a:spLocks/>
                  </p:cNvSpPr>
                  <p:nvPr/>
                </p:nvSpPr>
                <p:spPr bwMode="auto">
                  <a:xfrm>
                    <a:off x="4431" y="2005"/>
                    <a:ext cx="9" cy="17"/>
                  </a:xfrm>
                  <a:custGeom>
                    <a:avLst/>
                    <a:gdLst>
                      <a:gd name="T0" fmla="*/ 8 w 9"/>
                      <a:gd name="T1" fmla="*/ 2 h 17"/>
                      <a:gd name="T2" fmla="*/ 0 w 9"/>
                      <a:gd name="T3" fmla="*/ 2 h 17"/>
                      <a:gd name="T4" fmla="*/ 0 w 9"/>
                      <a:gd name="T5" fmla="*/ 16 h 17"/>
                      <a:gd name="T6" fmla="*/ 8 w 9"/>
                      <a:gd name="T7" fmla="*/ 16 h 17"/>
                      <a:gd name="T8" fmla="*/ 8 w 9"/>
                      <a:gd name="T9" fmla="*/ 2 h 17"/>
                      <a:gd name="T10" fmla="*/ 0 w 9"/>
                      <a:gd name="T11" fmla="*/ 2 h 17"/>
                      <a:gd name="T12" fmla="*/ 8 w 9"/>
                      <a:gd name="T13" fmla="*/ 2 h 17"/>
                      <a:gd name="T14" fmla="*/ 7 w 9"/>
                      <a:gd name="T15" fmla="*/ 1 h 17"/>
                      <a:gd name="T16" fmla="*/ 5 w 9"/>
                      <a:gd name="T17" fmla="*/ 0 h 17"/>
                      <a:gd name="T18" fmla="*/ 3 w 9"/>
                      <a:gd name="T19" fmla="*/ 1 h 17"/>
                      <a:gd name="T20" fmla="*/ 0 w 9"/>
                      <a:gd name="T21" fmla="*/ 2 h 17"/>
                      <a:gd name="T22" fmla="*/ 8 w 9"/>
                      <a:gd name="T23" fmla="*/ 2 h 17"/>
                      <a:gd name="T24" fmla="*/ 8 w 9"/>
                      <a:gd name="T25" fmla="*/ 2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7"/>
                      <a:gd name="T41" fmla="*/ 9 w 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7">
                        <a:moveTo>
                          <a:pt x="8" y="2"/>
                        </a:moveTo>
                        <a:lnTo>
                          <a:pt x="0" y="2"/>
                        </a:lnTo>
                        <a:lnTo>
                          <a:pt x="0" y="16"/>
                        </a:lnTo>
                        <a:lnTo>
                          <a:pt x="8" y="16"/>
                        </a:lnTo>
                        <a:lnTo>
                          <a:pt x="8" y="2"/>
                        </a:lnTo>
                        <a:lnTo>
                          <a:pt x="0" y="2"/>
                        </a:lnTo>
                        <a:lnTo>
                          <a:pt x="8" y="2"/>
                        </a:lnTo>
                        <a:lnTo>
                          <a:pt x="7" y="1"/>
                        </a:lnTo>
                        <a:lnTo>
                          <a:pt x="5" y="0"/>
                        </a:lnTo>
                        <a:lnTo>
                          <a:pt x="3" y="1"/>
                        </a:lnTo>
                        <a:lnTo>
                          <a:pt x="0" y="2"/>
                        </a:lnTo>
                        <a:lnTo>
                          <a:pt x="8" y="2"/>
                        </a:lnTo>
                      </a:path>
                    </a:pathLst>
                  </a:custGeom>
                  <a:solidFill>
                    <a:srgbClr val="000000"/>
                  </a:solidFill>
                  <a:ln w="9525">
                    <a:noFill/>
                    <a:round/>
                    <a:headEnd type="none" w="med" len="med"/>
                    <a:tailEnd type="none" w="med" len="med"/>
                  </a:ln>
                </p:spPr>
                <p:txBody>
                  <a:bodyPr/>
                  <a:lstStyle/>
                  <a:p>
                    <a:endParaRPr lang="zh-CN" altLang="en-US"/>
                  </a:p>
                </p:txBody>
              </p:sp>
              <p:sp>
                <p:nvSpPr>
                  <p:cNvPr id="120" name="Freeform 38">
                    <a:extLst>
                      <a:ext uri="{FF2B5EF4-FFF2-40B4-BE49-F238E27FC236}">
                        <a16:creationId xmlns:a16="http://schemas.microsoft.com/office/drawing/2014/main" id="{B8F5056D-53FB-49CD-8838-4D927EC63B00}"/>
                      </a:ext>
                    </a:extLst>
                  </p:cNvPr>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29"/>
                      <a:gd name="T80" fmla="*/ 70 w 70"/>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w="9525">
                    <a:noFill/>
                    <a:round/>
                    <a:headEnd type="none" w="med" len="med"/>
                    <a:tailEnd type="none" w="med" len="med"/>
                  </a:ln>
                </p:spPr>
                <p:txBody>
                  <a:bodyPr/>
                  <a:lstStyle/>
                  <a:p>
                    <a:endParaRPr lang="zh-CN" altLang="en-US"/>
                  </a:p>
                </p:txBody>
              </p:sp>
              <p:sp>
                <p:nvSpPr>
                  <p:cNvPr id="121" name="Freeform 39">
                    <a:extLst>
                      <a:ext uri="{FF2B5EF4-FFF2-40B4-BE49-F238E27FC236}">
                        <a16:creationId xmlns:a16="http://schemas.microsoft.com/office/drawing/2014/main" id="{742F0D0A-0DFA-4D77-8D0F-BF6E82E52D26}"/>
                      </a:ext>
                    </a:extLst>
                  </p:cNvPr>
                  <p:cNvSpPr>
                    <a:spLocks/>
                  </p:cNvSpPr>
                  <p:nvPr/>
                </p:nvSpPr>
                <p:spPr bwMode="auto">
                  <a:xfrm>
                    <a:off x="4496" y="2005"/>
                    <a:ext cx="65" cy="31"/>
                  </a:xfrm>
                  <a:custGeom>
                    <a:avLst/>
                    <a:gdLst>
                      <a:gd name="T0" fmla="*/ 64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56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64 w 65"/>
                      <a:gd name="T51" fmla="*/ 2 h 31"/>
                      <a:gd name="T52" fmla="*/ 64 w 65"/>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31"/>
                      <a:gd name="T83" fmla="*/ 65 w 65"/>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31">
                        <a:moveTo>
                          <a:pt x="64"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56" y="2"/>
                        </a:lnTo>
                        <a:lnTo>
                          <a:pt x="64" y="4"/>
                        </a:lnTo>
                        <a:lnTo>
                          <a:pt x="63" y="2"/>
                        </a:lnTo>
                        <a:lnTo>
                          <a:pt x="60" y="0"/>
                        </a:lnTo>
                        <a:lnTo>
                          <a:pt x="57" y="1"/>
                        </a:lnTo>
                        <a:lnTo>
                          <a:pt x="56" y="2"/>
                        </a:lnTo>
                        <a:lnTo>
                          <a:pt x="64" y="2"/>
                        </a:lnTo>
                      </a:path>
                    </a:pathLst>
                  </a:custGeom>
                  <a:solidFill>
                    <a:srgbClr val="000000"/>
                  </a:solidFill>
                  <a:ln w="9525">
                    <a:noFill/>
                    <a:round/>
                    <a:headEnd type="none" w="med" len="med"/>
                    <a:tailEnd type="none" w="med" len="med"/>
                  </a:ln>
                </p:spPr>
                <p:txBody>
                  <a:bodyPr/>
                  <a:lstStyle/>
                  <a:p>
                    <a:endParaRPr lang="zh-CN" altLang="en-US"/>
                  </a:p>
                </p:txBody>
              </p:sp>
              <p:sp>
                <p:nvSpPr>
                  <p:cNvPr id="122" name="Freeform 40">
                    <a:extLst>
                      <a:ext uri="{FF2B5EF4-FFF2-40B4-BE49-F238E27FC236}">
                        <a16:creationId xmlns:a16="http://schemas.microsoft.com/office/drawing/2014/main" id="{B7E93B43-E860-47C7-BCEC-3107AE0DB284}"/>
                      </a:ext>
                    </a:extLst>
                  </p:cNvPr>
                  <p:cNvSpPr>
                    <a:spLocks/>
                  </p:cNvSpPr>
                  <p:nvPr/>
                </p:nvSpPr>
                <p:spPr bwMode="auto">
                  <a:xfrm>
                    <a:off x="4552" y="2007"/>
                    <a:ext cx="9" cy="18"/>
                  </a:xfrm>
                  <a:custGeom>
                    <a:avLst/>
                    <a:gdLst>
                      <a:gd name="T0" fmla="*/ 8 w 9"/>
                      <a:gd name="T1" fmla="*/ 14 h 18"/>
                      <a:gd name="T2" fmla="*/ 8 w 9"/>
                      <a:gd name="T3" fmla="*/ 14 h 18"/>
                      <a:gd name="T4" fmla="*/ 8 w 9"/>
                      <a:gd name="T5" fmla="*/ 0 h 18"/>
                      <a:gd name="T6" fmla="*/ 0 w 9"/>
                      <a:gd name="T7" fmla="*/ 0 h 18"/>
                      <a:gd name="T8" fmla="*/ 0 w 9"/>
                      <a:gd name="T9" fmla="*/ 14 h 18"/>
                      <a:gd name="T10" fmla="*/ 0 w 9"/>
                      <a:gd name="T11" fmla="*/ 13 h 18"/>
                      <a:gd name="T12" fmla="*/ 0 w 9"/>
                      <a:gd name="T13" fmla="*/ 14 h 18"/>
                      <a:gd name="T14" fmla="*/ 1 w 9"/>
                      <a:gd name="T15" fmla="*/ 16 h 18"/>
                      <a:gd name="T16" fmla="*/ 4 w 9"/>
                      <a:gd name="T17" fmla="*/ 17 h 18"/>
                      <a:gd name="T18" fmla="*/ 7 w 9"/>
                      <a:gd name="T19" fmla="*/ 16 h 18"/>
                      <a:gd name="T20" fmla="*/ 8 w 9"/>
                      <a:gd name="T21" fmla="*/ 14 h 18"/>
                      <a:gd name="T22" fmla="*/ 8 w 9"/>
                      <a:gd name="T23" fmla="*/ 14 h 18"/>
                      <a:gd name="T24" fmla="*/ 8 w 9"/>
                      <a:gd name="T25" fmla="*/ 1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8"/>
                      <a:gd name="T41" fmla="*/ 9 w 9"/>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8">
                        <a:moveTo>
                          <a:pt x="8" y="14"/>
                        </a:moveTo>
                        <a:lnTo>
                          <a:pt x="8" y="14"/>
                        </a:lnTo>
                        <a:lnTo>
                          <a:pt x="8" y="0"/>
                        </a:lnTo>
                        <a:lnTo>
                          <a:pt x="0" y="0"/>
                        </a:lnTo>
                        <a:lnTo>
                          <a:pt x="0" y="14"/>
                        </a:lnTo>
                        <a:lnTo>
                          <a:pt x="0" y="13"/>
                        </a:lnTo>
                        <a:lnTo>
                          <a:pt x="0" y="14"/>
                        </a:lnTo>
                        <a:lnTo>
                          <a:pt x="1" y="16"/>
                        </a:lnTo>
                        <a:lnTo>
                          <a:pt x="4" y="17"/>
                        </a:lnTo>
                        <a:lnTo>
                          <a:pt x="7" y="16"/>
                        </a:lnTo>
                        <a:lnTo>
                          <a:pt x="8" y="14"/>
                        </a:lnTo>
                      </a:path>
                    </a:pathLst>
                  </a:custGeom>
                  <a:solidFill>
                    <a:srgbClr val="000000"/>
                  </a:solidFill>
                  <a:ln w="9525">
                    <a:noFill/>
                    <a:round/>
                    <a:headEnd type="none" w="med" len="med"/>
                    <a:tailEnd type="none" w="med" len="med"/>
                  </a:ln>
                </p:spPr>
                <p:txBody>
                  <a:bodyPr/>
                  <a:lstStyle/>
                  <a:p>
                    <a:endParaRPr lang="zh-CN" altLang="en-US"/>
                  </a:p>
                </p:txBody>
              </p:sp>
              <p:sp>
                <p:nvSpPr>
                  <p:cNvPr id="123" name="Freeform 41">
                    <a:extLst>
                      <a:ext uri="{FF2B5EF4-FFF2-40B4-BE49-F238E27FC236}">
                        <a16:creationId xmlns:a16="http://schemas.microsoft.com/office/drawing/2014/main" id="{B5D73642-FE0A-425B-887A-8B4BD7F392DA}"/>
                      </a:ext>
                    </a:extLst>
                  </p:cNvPr>
                  <p:cNvSpPr>
                    <a:spLocks/>
                  </p:cNvSpPr>
                  <p:nvPr/>
                </p:nvSpPr>
                <p:spPr bwMode="auto">
                  <a:xfrm>
                    <a:off x="4436" y="2021"/>
                    <a:ext cx="121" cy="36"/>
                  </a:xfrm>
                  <a:custGeom>
                    <a:avLst/>
                    <a:gdLst>
                      <a:gd name="T0" fmla="*/ 120 w 121"/>
                      <a:gd name="T1" fmla="*/ 12 h 36"/>
                      <a:gd name="T2" fmla="*/ 120 w 121"/>
                      <a:gd name="T3" fmla="*/ 13 h 36"/>
                      <a:gd name="T4" fmla="*/ 118 w 121"/>
                      <a:gd name="T5" fmla="*/ 15 h 36"/>
                      <a:gd name="T6" fmla="*/ 116 w 121"/>
                      <a:gd name="T7" fmla="*/ 20 h 36"/>
                      <a:gd name="T8" fmla="*/ 110 w 121"/>
                      <a:gd name="T9" fmla="*/ 23 h 36"/>
                      <a:gd name="T10" fmla="*/ 104 w 121"/>
                      <a:gd name="T11" fmla="*/ 28 h 36"/>
                      <a:gd name="T12" fmla="*/ 94 w 121"/>
                      <a:gd name="T13" fmla="*/ 32 h 36"/>
                      <a:gd name="T14" fmla="*/ 79 w 121"/>
                      <a:gd name="T15" fmla="*/ 33 h 36"/>
                      <a:gd name="T16" fmla="*/ 60 w 121"/>
                      <a:gd name="T17" fmla="*/ 35 h 36"/>
                      <a:gd name="T18" fmla="*/ 40 w 121"/>
                      <a:gd name="T19" fmla="*/ 33 h 36"/>
                      <a:gd name="T20" fmla="*/ 27 w 121"/>
                      <a:gd name="T21" fmla="*/ 32 h 36"/>
                      <a:gd name="T22" fmla="*/ 15 w 121"/>
                      <a:gd name="T23" fmla="*/ 28 h 36"/>
                      <a:gd name="T24" fmla="*/ 7 w 121"/>
                      <a:gd name="T25" fmla="*/ 23 h 36"/>
                      <a:gd name="T26" fmla="*/ 2 w 121"/>
                      <a:gd name="T27" fmla="*/ 20 h 36"/>
                      <a:gd name="T28" fmla="*/ 1 w 121"/>
                      <a:gd name="T29" fmla="*/ 15 h 36"/>
                      <a:gd name="T30" fmla="*/ 0 w 121"/>
                      <a:gd name="T31" fmla="*/ 13 h 36"/>
                      <a:gd name="T32" fmla="*/ 0 w 121"/>
                      <a:gd name="T33" fmla="*/ 12 h 36"/>
                      <a:gd name="T34" fmla="*/ 0 w 121"/>
                      <a:gd name="T35" fmla="*/ 0 h 36"/>
                      <a:gd name="T36" fmla="*/ 0 w 121"/>
                      <a:gd name="T37" fmla="*/ 0 h 36"/>
                      <a:gd name="T38" fmla="*/ 1 w 121"/>
                      <a:gd name="T39" fmla="*/ 3 h 36"/>
                      <a:gd name="T40" fmla="*/ 2 w 121"/>
                      <a:gd name="T41" fmla="*/ 7 h 36"/>
                      <a:gd name="T42" fmla="*/ 7 w 121"/>
                      <a:gd name="T43" fmla="*/ 11 h 36"/>
                      <a:gd name="T44" fmla="*/ 15 w 121"/>
                      <a:gd name="T45" fmla="*/ 15 h 36"/>
                      <a:gd name="T46" fmla="*/ 27 w 121"/>
                      <a:gd name="T47" fmla="*/ 19 h 36"/>
                      <a:gd name="T48" fmla="*/ 40 w 121"/>
                      <a:gd name="T49" fmla="*/ 22 h 36"/>
                      <a:gd name="T50" fmla="*/ 60 w 121"/>
                      <a:gd name="T51" fmla="*/ 22 h 36"/>
                      <a:gd name="T52" fmla="*/ 79 w 121"/>
                      <a:gd name="T53" fmla="*/ 22 h 36"/>
                      <a:gd name="T54" fmla="*/ 94 w 121"/>
                      <a:gd name="T55" fmla="*/ 19 h 36"/>
                      <a:gd name="T56" fmla="*/ 104 w 121"/>
                      <a:gd name="T57" fmla="*/ 15 h 36"/>
                      <a:gd name="T58" fmla="*/ 110 w 121"/>
                      <a:gd name="T59" fmla="*/ 11 h 36"/>
                      <a:gd name="T60" fmla="*/ 116 w 121"/>
                      <a:gd name="T61" fmla="*/ 7 h 36"/>
                      <a:gd name="T62" fmla="*/ 118 w 121"/>
                      <a:gd name="T63" fmla="*/ 3 h 36"/>
                      <a:gd name="T64" fmla="*/ 120 w 121"/>
                      <a:gd name="T65" fmla="*/ 0 h 36"/>
                      <a:gd name="T66" fmla="*/ 120 w 121"/>
                      <a:gd name="T67" fmla="*/ 0 h 36"/>
                      <a:gd name="T68" fmla="*/ 120 w 121"/>
                      <a:gd name="T69" fmla="*/ 12 h 36"/>
                      <a:gd name="T70" fmla="*/ 120 w 121"/>
                      <a:gd name="T71" fmla="*/ 12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6"/>
                      <a:gd name="T110" fmla="*/ 121 w 121"/>
                      <a:gd name="T111" fmla="*/ 36 h 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6">
                        <a:moveTo>
                          <a:pt x="120" y="12"/>
                        </a:moveTo>
                        <a:lnTo>
                          <a:pt x="120" y="13"/>
                        </a:lnTo>
                        <a:lnTo>
                          <a:pt x="118" y="15"/>
                        </a:lnTo>
                        <a:lnTo>
                          <a:pt x="116" y="20"/>
                        </a:lnTo>
                        <a:lnTo>
                          <a:pt x="110" y="23"/>
                        </a:lnTo>
                        <a:lnTo>
                          <a:pt x="104" y="28"/>
                        </a:lnTo>
                        <a:lnTo>
                          <a:pt x="94" y="32"/>
                        </a:lnTo>
                        <a:lnTo>
                          <a:pt x="79" y="33"/>
                        </a:lnTo>
                        <a:lnTo>
                          <a:pt x="60" y="35"/>
                        </a:lnTo>
                        <a:lnTo>
                          <a:pt x="40" y="33"/>
                        </a:lnTo>
                        <a:lnTo>
                          <a:pt x="27" y="32"/>
                        </a:lnTo>
                        <a:lnTo>
                          <a:pt x="15" y="28"/>
                        </a:lnTo>
                        <a:lnTo>
                          <a:pt x="7" y="23"/>
                        </a:lnTo>
                        <a:lnTo>
                          <a:pt x="2" y="20"/>
                        </a:lnTo>
                        <a:lnTo>
                          <a:pt x="1" y="15"/>
                        </a:lnTo>
                        <a:lnTo>
                          <a:pt x="0" y="13"/>
                        </a:lnTo>
                        <a:lnTo>
                          <a:pt x="0" y="12"/>
                        </a:lnTo>
                        <a:lnTo>
                          <a:pt x="0" y="0"/>
                        </a:lnTo>
                        <a:lnTo>
                          <a:pt x="1" y="3"/>
                        </a:lnTo>
                        <a:lnTo>
                          <a:pt x="2" y="7"/>
                        </a:lnTo>
                        <a:lnTo>
                          <a:pt x="7" y="11"/>
                        </a:lnTo>
                        <a:lnTo>
                          <a:pt x="15" y="15"/>
                        </a:lnTo>
                        <a:lnTo>
                          <a:pt x="27" y="19"/>
                        </a:lnTo>
                        <a:lnTo>
                          <a:pt x="40" y="22"/>
                        </a:lnTo>
                        <a:lnTo>
                          <a:pt x="60" y="22"/>
                        </a:lnTo>
                        <a:lnTo>
                          <a:pt x="79" y="22"/>
                        </a:lnTo>
                        <a:lnTo>
                          <a:pt x="94" y="19"/>
                        </a:lnTo>
                        <a:lnTo>
                          <a:pt x="104" y="15"/>
                        </a:lnTo>
                        <a:lnTo>
                          <a:pt x="110" y="11"/>
                        </a:lnTo>
                        <a:lnTo>
                          <a:pt x="116" y="7"/>
                        </a:lnTo>
                        <a:lnTo>
                          <a:pt x="118" y="3"/>
                        </a:lnTo>
                        <a:lnTo>
                          <a:pt x="120" y="0"/>
                        </a:lnTo>
                        <a:lnTo>
                          <a:pt x="120" y="12"/>
                        </a:lnTo>
                      </a:path>
                    </a:pathLst>
                  </a:custGeom>
                  <a:solidFill>
                    <a:srgbClr val="D2D2D2"/>
                  </a:solidFill>
                  <a:ln w="9525">
                    <a:noFill/>
                    <a:round/>
                    <a:headEnd type="none" w="med" len="med"/>
                    <a:tailEnd type="none" w="med" len="med"/>
                  </a:ln>
                </p:spPr>
                <p:txBody>
                  <a:bodyPr/>
                  <a:lstStyle/>
                  <a:p>
                    <a:endParaRPr lang="zh-CN" altLang="en-US"/>
                  </a:p>
                </p:txBody>
              </p:sp>
              <p:sp>
                <p:nvSpPr>
                  <p:cNvPr id="124" name="Freeform 42">
                    <a:extLst>
                      <a:ext uri="{FF2B5EF4-FFF2-40B4-BE49-F238E27FC236}">
                        <a16:creationId xmlns:a16="http://schemas.microsoft.com/office/drawing/2014/main" id="{BB5733D5-87A8-4001-BB80-69406721FA58}"/>
                      </a:ext>
                    </a:extLst>
                  </p:cNvPr>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8"/>
                      <a:gd name="T80" fmla="*/ 68 w 68"/>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w="9525">
                    <a:noFill/>
                    <a:round/>
                    <a:headEnd type="none" w="med" len="med"/>
                    <a:tailEnd type="none" w="med" len="med"/>
                  </a:ln>
                </p:spPr>
                <p:txBody>
                  <a:bodyPr/>
                  <a:lstStyle/>
                  <a:p>
                    <a:endParaRPr lang="zh-CN" altLang="en-US"/>
                  </a:p>
                </p:txBody>
              </p:sp>
              <p:sp>
                <p:nvSpPr>
                  <p:cNvPr id="125" name="Freeform 43">
                    <a:extLst>
                      <a:ext uri="{FF2B5EF4-FFF2-40B4-BE49-F238E27FC236}">
                        <a16:creationId xmlns:a16="http://schemas.microsoft.com/office/drawing/2014/main" id="{1DA2623D-40EC-4F54-8376-9253D8471B88}"/>
                      </a:ext>
                    </a:extLst>
                  </p:cNvPr>
                  <p:cNvSpPr>
                    <a:spLocks/>
                  </p:cNvSpPr>
                  <p:nvPr/>
                </p:nvSpPr>
                <p:spPr bwMode="auto">
                  <a:xfrm>
                    <a:off x="4431" y="2029"/>
                    <a:ext cx="66" cy="31"/>
                  </a:xfrm>
                  <a:custGeom>
                    <a:avLst/>
                    <a:gdLst>
                      <a:gd name="T0" fmla="*/ 0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0 w 66"/>
                      <a:gd name="T51" fmla="*/ 4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31"/>
                      <a:gd name="T80" fmla="*/ 66 w 6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31">
                        <a:moveTo>
                          <a:pt x="0"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7" y="2"/>
                        </a:lnTo>
                        <a:lnTo>
                          <a:pt x="5" y="0"/>
                        </a:lnTo>
                        <a:lnTo>
                          <a:pt x="3" y="2"/>
                        </a:lnTo>
                        <a:lnTo>
                          <a:pt x="0" y="4"/>
                        </a:lnTo>
                      </a:path>
                    </a:pathLst>
                  </a:custGeom>
                  <a:solidFill>
                    <a:srgbClr val="000000"/>
                  </a:solidFill>
                  <a:ln w="9525">
                    <a:noFill/>
                    <a:round/>
                    <a:headEnd type="none" w="med" len="med"/>
                    <a:tailEnd type="none" w="med" len="med"/>
                  </a:ln>
                </p:spPr>
                <p:txBody>
                  <a:bodyPr/>
                  <a:lstStyle/>
                  <a:p>
                    <a:endParaRPr lang="zh-CN" altLang="en-US"/>
                  </a:p>
                </p:txBody>
              </p:sp>
              <p:sp>
                <p:nvSpPr>
                  <p:cNvPr id="126" name="Freeform 44">
                    <a:extLst>
                      <a:ext uri="{FF2B5EF4-FFF2-40B4-BE49-F238E27FC236}">
                        <a16:creationId xmlns:a16="http://schemas.microsoft.com/office/drawing/2014/main" id="{C3E360D8-2E68-481A-8E4C-2C445D46450A}"/>
                      </a:ext>
                    </a:extLst>
                  </p:cNvPr>
                  <p:cNvSpPr>
                    <a:spLocks/>
                  </p:cNvSpPr>
                  <p:nvPr/>
                </p:nvSpPr>
                <p:spPr bwMode="auto">
                  <a:xfrm>
                    <a:off x="4431" y="2017"/>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4 h 17"/>
                      <a:gd name="T12" fmla="*/ 8 w 9"/>
                      <a:gd name="T13" fmla="*/ 4 h 17"/>
                      <a:gd name="T14" fmla="*/ 7 w 9"/>
                      <a:gd name="T15" fmla="*/ 1 h 17"/>
                      <a:gd name="T16" fmla="*/ 5 w 9"/>
                      <a:gd name="T17" fmla="*/ 0 h 17"/>
                      <a:gd name="T18" fmla="*/ 3 w 9"/>
                      <a:gd name="T19" fmla="*/ 1 h 17"/>
                      <a:gd name="T20" fmla="*/ 0 w 9"/>
                      <a:gd name="T21" fmla="*/ 4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7"/>
                      <a:gd name="T41" fmla="*/ 9 w 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7">
                        <a:moveTo>
                          <a:pt x="8" y="4"/>
                        </a:moveTo>
                        <a:lnTo>
                          <a:pt x="0" y="4"/>
                        </a:lnTo>
                        <a:lnTo>
                          <a:pt x="0" y="16"/>
                        </a:lnTo>
                        <a:lnTo>
                          <a:pt x="8" y="16"/>
                        </a:lnTo>
                        <a:lnTo>
                          <a:pt x="8" y="4"/>
                        </a:lnTo>
                        <a:lnTo>
                          <a:pt x="0" y="4"/>
                        </a:lnTo>
                        <a:lnTo>
                          <a:pt x="8" y="4"/>
                        </a:lnTo>
                        <a:lnTo>
                          <a:pt x="7" y="1"/>
                        </a:lnTo>
                        <a:lnTo>
                          <a:pt x="5" y="0"/>
                        </a:lnTo>
                        <a:lnTo>
                          <a:pt x="3" y="1"/>
                        </a:lnTo>
                        <a:lnTo>
                          <a:pt x="0" y="4"/>
                        </a:lnTo>
                        <a:lnTo>
                          <a:pt x="8" y="4"/>
                        </a:lnTo>
                      </a:path>
                    </a:pathLst>
                  </a:custGeom>
                  <a:solidFill>
                    <a:srgbClr val="000000"/>
                  </a:solidFill>
                  <a:ln w="9525">
                    <a:noFill/>
                    <a:round/>
                    <a:headEnd type="none" w="med" len="med"/>
                    <a:tailEnd type="none" w="med" len="med"/>
                  </a:ln>
                </p:spPr>
                <p:txBody>
                  <a:bodyPr/>
                  <a:lstStyle/>
                  <a:p>
                    <a:endParaRPr lang="zh-CN" altLang="en-US"/>
                  </a:p>
                </p:txBody>
              </p:sp>
              <p:sp>
                <p:nvSpPr>
                  <p:cNvPr id="127" name="Freeform 45">
                    <a:extLst>
                      <a:ext uri="{FF2B5EF4-FFF2-40B4-BE49-F238E27FC236}">
                        <a16:creationId xmlns:a16="http://schemas.microsoft.com/office/drawing/2014/main" id="{667D6979-C935-40CA-965C-CF243CA2A129}"/>
                      </a:ext>
                    </a:extLst>
                  </p:cNvPr>
                  <p:cNvSpPr>
                    <a:spLocks/>
                  </p:cNvSpPr>
                  <p:nvPr/>
                </p:nvSpPr>
                <p:spPr bwMode="auto">
                  <a:xfrm>
                    <a:off x="4431" y="2021"/>
                    <a:ext cx="70" cy="27"/>
                  </a:xfrm>
                  <a:custGeom>
                    <a:avLst/>
                    <a:gdLst>
                      <a:gd name="T0" fmla="*/ 65 w 70"/>
                      <a:gd name="T1" fmla="*/ 19 h 27"/>
                      <a:gd name="T2" fmla="*/ 65 w 70"/>
                      <a:gd name="T3" fmla="*/ 19 h 27"/>
                      <a:gd name="T4" fmla="*/ 45 w 70"/>
                      <a:gd name="T5" fmla="*/ 18 h 27"/>
                      <a:gd name="T6" fmla="*/ 32 w 70"/>
                      <a:gd name="T7" fmla="*/ 15 h 27"/>
                      <a:gd name="T8" fmla="*/ 22 w 70"/>
                      <a:gd name="T9" fmla="*/ 12 h 27"/>
                      <a:gd name="T10" fmla="*/ 14 w 70"/>
                      <a:gd name="T11" fmla="*/ 8 h 27"/>
                      <a:gd name="T12" fmla="*/ 12 w 70"/>
                      <a:gd name="T13" fmla="*/ 5 h 27"/>
                      <a:gd name="T14" fmla="*/ 10 w 70"/>
                      <a:gd name="T15" fmla="*/ 2 h 27"/>
                      <a:gd name="T16" fmla="*/ 8 w 70"/>
                      <a:gd name="T17" fmla="*/ 0 h 27"/>
                      <a:gd name="T18" fmla="*/ 8 w 70"/>
                      <a:gd name="T19" fmla="*/ 0 h 27"/>
                      <a:gd name="T20" fmla="*/ 0 w 70"/>
                      <a:gd name="T21" fmla="*/ 0 h 27"/>
                      <a:gd name="T22" fmla="*/ 0 w 70"/>
                      <a:gd name="T23" fmla="*/ 2 h 27"/>
                      <a:gd name="T24" fmla="*/ 3 w 70"/>
                      <a:gd name="T25" fmla="*/ 5 h 27"/>
                      <a:gd name="T26" fmla="*/ 5 w 70"/>
                      <a:gd name="T27" fmla="*/ 10 h 27"/>
                      <a:gd name="T28" fmla="*/ 10 w 70"/>
                      <a:gd name="T29" fmla="*/ 14 h 27"/>
                      <a:gd name="T30" fmla="*/ 18 w 70"/>
                      <a:gd name="T31" fmla="*/ 18 h 27"/>
                      <a:gd name="T32" fmla="*/ 31 w 70"/>
                      <a:gd name="T33" fmla="*/ 22 h 27"/>
                      <a:gd name="T34" fmla="*/ 44 w 70"/>
                      <a:gd name="T35" fmla="*/ 25 h 27"/>
                      <a:gd name="T36" fmla="*/ 65 w 70"/>
                      <a:gd name="T37" fmla="*/ 26 h 27"/>
                      <a:gd name="T38" fmla="*/ 65 w 70"/>
                      <a:gd name="T39" fmla="*/ 26 h 27"/>
                      <a:gd name="T40" fmla="*/ 65 w 70"/>
                      <a:gd name="T41" fmla="*/ 26 h 27"/>
                      <a:gd name="T42" fmla="*/ 67 w 70"/>
                      <a:gd name="T43" fmla="*/ 25 h 27"/>
                      <a:gd name="T44" fmla="*/ 69 w 70"/>
                      <a:gd name="T45" fmla="*/ 22 h 27"/>
                      <a:gd name="T46" fmla="*/ 67 w 70"/>
                      <a:gd name="T47" fmla="*/ 20 h 27"/>
                      <a:gd name="T48" fmla="*/ 65 w 70"/>
                      <a:gd name="T49" fmla="*/ 19 h 27"/>
                      <a:gd name="T50" fmla="*/ 65 w 70"/>
                      <a:gd name="T51" fmla="*/ 19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27"/>
                      <a:gd name="T80" fmla="*/ 70 w 70"/>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27">
                        <a:moveTo>
                          <a:pt x="65" y="19"/>
                        </a:moveTo>
                        <a:lnTo>
                          <a:pt x="65" y="19"/>
                        </a:lnTo>
                        <a:lnTo>
                          <a:pt x="45" y="18"/>
                        </a:lnTo>
                        <a:lnTo>
                          <a:pt x="32" y="15"/>
                        </a:lnTo>
                        <a:lnTo>
                          <a:pt x="22" y="12"/>
                        </a:lnTo>
                        <a:lnTo>
                          <a:pt x="14" y="8"/>
                        </a:lnTo>
                        <a:lnTo>
                          <a:pt x="12" y="5"/>
                        </a:lnTo>
                        <a:lnTo>
                          <a:pt x="10" y="2"/>
                        </a:lnTo>
                        <a:lnTo>
                          <a:pt x="8" y="0"/>
                        </a:lnTo>
                        <a:lnTo>
                          <a:pt x="0" y="0"/>
                        </a:lnTo>
                        <a:lnTo>
                          <a:pt x="0" y="2"/>
                        </a:lnTo>
                        <a:lnTo>
                          <a:pt x="3" y="5"/>
                        </a:lnTo>
                        <a:lnTo>
                          <a:pt x="5" y="10"/>
                        </a:lnTo>
                        <a:lnTo>
                          <a:pt x="10" y="14"/>
                        </a:lnTo>
                        <a:lnTo>
                          <a:pt x="18" y="18"/>
                        </a:lnTo>
                        <a:lnTo>
                          <a:pt x="31" y="22"/>
                        </a:lnTo>
                        <a:lnTo>
                          <a:pt x="44" y="25"/>
                        </a:lnTo>
                        <a:lnTo>
                          <a:pt x="65" y="26"/>
                        </a:lnTo>
                        <a:lnTo>
                          <a:pt x="67" y="25"/>
                        </a:lnTo>
                        <a:lnTo>
                          <a:pt x="69" y="22"/>
                        </a:lnTo>
                        <a:lnTo>
                          <a:pt x="67" y="20"/>
                        </a:lnTo>
                        <a:lnTo>
                          <a:pt x="65" y="19"/>
                        </a:lnTo>
                      </a:path>
                    </a:pathLst>
                  </a:custGeom>
                  <a:solidFill>
                    <a:srgbClr val="000000"/>
                  </a:solidFill>
                  <a:ln w="9525">
                    <a:noFill/>
                    <a:round/>
                    <a:headEnd type="none" w="med" len="med"/>
                    <a:tailEnd type="none" w="med" len="med"/>
                  </a:ln>
                </p:spPr>
                <p:txBody>
                  <a:bodyPr/>
                  <a:lstStyle/>
                  <a:p>
                    <a:endParaRPr lang="zh-CN" altLang="en-US"/>
                  </a:p>
                </p:txBody>
              </p:sp>
              <p:sp>
                <p:nvSpPr>
                  <p:cNvPr id="128" name="Freeform 46">
                    <a:extLst>
                      <a:ext uri="{FF2B5EF4-FFF2-40B4-BE49-F238E27FC236}">
                        <a16:creationId xmlns:a16="http://schemas.microsoft.com/office/drawing/2014/main" id="{95F32F58-4F26-4F36-979E-7ECDE5D73ED5}"/>
                      </a:ext>
                    </a:extLst>
                  </p:cNvPr>
                  <p:cNvSpPr>
                    <a:spLocks/>
                  </p:cNvSpPr>
                  <p:nvPr/>
                </p:nvSpPr>
                <p:spPr bwMode="auto">
                  <a:xfrm>
                    <a:off x="4496" y="2017"/>
                    <a:ext cx="65" cy="31"/>
                  </a:xfrm>
                  <a:custGeom>
                    <a:avLst/>
                    <a:gdLst>
                      <a:gd name="T0" fmla="*/ 64 w 65"/>
                      <a:gd name="T1" fmla="*/ 4 h 31"/>
                      <a:gd name="T2" fmla="*/ 56 w 65"/>
                      <a:gd name="T3" fmla="*/ 3 h 31"/>
                      <a:gd name="T4" fmla="*/ 57 w 65"/>
                      <a:gd name="T5" fmla="*/ 3 h 31"/>
                      <a:gd name="T6" fmla="*/ 56 w 65"/>
                      <a:gd name="T7" fmla="*/ 6 h 31"/>
                      <a:gd name="T8" fmla="*/ 54 w 65"/>
                      <a:gd name="T9" fmla="*/ 9 h 31"/>
                      <a:gd name="T10" fmla="*/ 49 w 65"/>
                      <a:gd name="T11" fmla="*/ 12 h 31"/>
                      <a:gd name="T12" fmla="*/ 42 w 65"/>
                      <a:gd name="T13" fmla="*/ 16 h 31"/>
                      <a:gd name="T14" fmla="*/ 34 w 65"/>
                      <a:gd name="T15" fmla="*/ 19 h 31"/>
                      <a:gd name="T16" fmla="*/ 19 w 65"/>
                      <a:gd name="T17" fmla="*/ 22 h 31"/>
                      <a:gd name="T18" fmla="*/ 0 w 65"/>
                      <a:gd name="T19" fmla="*/ 23 h 31"/>
                      <a:gd name="T20" fmla="*/ 0 w 65"/>
                      <a:gd name="T21" fmla="*/ 30 h 31"/>
                      <a:gd name="T22" fmla="*/ 19 w 65"/>
                      <a:gd name="T23" fmla="*/ 29 h 31"/>
                      <a:gd name="T24" fmla="*/ 35 w 65"/>
                      <a:gd name="T25" fmla="*/ 26 h 31"/>
                      <a:gd name="T26" fmla="*/ 46 w 65"/>
                      <a:gd name="T27" fmla="*/ 22 h 31"/>
                      <a:gd name="T28" fmla="*/ 54 w 65"/>
                      <a:gd name="T29" fmla="*/ 18 h 31"/>
                      <a:gd name="T30" fmla="*/ 58 w 65"/>
                      <a:gd name="T31" fmla="*/ 14 h 31"/>
                      <a:gd name="T32" fmla="*/ 61 w 65"/>
                      <a:gd name="T33" fmla="*/ 9 h 31"/>
                      <a:gd name="T34" fmla="*/ 64 w 65"/>
                      <a:gd name="T35" fmla="*/ 6 h 31"/>
                      <a:gd name="T36" fmla="*/ 64 w 65"/>
                      <a:gd name="T37" fmla="*/ 4 h 31"/>
                      <a:gd name="T38" fmla="*/ 56 w 65"/>
                      <a:gd name="T39" fmla="*/ 4 h 31"/>
                      <a:gd name="T40" fmla="*/ 64 w 65"/>
                      <a:gd name="T41" fmla="*/ 4 h 31"/>
                      <a:gd name="T42" fmla="*/ 63 w 65"/>
                      <a:gd name="T43" fmla="*/ 2 h 31"/>
                      <a:gd name="T44" fmla="*/ 60 w 65"/>
                      <a:gd name="T45" fmla="*/ 0 h 31"/>
                      <a:gd name="T46" fmla="*/ 57 w 65"/>
                      <a:gd name="T47" fmla="*/ 0 h 31"/>
                      <a:gd name="T48" fmla="*/ 56 w 65"/>
                      <a:gd name="T49" fmla="*/ 3 h 31"/>
                      <a:gd name="T50" fmla="*/ 64 w 65"/>
                      <a:gd name="T51" fmla="*/ 4 h 31"/>
                      <a:gd name="T52" fmla="*/ 64 w 65"/>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31"/>
                      <a:gd name="T83" fmla="*/ 65 w 65"/>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31">
                        <a:moveTo>
                          <a:pt x="64" y="4"/>
                        </a:moveTo>
                        <a:lnTo>
                          <a:pt x="56" y="3"/>
                        </a:lnTo>
                        <a:lnTo>
                          <a:pt x="57" y="3"/>
                        </a:lnTo>
                        <a:lnTo>
                          <a:pt x="56" y="6"/>
                        </a:lnTo>
                        <a:lnTo>
                          <a:pt x="54" y="9"/>
                        </a:lnTo>
                        <a:lnTo>
                          <a:pt x="49" y="12"/>
                        </a:lnTo>
                        <a:lnTo>
                          <a:pt x="42" y="16"/>
                        </a:lnTo>
                        <a:lnTo>
                          <a:pt x="34" y="19"/>
                        </a:lnTo>
                        <a:lnTo>
                          <a:pt x="19" y="22"/>
                        </a:lnTo>
                        <a:lnTo>
                          <a:pt x="0" y="23"/>
                        </a:lnTo>
                        <a:lnTo>
                          <a:pt x="0" y="30"/>
                        </a:lnTo>
                        <a:lnTo>
                          <a:pt x="19" y="29"/>
                        </a:lnTo>
                        <a:lnTo>
                          <a:pt x="35" y="26"/>
                        </a:lnTo>
                        <a:lnTo>
                          <a:pt x="46" y="22"/>
                        </a:lnTo>
                        <a:lnTo>
                          <a:pt x="54" y="18"/>
                        </a:lnTo>
                        <a:lnTo>
                          <a:pt x="58" y="14"/>
                        </a:lnTo>
                        <a:lnTo>
                          <a:pt x="61" y="9"/>
                        </a:lnTo>
                        <a:lnTo>
                          <a:pt x="64" y="6"/>
                        </a:lnTo>
                        <a:lnTo>
                          <a:pt x="64" y="4"/>
                        </a:lnTo>
                        <a:lnTo>
                          <a:pt x="56" y="4"/>
                        </a:lnTo>
                        <a:lnTo>
                          <a:pt x="64" y="4"/>
                        </a:lnTo>
                        <a:lnTo>
                          <a:pt x="63" y="2"/>
                        </a:lnTo>
                        <a:lnTo>
                          <a:pt x="60" y="0"/>
                        </a:lnTo>
                        <a:lnTo>
                          <a:pt x="57" y="0"/>
                        </a:lnTo>
                        <a:lnTo>
                          <a:pt x="56" y="3"/>
                        </a:lnTo>
                        <a:lnTo>
                          <a:pt x="64" y="4"/>
                        </a:lnTo>
                      </a:path>
                    </a:pathLst>
                  </a:custGeom>
                  <a:solidFill>
                    <a:srgbClr val="000000"/>
                  </a:solidFill>
                  <a:ln w="9525">
                    <a:noFill/>
                    <a:round/>
                    <a:headEnd type="none" w="med" len="med"/>
                    <a:tailEnd type="none" w="med" len="med"/>
                  </a:ln>
                </p:spPr>
                <p:txBody>
                  <a:bodyPr/>
                  <a:lstStyle/>
                  <a:p>
                    <a:endParaRPr lang="zh-CN" altLang="en-US"/>
                  </a:p>
                </p:txBody>
              </p:sp>
              <p:sp>
                <p:nvSpPr>
                  <p:cNvPr id="129" name="Freeform 47">
                    <a:extLst>
                      <a:ext uri="{FF2B5EF4-FFF2-40B4-BE49-F238E27FC236}">
                        <a16:creationId xmlns:a16="http://schemas.microsoft.com/office/drawing/2014/main" id="{B80AACA4-BB84-49F7-A4CD-BEC8CD8EAF91}"/>
                      </a:ext>
                    </a:extLst>
                  </p:cNvPr>
                  <p:cNvSpPr>
                    <a:spLocks/>
                  </p:cNvSpPr>
                  <p:nvPr/>
                </p:nvSpPr>
                <p:spPr bwMode="auto">
                  <a:xfrm>
                    <a:off x="4552" y="2021"/>
                    <a:ext cx="9" cy="16"/>
                  </a:xfrm>
                  <a:custGeom>
                    <a:avLst/>
                    <a:gdLst>
                      <a:gd name="T0" fmla="*/ 8 w 9"/>
                      <a:gd name="T1" fmla="*/ 12 h 16"/>
                      <a:gd name="T2" fmla="*/ 8 w 9"/>
                      <a:gd name="T3" fmla="*/ 12 h 16"/>
                      <a:gd name="T4" fmla="*/ 8 w 9"/>
                      <a:gd name="T5" fmla="*/ 0 h 16"/>
                      <a:gd name="T6" fmla="*/ 0 w 9"/>
                      <a:gd name="T7" fmla="*/ 0 h 16"/>
                      <a:gd name="T8" fmla="*/ 0 w 9"/>
                      <a:gd name="T9" fmla="*/ 12 h 16"/>
                      <a:gd name="T10" fmla="*/ 0 w 9"/>
                      <a:gd name="T11" fmla="*/ 11 h 16"/>
                      <a:gd name="T12" fmla="*/ 0 w 9"/>
                      <a:gd name="T13" fmla="*/ 12 h 16"/>
                      <a:gd name="T14" fmla="*/ 1 w 9"/>
                      <a:gd name="T15" fmla="*/ 14 h 16"/>
                      <a:gd name="T16" fmla="*/ 4 w 9"/>
                      <a:gd name="T17" fmla="*/ 15 h 16"/>
                      <a:gd name="T18" fmla="*/ 7 w 9"/>
                      <a:gd name="T19" fmla="*/ 14 h 16"/>
                      <a:gd name="T20" fmla="*/ 8 w 9"/>
                      <a:gd name="T21" fmla="*/ 12 h 16"/>
                      <a:gd name="T22" fmla="*/ 8 w 9"/>
                      <a:gd name="T23" fmla="*/ 12 h 16"/>
                      <a:gd name="T24" fmla="*/ 8 w 9"/>
                      <a:gd name="T25" fmla="*/ 12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6"/>
                      <a:gd name="T41" fmla="*/ 9 w 9"/>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6">
                        <a:moveTo>
                          <a:pt x="8" y="12"/>
                        </a:moveTo>
                        <a:lnTo>
                          <a:pt x="8" y="12"/>
                        </a:lnTo>
                        <a:lnTo>
                          <a:pt x="8" y="0"/>
                        </a:lnTo>
                        <a:lnTo>
                          <a:pt x="0" y="0"/>
                        </a:lnTo>
                        <a:lnTo>
                          <a:pt x="0" y="12"/>
                        </a:lnTo>
                        <a:lnTo>
                          <a:pt x="0" y="11"/>
                        </a:lnTo>
                        <a:lnTo>
                          <a:pt x="0" y="12"/>
                        </a:lnTo>
                        <a:lnTo>
                          <a:pt x="1" y="14"/>
                        </a:lnTo>
                        <a:lnTo>
                          <a:pt x="4" y="15"/>
                        </a:lnTo>
                        <a:lnTo>
                          <a:pt x="7" y="14"/>
                        </a:lnTo>
                        <a:lnTo>
                          <a:pt x="8" y="12"/>
                        </a:lnTo>
                      </a:path>
                    </a:pathLst>
                  </a:custGeom>
                  <a:solidFill>
                    <a:srgbClr val="000000"/>
                  </a:solidFill>
                  <a:ln w="9525">
                    <a:noFill/>
                    <a:round/>
                    <a:headEnd type="none" w="med" len="med"/>
                    <a:tailEnd type="none" w="med" len="med"/>
                  </a:ln>
                </p:spPr>
                <p:txBody>
                  <a:bodyPr/>
                  <a:lstStyle/>
                  <a:p>
                    <a:endParaRPr lang="zh-CN" altLang="en-US"/>
                  </a:p>
                </p:txBody>
              </p:sp>
              <p:sp>
                <p:nvSpPr>
                  <p:cNvPr id="130" name="Freeform 48">
                    <a:extLst>
                      <a:ext uri="{FF2B5EF4-FFF2-40B4-BE49-F238E27FC236}">
                        <a16:creationId xmlns:a16="http://schemas.microsoft.com/office/drawing/2014/main" id="{48D0F46A-37E8-4446-938C-2E1D884AC482}"/>
                      </a:ext>
                    </a:extLst>
                  </p:cNvPr>
                  <p:cNvSpPr>
                    <a:spLocks/>
                  </p:cNvSpPr>
                  <p:nvPr/>
                </p:nvSpPr>
                <p:spPr bwMode="auto">
                  <a:xfrm>
                    <a:off x="4436" y="2033"/>
                    <a:ext cx="121" cy="36"/>
                  </a:xfrm>
                  <a:custGeom>
                    <a:avLst/>
                    <a:gdLst>
                      <a:gd name="T0" fmla="*/ 0 w 121"/>
                      <a:gd name="T1" fmla="*/ 12 h 36"/>
                      <a:gd name="T2" fmla="*/ 0 w 121"/>
                      <a:gd name="T3" fmla="*/ 13 h 36"/>
                      <a:gd name="T4" fmla="*/ 1 w 121"/>
                      <a:gd name="T5" fmla="*/ 16 h 36"/>
                      <a:gd name="T6" fmla="*/ 2 w 121"/>
                      <a:gd name="T7" fmla="*/ 20 h 36"/>
                      <a:gd name="T8" fmla="*/ 7 w 121"/>
                      <a:gd name="T9" fmla="*/ 23 h 36"/>
                      <a:gd name="T10" fmla="*/ 13 w 121"/>
                      <a:gd name="T11" fmla="*/ 28 h 36"/>
                      <a:gd name="T12" fmla="*/ 26 w 121"/>
                      <a:gd name="T13" fmla="*/ 32 h 36"/>
                      <a:gd name="T14" fmla="*/ 39 w 121"/>
                      <a:gd name="T15" fmla="*/ 34 h 36"/>
                      <a:gd name="T16" fmla="*/ 59 w 121"/>
                      <a:gd name="T17" fmla="*/ 35 h 36"/>
                      <a:gd name="T18" fmla="*/ 78 w 121"/>
                      <a:gd name="T19" fmla="*/ 34 h 36"/>
                      <a:gd name="T20" fmla="*/ 94 w 121"/>
                      <a:gd name="T21" fmla="*/ 32 h 36"/>
                      <a:gd name="T22" fmla="*/ 102 w 121"/>
                      <a:gd name="T23" fmla="*/ 28 h 36"/>
                      <a:gd name="T24" fmla="*/ 110 w 121"/>
                      <a:gd name="T25" fmla="*/ 23 h 36"/>
                      <a:gd name="T26" fmla="*/ 116 w 121"/>
                      <a:gd name="T27" fmla="*/ 20 h 36"/>
                      <a:gd name="T28" fmla="*/ 118 w 121"/>
                      <a:gd name="T29" fmla="*/ 16 h 36"/>
                      <a:gd name="T30" fmla="*/ 119 w 121"/>
                      <a:gd name="T31" fmla="*/ 13 h 36"/>
                      <a:gd name="T32" fmla="*/ 120 w 121"/>
                      <a:gd name="T33" fmla="*/ 12 h 36"/>
                      <a:gd name="T34" fmla="*/ 120 w 121"/>
                      <a:gd name="T35" fmla="*/ 0 h 36"/>
                      <a:gd name="T36" fmla="*/ 120 w 121"/>
                      <a:gd name="T37" fmla="*/ 1 h 36"/>
                      <a:gd name="T38" fmla="*/ 118 w 121"/>
                      <a:gd name="T39" fmla="*/ 3 h 36"/>
                      <a:gd name="T40" fmla="*/ 116 w 121"/>
                      <a:gd name="T41" fmla="*/ 8 h 36"/>
                      <a:gd name="T42" fmla="*/ 110 w 121"/>
                      <a:gd name="T43" fmla="*/ 11 h 36"/>
                      <a:gd name="T44" fmla="*/ 104 w 121"/>
                      <a:gd name="T45" fmla="*/ 16 h 36"/>
                      <a:gd name="T46" fmla="*/ 94 w 121"/>
                      <a:gd name="T47" fmla="*/ 20 h 36"/>
                      <a:gd name="T48" fmla="*/ 79 w 121"/>
                      <a:gd name="T49" fmla="*/ 21 h 36"/>
                      <a:gd name="T50" fmla="*/ 60 w 121"/>
                      <a:gd name="T51" fmla="*/ 23 h 36"/>
                      <a:gd name="T52" fmla="*/ 40 w 121"/>
                      <a:gd name="T53" fmla="*/ 21 h 36"/>
                      <a:gd name="T54" fmla="*/ 27 w 121"/>
                      <a:gd name="T55" fmla="*/ 20 h 36"/>
                      <a:gd name="T56" fmla="*/ 15 w 121"/>
                      <a:gd name="T57" fmla="*/ 16 h 36"/>
                      <a:gd name="T58" fmla="*/ 7 w 121"/>
                      <a:gd name="T59" fmla="*/ 11 h 36"/>
                      <a:gd name="T60" fmla="*/ 2 w 121"/>
                      <a:gd name="T61" fmla="*/ 8 h 36"/>
                      <a:gd name="T62" fmla="*/ 1 w 121"/>
                      <a:gd name="T63" fmla="*/ 3 h 36"/>
                      <a:gd name="T64" fmla="*/ 0 w 121"/>
                      <a:gd name="T65" fmla="*/ 1 h 36"/>
                      <a:gd name="T66" fmla="*/ 0 w 121"/>
                      <a:gd name="T67" fmla="*/ 0 h 36"/>
                      <a:gd name="T68" fmla="*/ 0 w 121"/>
                      <a:gd name="T69" fmla="*/ 12 h 36"/>
                      <a:gd name="T70" fmla="*/ 0 w 121"/>
                      <a:gd name="T71" fmla="*/ 12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6"/>
                      <a:gd name="T110" fmla="*/ 121 w 121"/>
                      <a:gd name="T111" fmla="*/ 36 h 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6">
                        <a:moveTo>
                          <a:pt x="0" y="12"/>
                        </a:moveTo>
                        <a:lnTo>
                          <a:pt x="0" y="13"/>
                        </a:lnTo>
                        <a:lnTo>
                          <a:pt x="1" y="16"/>
                        </a:lnTo>
                        <a:lnTo>
                          <a:pt x="2" y="20"/>
                        </a:lnTo>
                        <a:lnTo>
                          <a:pt x="7" y="23"/>
                        </a:lnTo>
                        <a:lnTo>
                          <a:pt x="13" y="28"/>
                        </a:lnTo>
                        <a:lnTo>
                          <a:pt x="26" y="32"/>
                        </a:lnTo>
                        <a:lnTo>
                          <a:pt x="39" y="34"/>
                        </a:lnTo>
                        <a:lnTo>
                          <a:pt x="59" y="35"/>
                        </a:lnTo>
                        <a:lnTo>
                          <a:pt x="78" y="34"/>
                        </a:lnTo>
                        <a:lnTo>
                          <a:pt x="94" y="32"/>
                        </a:lnTo>
                        <a:lnTo>
                          <a:pt x="102" y="28"/>
                        </a:lnTo>
                        <a:lnTo>
                          <a:pt x="110" y="23"/>
                        </a:lnTo>
                        <a:lnTo>
                          <a:pt x="116" y="20"/>
                        </a:lnTo>
                        <a:lnTo>
                          <a:pt x="118" y="16"/>
                        </a:lnTo>
                        <a:lnTo>
                          <a:pt x="119" y="13"/>
                        </a:lnTo>
                        <a:lnTo>
                          <a:pt x="120" y="12"/>
                        </a:lnTo>
                        <a:lnTo>
                          <a:pt x="120" y="0"/>
                        </a:lnTo>
                        <a:lnTo>
                          <a:pt x="120" y="1"/>
                        </a:lnTo>
                        <a:lnTo>
                          <a:pt x="118" y="3"/>
                        </a:lnTo>
                        <a:lnTo>
                          <a:pt x="116" y="8"/>
                        </a:lnTo>
                        <a:lnTo>
                          <a:pt x="110" y="11"/>
                        </a:lnTo>
                        <a:lnTo>
                          <a:pt x="104" y="16"/>
                        </a:lnTo>
                        <a:lnTo>
                          <a:pt x="94" y="20"/>
                        </a:lnTo>
                        <a:lnTo>
                          <a:pt x="79" y="21"/>
                        </a:lnTo>
                        <a:lnTo>
                          <a:pt x="60" y="23"/>
                        </a:lnTo>
                        <a:lnTo>
                          <a:pt x="40" y="21"/>
                        </a:lnTo>
                        <a:lnTo>
                          <a:pt x="27" y="20"/>
                        </a:lnTo>
                        <a:lnTo>
                          <a:pt x="15" y="16"/>
                        </a:lnTo>
                        <a:lnTo>
                          <a:pt x="7" y="11"/>
                        </a:lnTo>
                        <a:lnTo>
                          <a:pt x="2" y="8"/>
                        </a:lnTo>
                        <a:lnTo>
                          <a:pt x="1" y="3"/>
                        </a:lnTo>
                        <a:lnTo>
                          <a:pt x="0" y="1"/>
                        </a:lnTo>
                        <a:lnTo>
                          <a:pt x="0" y="0"/>
                        </a:lnTo>
                        <a:lnTo>
                          <a:pt x="0" y="12"/>
                        </a:lnTo>
                      </a:path>
                    </a:pathLst>
                  </a:custGeom>
                  <a:solidFill>
                    <a:srgbClr val="D2D2D2"/>
                  </a:solidFill>
                  <a:ln w="9525">
                    <a:noFill/>
                    <a:round/>
                    <a:headEnd type="none" w="med" len="med"/>
                    <a:tailEnd type="none" w="med" len="med"/>
                  </a:ln>
                </p:spPr>
                <p:txBody>
                  <a:bodyPr/>
                  <a:lstStyle/>
                  <a:p>
                    <a:endParaRPr lang="zh-CN" altLang="en-US"/>
                  </a:p>
                </p:txBody>
              </p:sp>
              <p:sp>
                <p:nvSpPr>
                  <p:cNvPr id="131" name="Freeform 49">
                    <a:extLst>
                      <a:ext uri="{FF2B5EF4-FFF2-40B4-BE49-F238E27FC236}">
                        <a16:creationId xmlns:a16="http://schemas.microsoft.com/office/drawing/2014/main" id="{C0FCA835-95D0-4316-BE37-9198637173AE}"/>
                      </a:ext>
                    </a:extLst>
                  </p:cNvPr>
                  <p:cNvSpPr>
                    <a:spLocks/>
                  </p:cNvSpPr>
                  <p:nvPr/>
                </p:nvSpPr>
                <p:spPr bwMode="auto">
                  <a:xfrm>
                    <a:off x="4431" y="2045"/>
                    <a:ext cx="68" cy="27"/>
                  </a:xfrm>
                  <a:custGeom>
                    <a:avLst/>
                    <a:gdLst>
                      <a:gd name="T0" fmla="*/ 64 w 68"/>
                      <a:gd name="T1" fmla="*/ 20 h 27"/>
                      <a:gd name="T2" fmla="*/ 64 w 68"/>
                      <a:gd name="T3" fmla="*/ 20 h 27"/>
                      <a:gd name="T4" fmla="*/ 44 w 68"/>
                      <a:gd name="T5" fmla="*/ 19 h 27"/>
                      <a:gd name="T6" fmla="*/ 32 w 68"/>
                      <a:gd name="T7" fmla="*/ 16 h 27"/>
                      <a:gd name="T8" fmla="*/ 21 w 68"/>
                      <a:gd name="T9" fmla="*/ 13 h 27"/>
                      <a:gd name="T10" fmla="*/ 14 w 68"/>
                      <a:gd name="T11" fmla="*/ 9 h 27"/>
                      <a:gd name="T12" fmla="*/ 12 w 68"/>
                      <a:gd name="T13" fmla="*/ 5 h 27"/>
                      <a:gd name="T14" fmla="*/ 10 w 68"/>
                      <a:gd name="T15" fmla="*/ 2 h 27"/>
                      <a:gd name="T16" fmla="*/ 8 w 68"/>
                      <a:gd name="T17" fmla="*/ 0 h 27"/>
                      <a:gd name="T18" fmla="*/ 8 w 68"/>
                      <a:gd name="T19" fmla="*/ 0 h 27"/>
                      <a:gd name="T20" fmla="*/ 0 w 68"/>
                      <a:gd name="T21" fmla="*/ 0 h 27"/>
                      <a:gd name="T22" fmla="*/ 0 w 68"/>
                      <a:gd name="T23" fmla="*/ 2 h 27"/>
                      <a:gd name="T24" fmla="*/ 3 w 68"/>
                      <a:gd name="T25" fmla="*/ 5 h 27"/>
                      <a:gd name="T26" fmla="*/ 5 w 68"/>
                      <a:gd name="T27" fmla="*/ 9 h 27"/>
                      <a:gd name="T28" fmla="*/ 10 w 68"/>
                      <a:gd name="T29" fmla="*/ 14 h 27"/>
                      <a:gd name="T30" fmla="*/ 17 w 68"/>
                      <a:gd name="T31" fmla="*/ 19 h 27"/>
                      <a:gd name="T32" fmla="*/ 28 w 68"/>
                      <a:gd name="T33" fmla="*/ 23 h 27"/>
                      <a:gd name="T34" fmla="*/ 43 w 68"/>
                      <a:gd name="T35" fmla="*/ 26 h 27"/>
                      <a:gd name="T36" fmla="*/ 64 w 68"/>
                      <a:gd name="T37" fmla="*/ 26 h 27"/>
                      <a:gd name="T38" fmla="*/ 64 w 68"/>
                      <a:gd name="T39" fmla="*/ 26 h 27"/>
                      <a:gd name="T40" fmla="*/ 64 w 68"/>
                      <a:gd name="T41" fmla="*/ 26 h 27"/>
                      <a:gd name="T42" fmla="*/ 66 w 68"/>
                      <a:gd name="T43" fmla="*/ 26 h 27"/>
                      <a:gd name="T44" fmla="*/ 67 w 68"/>
                      <a:gd name="T45" fmla="*/ 23 h 27"/>
                      <a:gd name="T46" fmla="*/ 66 w 68"/>
                      <a:gd name="T47" fmla="*/ 20 h 27"/>
                      <a:gd name="T48" fmla="*/ 64 w 68"/>
                      <a:gd name="T49" fmla="*/ 20 h 27"/>
                      <a:gd name="T50" fmla="*/ 64 w 68"/>
                      <a:gd name="T51" fmla="*/ 2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7"/>
                      <a:gd name="T80" fmla="*/ 68 w 68"/>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7">
                        <a:moveTo>
                          <a:pt x="64" y="20"/>
                        </a:moveTo>
                        <a:lnTo>
                          <a:pt x="64" y="20"/>
                        </a:lnTo>
                        <a:lnTo>
                          <a:pt x="44" y="19"/>
                        </a:lnTo>
                        <a:lnTo>
                          <a:pt x="32" y="16"/>
                        </a:lnTo>
                        <a:lnTo>
                          <a:pt x="21" y="13"/>
                        </a:lnTo>
                        <a:lnTo>
                          <a:pt x="14" y="9"/>
                        </a:lnTo>
                        <a:lnTo>
                          <a:pt x="12" y="5"/>
                        </a:lnTo>
                        <a:lnTo>
                          <a:pt x="10" y="2"/>
                        </a:lnTo>
                        <a:lnTo>
                          <a:pt x="8" y="0"/>
                        </a:lnTo>
                        <a:lnTo>
                          <a:pt x="0" y="0"/>
                        </a:lnTo>
                        <a:lnTo>
                          <a:pt x="0" y="2"/>
                        </a:lnTo>
                        <a:lnTo>
                          <a:pt x="3" y="5"/>
                        </a:lnTo>
                        <a:lnTo>
                          <a:pt x="5" y="9"/>
                        </a:lnTo>
                        <a:lnTo>
                          <a:pt x="10" y="14"/>
                        </a:lnTo>
                        <a:lnTo>
                          <a:pt x="17" y="19"/>
                        </a:lnTo>
                        <a:lnTo>
                          <a:pt x="28" y="23"/>
                        </a:lnTo>
                        <a:lnTo>
                          <a:pt x="43" y="26"/>
                        </a:lnTo>
                        <a:lnTo>
                          <a:pt x="64" y="26"/>
                        </a:lnTo>
                        <a:lnTo>
                          <a:pt x="66" y="26"/>
                        </a:lnTo>
                        <a:lnTo>
                          <a:pt x="67" y="23"/>
                        </a:lnTo>
                        <a:lnTo>
                          <a:pt x="66" y="20"/>
                        </a:lnTo>
                        <a:lnTo>
                          <a:pt x="64" y="20"/>
                        </a:lnTo>
                      </a:path>
                    </a:pathLst>
                  </a:custGeom>
                  <a:solidFill>
                    <a:srgbClr val="000000"/>
                  </a:solidFill>
                  <a:ln w="9525">
                    <a:noFill/>
                    <a:round/>
                    <a:headEnd type="none" w="med" len="med"/>
                    <a:tailEnd type="none" w="med" len="med"/>
                  </a:ln>
                </p:spPr>
                <p:txBody>
                  <a:bodyPr/>
                  <a:lstStyle/>
                  <a:p>
                    <a:endParaRPr lang="zh-CN" altLang="en-US"/>
                  </a:p>
                </p:txBody>
              </p:sp>
              <p:sp>
                <p:nvSpPr>
                  <p:cNvPr id="132" name="Freeform 50">
                    <a:extLst>
                      <a:ext uri="{FF2B5EF4-FFF2-40B4-BE49-F238E27FC236}">
                        <a16:creationId xmlns:a16="http://schemas.microsoft.com/office/drawing/2014/main" id="{AA198828-30A2-4859-9A60-DEE2C9FFC798}"/>
                      </a:ext>
                    </a:extLst>
                  </p:cNvPr>
                  <p:cNvSpPr>
                    <a:spLocks/>
                  </p:cNvSpPr>
                  <p:nvPr/>
                </p:nvSpPr>
                <p:spPr bwMode="auto">
                  <a:xfrm>
                    <a:off x="4495" y="2042"/>
                    <a:ext cx="66" cy="30"/>
                  </a:xfrm>
                  <a:custGeom>
                    <a:avLst/>
                    <a:gdLst>
                      <a:gd name="T0" fmla="*/ 57 w 66"/>
                      <a:gd name="T1" fmla="*/ 3 h 30"/>
                      <a:gd name="T2" fmla="*/ 57 w 66"/>
                      <a:gd name="T3" fmla="*/ 3 h 30"/>
                      <a:gd name="T4" fmla="*/ 57 w 66"/>
                      <a:gd name="T5" fmla="*/ 3 h 30"/>
                      <a:gd name="T6" fmla="*/ 57 w 66"/>
                      <a:gd name="T7" fmla="*/ 5 h 30"/>
                      <a:gd name="T8" fmla="*/ 54 w 66"/>
                      <a:gd name="T9" fmla="*/ 8 h 30"/>
                      <a:gd name="T10" fmla="*/ 49 w 66"/>
                      <a:gd name="T11" fmla="*/ 11 h 30"/>
                      <a:gd name="T12" fmla="*/ 42 w 66"/>
                      <a:gd name="T13" fmla="*/ 16 h 30"/>
                      <a:gd name="T14" fmla="*/ 32 w 66"/>
                      <a:gd name="T15" fmla="*/ 19 h 30"/>
                      <a:gd name="T16" fmla="*/ 18 w 66"/>
                      <a:gd name="T17" fmla="*/ 22 h 30"/>
                      <a:gd name="T18" fmla="*/ 0 w 66"/>
                      <a:gd name="T19" fmla="*/ 23 h 30"/>
                      <a:gd name="T20" fmla="*/ 0 w 66"/>
                      <a:gd name="T21" fmla="*/ 29 h 30"/>
                      <a:gd name="T22" fmla="*/ 20 w 66"/>
                      <a:gd name="T23" fmla="*/ 29 h 30"/>
                      <a:gd name="T24" fmla="*/ 35 w 66"/>
                      <a:gd name="T25" fmla="*/ 26 h 30"/>
                      <a:gd name="T26" fmla="*/ 46 w 66"/>
                      <a:gd name="T27" fmla="*/ 22 h 30"/>
                      <a:gd name="T28" fmla="*/ 54 w 66"/>
                      <a:gd name="T29" fmla="*/ 17 h 30"/>
                      <a:gd name="T30" fmla="*/ 59 w 66"/>
                      <a:gd name="T31" fmla="*/ 12 h 30"/>
                      <a:gd name="T32" fmla="*/ 62 w 66"/>
                      <a:gd name="T33" fmla="*/ 9 h 30"/>
                      <a:gd name="T34" fmla="*/ 64 w 66"/>
                      <a:gd name="T35" fmla="*/ 5 h 30"/>
                      <a:gd name="T36" fmla="*/ 65 w 66"/>
                      <a:gd name="T37" fmla="*/ 4 h 30"/>
                      <a:gd name="T38" fmla="*/ 65 w 66"/>
                      <a:gd name="T39" fmla="*/ 3 h 30"/>
                      <a:gd name="T40" fmla="*/ 65 w 66"/>
                      <a:gd name="T41" fmla="*/ 4 h 30"/>
                      <a:gd name="T42" fmla="*/ 64 w 66"/>
                      <a:gd name="T43" fmla="*/ 1 h 30"/>
                      <a:gd name="T44" fmla="*/ 61 w 66"/>
                      <a:gd name="T45" fmla="*/ 0 h 30"/>
                      <a:gd name="T46" fmla="*/ 58 w 66"/>
                      <a:gd name="T47" fmla="*/ 1 h 30"/>
                      <a:gd name="T48" fmla="*/ 57 w 66"/>
                      <a:gd name="T49" fmla="*/ 3 h 30"/>
                      <a:gd name="T50" fmla="*/ 57 w 66"/>
                      <a:gd name="T51" fmla="*/ 3 h 30"/>
                      <a:gd name="T52" fmla="*/ 57 w 66"/>
                      <a:gd name="T53" fmla="*/ 3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30"/>
                      <a:gd name="T83" fmla="*/ 66 w 66"/>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30">
                        <a:moveTo>
                          <a:pt x="57" y="3"/>
                        </a:moveTo>
                        <a:lnTo>
                          <a:pt x="57" y="3"/>
                        </a:lnTo>
                        <a:lnTo>
                          <a:pt x="57" y="5"/>
                        </a:lnTo>
                        <a:lnTo>
                          <a:pt x="54" y="8"/>
                        </a:lnTo>
                        <a:lnTo>
                          <a:pt x="49" y="11"/>
                        </a:lnTo>
                        <a:lnTo>
                          <a:pt x="42" y="16"/>
                        </a:lnTo>
                        <a:lnTo>
                          <a:pt x="32" y="19"/>
                        </a:lnTo>
                        <a:lnTo>
                          <a:pt x="18" y="22"/>
                        </a:lnTo>
                        <a:lnTo>
                          <a:pt x="0" y="23"/>
                        </a:lnTo>
                        <a:lnTo>
                          <a:pt x="0" y="29"/>
                        </a:lnTo>
                        <a:lnTo>
                          <a:pt x="20" y="29"/>
                        </a:lnTo>
                        <a:lnTo>
                          <a:pt x="35" y="26"/>
                        </a:lnTo>
                        <a:lnTo>
                          <a:pt x="46" y="22"/>
                        </a:lnTo>
                        <a:lnTo>
                          <a:pt x="54" y="17"/>
                        </a:lnTo>
                        <a:lnTo>
                          <a:pt x="59" y="12"/>
                        </a:lnTo>
                        <a:lnTo>
                          <a:pt x="62" y="9"/>
                        </a:lnTo>
                        <a:lnTo>
                          <a:pt x="64" y="5"/>
                        </a:lnTo>
                        <a:lnTo>
                          <a:pt x="65" y="4"/>
                        </a:lnTo>
                        <a:lnTo>
                          <a:pt x="65" y="3"/>
                        </a:lnTo>
                        <a:lnTo>
                          <a:pt x="65" y="4"/>
                        </a:lnTo>
                        <a:lnTo>
                          <a:pt x="64" y="1"/>
                        </a:lnTo>
                        <a:lnTo>
                          <a:pt x="61" y="0"/>
                        </a:lnTo>
                        <a:lnTo>
                          <a:pt x="58" y="1"/>
                        </a:lnTo>
                        <a:lnTo>
                          <a:pt x="57" y="3"/>
                        </a:lnTo>
                      </a:path>
                    </a:pathLst>
                  </a:custGeom>
                  <a:solidFill>
                    <a:srgbClr val="000000"/>
                  </a:solidFill>
                  <a:ln w="9525">
                    <a:noFill/>
                    <a:round/>
                    <a:headEnd type="none" w="med" len="med"/>
                    <a:tailEnd type="none" w="med" len="med"/>
                  </a:ln>
                </p:spPr>
                <p:txBody>
                  <a:bodyPr/>
                  <a:lstStyle/>
                  <a:p>
                    <a:endParaRPr lang="zh-CN" altLang="en-US"/>
                  </a:p>
                </p:txBody>
              </p:sp>
              <p:sp>
                <p:nvSpPr>
                  <p:cNvPr id="133" name="Freeform 51">
                    <a:extLst>
                      <a:ext uri="{FF2B5EF4-FFF2-40B4-BE49-F238E27FC236}">
                        <a16:creationId xmlns:a16="http://schemas.microsoft.com/office/drawing/2014/main" id="{8E43F367-377E-447F-81ED-72A4FE2CBEA5}"/>
                      </a:ext>
                    </a:extLst>
                  </p:cNvPr>
                  <p:cNvSpPr>
                    <a:spLocks/>
                  </p:cNvSpPr>
                  <p:nvPr/>
                </p:nvSpPr>
                <p:spPr bwMode="auto">
                  <a:xfrm>
                    <a:off x="4552" y="2029"/>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3 h 17"/>
                      <a:gd name="T12" fmla="*/ 8 w 9"/>
                      <a:gd name="T13" fmla="*/ 4 h 17"/>
                      <a:gd name="T14" fmla="*/ 7 w 9"/>
                      <a:gd name="T15" fmla="*/ 2 h 17"/>
                      <a:gd name="T16" fmla="*/ 4 w 9"/>
                      <a:gd name="T17" fmla="*/ 0 h 17"/>
                      <a:gd name="T18" fmla="*/ 1 w 9"/>
                      <a:gd name="T19" fmla="*/ 2 h 17"/>
                      <a:gd name="T20" fmla="*/ 0 w 9"/>
                      <a:gd name="T21" fmla="*/ 4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7"/>
                      <a:gd name="T41" fmla="*/ 9 w 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7">
                        <a:moveTo>
                          <a:pt x="8" y="4"/>
                        </a:moveTo>
                        <a:lnTo>
                          <a:pt x="0" y="4"/>
                        </a:lnTo>
                        <a:lnTo>
                          <a:pt x="0" y="16"/>
                        </a:lnTo>
                        <a:lnTo>
                          <a:pt x="8" y="16"/>
                        </a:lnTo>
                        <a:lnTo>
                          <a:pt x="8" y="4"/>
                        </a:lnTo>
                        <a:lnTo>
                          <a:pt x="0" y="3"/>
                        </a:lnTo>
                        <a:lnTo>
                          <a:pt x="8" y="4"/>
                        </a:lnTo>
                        <a:lnTo>
                          <a:pt x="7" y="2"/>
                        </a:lnTo>
                        <a:lnTo>
                          <a:pt x="4" y="0"/>
                        </a:lnTo>
                        <a:lnTo>
                          <a:pt x="1" y="2"/>
                        </a:lnTo>
                        <a:lnTo>
                          <a:pt x="0" y="4"/>
                        </a:lnTo>
                        <a:lnTo>
                          <a:pt x="8" y="4"/>
                        </a:lnTo>
                      </a:path>
                    </a:pathLst>
                  </a:custGeom>
                  <a:solidFill>
                    <a:srgbClr val="000000"/>
                  </a:solidFill>
                  <a:ln w="9525">
                    <a:noFill/>
                    <a:round/>
                    <a:headEnd type="none" w="med" len="med"/>
                    <a:tailEnd type="none" w="med" len="med"/>
                  </a:ln>
                </p:spPr>
                <p:txBody>
                  <a:bodyPr/>
                  <a:lstStyle/>
                  <a:p>
                    <a:endParaRPr lang="zh-CN" altLang="en-US"/>
                  </a:p>
                </p:txBody>
              </p:sp>
              <p:sp>
                <p:nvSpPr>
                  <p:cNvPr id="134" name="Freeform 52">
                    <a:extLst>
                      <a:ext uri="{FF2B5EF4-FFF2-40B4-BE49-F238E27FC236}">
                        <a16:creationId xmlns:a16="http://schemas.microsoft.com/office/drawing/2014/main" id="{079EB3F0-DBB2-4E75-ABC6-08303A746334}"/>
                      </a:ext>
                    </a:extLst>
                  </p:cNvPr>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8"/>
                      <a:gd name="T80" fmla="*/ 68 w 68"/>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w="9525">
                    <a:noFill/>
                    <a:round/>
                    <a:headEnd type="none" w="med" len="med"/>
                    <a:tailEnd type="none" w="med" len="med"/>
                  </a:ln>
                </p:spPr>
                <p:txBody>
                  <a:bodyPr/>
                  <a:lstStyle/>
                  <a:p>
                    <a:endParaRPr lang="zh-CN" altLang="en-US"/>
                  </a:p>
                </p:txBody>
              </p:sp>
              <p:sp>
                <p:nvSpPr>
                  <p:cNvPr id="135" name="Freeform 53">
                    <a:extLst>
                      <a:ext uri="{FF2B5EF4-FFF2-40B4-BE49-F238E27FC236}">
                        <a16:creationId xmlns:a16="http://schemas.microsoft.com/office/drawing/2014/main" id="{B3019F4A-677A-4CB9-91B9-B9E2C50BED2F}"/>
                      </a:ext>
                    </a:extLst>
                  </p:cNvPr>
                  <p:cNvSpPr>
                    <a:spLocks/>
                  </p:cNvSpPr>
                  <p:nvPr/>
                </p:nvSpPr>
                <p:spPr bwMode="auto">
                  <a:xfrm>
                    <a:off x="4431" y="2029"/>
                    <a:ext cx="66" cy="31"/>
                  </a:xfrm>
                  <a:custGeom>
                    <a:avLst/>
                    <a:gdLst>
                      <a:gd name="T0" fmla="*/ 8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0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8 w 66"/>
                      <a:gd name="T51" fmla="*/ 4 h 31"/>
                      <a:gd name="T52" fmla="*/ 8 w 66"/>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31"/>
                      <a:gd name="T83" fmla="*/ 66 w 66"/>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31">
                        <a:moveTo>
                          <a:pt x="8"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0" y="4"/>
                        </a:lnTo>
                        <a:lnTo>
                          <a:pt x="8" y="4"/>
                        </a:lnTo>
                        <a:lnTo>
                          <a:pt x="7" y="2"/>
                        </a:lnTo>
                        <a:lnTo>
                          <a:pt x="5" y="0"/>
                        </a:lnTo>
                        <a:lnTo>
                          <a:pt x="3" y="2"/>
                        </a:lnTo>
                        <a:lnTo>
                          <a:pt x="0" y="4"/>
                        </a:lnTo>
                        <a:lnTo>
                          <a:pt x="8" y="4"/>
                        </a:lnTo>
                      </a:path>
                    </a:pathLst>
                  </a:custGeom>
                  <a:solidFill>
                    <a:srgbClr val="000000"/>
                  </a:solidFill>
                  <a:ln w="9525">
                    <a:noFill/>
                    <a:round/>
                    <a:headEnd type="none" w="med" len="med"/>
                    <a:tailEnd type="none" w="med" len="med"/>
                  </a:ln>
                </p:spPr>
                <p:txBody>
                  <a:bodyPr/>
                  <a:lstStyle/>
                  <a:p>
                    <a:endParaRPr lang="zh-CN" altLang="en-US"/>
                  </a:p>
                </p:txBody>
              </p:sp>
              <p:sp>
                <p:nvSpPr>
                  <p:cNvPr id="136" name="Freeform 54">
                    <a:extLst>
                      <a:ext uri="{FF2B5EF4-FFF2-40B4-BE49-F238E27FC236}">
                        <a16:creationId xmlns:a16="http://schemas.microsoft.com/office/drawing/2014/main" id="{9A491AFD-CA56-4B63-9ED4-F536175F1015}"/>
                      </a:ext>
                    </a:extLst>
                  </p:cNvPr>
                  <p:cNvSpPr>
                    <a:spLocks/>
                  </p:cNvSpPr>
                  <p:nvPr/>
                </p:nvSpPr>
                <p:spPr bwMode="auto">
                  <a:xfrm>
                    <a:off x="4431" y="2033"/>
                    <a:ext cx="9" cy="17"/>
                  </a:xfrm>
                  <a:custGeom>
                    <a:avLst/>
                    <a:gdLst>
                      <a:gd name="T0" fmla="*/ 8 w 9"/>
                      <a:gd name="T1" fmla="*/ 12 h 17"/>
                      <a:gd name="T2" fmla="*/ 8 w 9"/>
                      <a:gd name="T3" fmla="*/ 12 h 17"/>
                      <a:gd name="T4" fmla="*/ 8 w 9"/>
                      <a:gd name="T5" fmla="*/ 0 h 17"/>
                      <a:gd name="T6" fmla="*/ 0 w 9"/>
                      <a:gd name="T7" fmla="*/ 0 h 17"/>
                      <a:gd name="T8" fmla="*/ 0 w 9"/>
                      <a:gd name="T9" fmla="*/ 12 h 17"/>
                      <a:gd name="T10" fmla="*/ 0 w 9"/>
                      <a:gd name="T11" fmla="*/ 12 h 17"/>
                      <a:gd name="T12" fmla="*/ 0 w 9"/>
                      <a:gd name="T13" fmla="*/ 12 h 17"/>
                      <a:gd name="T14" fmla="*/ 3 w 9"/>
                      <a:gd name="T15" fmla="*/ 14 h 17"/>
                      <a:gd name="T16" fmla="*/ 5 w 9"/>
                      <a:gd name="T17" fmla="*/ 16 h 17"/>
                      <a:gd name="T18" fmla="*/ 7 w 9"/>
                      <a:gd name="T19" fmla="*/ 14 h 17"/>
                      <a:gd name="T20" fmla="*/ 8 w 9"/>
                      <a:gd name="T21" fmla="*/ 12 h 17"/>
                      <a:gd name="T22" fmla="*/ 8 w 9"/>
                      <a:gd name="T23" fmla="*/ 1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7"/>
                      <a:gd name="T38" fmla="*/ 9 w 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7">
                        <a:moveTo>
                          <a:pt x="8" y="12"/>
                        </a:moveTo>
                        <a:lnTo>
                          <a:pt x="8" y="12"/>
                        </a:lnTo>
                        <a:lnTo>
                          <a:pt x="8" y="0"/>
                        </a:lnTo>
                        <a:lnTo>
                          <a:pt x="0" y="0"/>
                        </a:lnTo>
                        <a:lnTo>
                          <a:pt x="0" y="12"/>
                        </a:lnTo>
                        <a:lnTo>
                          <a:pt x="3" y="14"/>
                        </a:lnTo>
                        <a:lnTo>
                          <a:pt x="5" y="16"/>
                        </a:lnTo>
                        <a:lnTo>
                          <a:pt x="7" y="14"/>
                        </a:lnTo>
                        <a:lnTo>
                          <a:pt x="8" y="12"/>
                        </a:lnTo>
                      </a:path>
                    </a:pathLst>
                  </a:custGeom>
                  <a:solidFill>
                    <a:srgbClr val="000000"/>
                  </a:solidFill>
                  <a:ln w="9525">
                    <a:noFill/>
                    <a:round/>
                    <a:headEnd type="none" w="med" len="med"/>
                    <a:tailEnd type="none" w="med" len="med"/>
                  </a:ln>
                </p:spPr>
                <p:txBody>
                  <a:bodyPr/>
                  <a:lstStyle/>
                  <a:p>
                    <a:endParaRPr lang="zh-CN" altLang="en-US"/>
                  </a:p>
                </p:txBody>
              </p:sp>
              <p:sp>
                <p:nvSpPr>
                  <p:cNvPr id="137" name="Freeform 55">
                    <a:extLst>
                      <a:ext uri="{FF2B5EF4-FFF2-40B4-BE49-F238E27FC236}">
                        <a16:creationId xmlns:a16="http://schemas.microsoft.com/office/drawing/2014/main" id="{A516B935-2B82-4CFC-8CB3-1548082F5250}"/>
                      </a:ext>
                    </a:extLst>
                  </p:cNvPr>
                  <p:cNvSpPr>
                    <a:spLocks/>
                  </p:cNvSpPr>
                  <p:nvPr/>
                </p:nvSpPr>
                <p:spPr bwMode="auto">
                  <a:xfrm>
                    <a:off x="4436" y="2045"/>
                    <a:ext cx="121" cy="37"/>
                  </a:xfrm>
                  <a:custGeom>
                    <a:avLst/>
                    <a:gdLst>
                      <a:gd name="T0" fmla="*/ 0 w 121"/>
                      <a:gd name="T1" fmla="*/ 13 h 37"/>
                      <a:gd name="T2" fmla="*/ 0 w 121"/>
                      <a:gd name="T3" fmla="*/ 13 h 37"/>
                      <a:gd name="T4" fmla="*/ 1 w 121"/>
                      <a:gd name="T5" fmla="*/ 16 h 37"/>
                      <a:gd name="T6" fmla="*/ 2 w 121"/>
                      <a:gd name="T7" fmla="*/ 20 h 37"/>
                      <a:gd name="T8" fmla="*/ 7 w 121"/>
                      <a:gd name="T9" fmla="*/ 24 h 37"/>
                      <a:gd name="T10" fmla="*/ 15 w 121"/>
                      <a:gd name="T11" fmla="*/ 28 h 37"/>
                      <a:gd name="T12" fmla="*/ 27 w 121"/>
                      <a:gd name="T13" fmla="*/ 31 h 37"/>
                      <a:gd name="T14" fmla="*/ 40 w 121"/>
                      <a:gd name="T15" fmla="*/ 34 h 37"/>
                      <a:gd name="T16" fmla="*/ 60 w 121"/>
                      <a:gd name="T17" fmla="*/ 36 h 37"/>
                      <a:gd name="T18" fmla="*/ 79 w 121"/>
                      <a:gd name="T19" fmla="*/ 34 h 37"/>
                      <a:gd name="T20" fmla="*/ 94 w 121"/>
                      <a:gd name="T21" fmla="*/ 31 h 37"/>
                      <a:gd name="T22" fmla="*/ 104 w 121"/>
                      <a:gd name="T23" fmla="*/ 28 h 37"/>
                      <a:gd name="T24" fmla="*/ 110 w 121"/>
                      <a:gd name="T25" fmla="*/ 24 h 37"/>
                      <a:gd name="T26" fmla="*/ 116 w 121"/>
                      <a:gd name="T27" fmla="*/ 20 h 37"/>
                      <a:gd name="T28" fmla="*/ 118 w 121"/>
                      <a:gd name="T29" fmla="*/ 16 h 37"/>
                      <a:gd name="T30" fmla="*/ 120 w 121"/>
                      <a:gd name="T31" fmla="*/ 13 h 37"/>
                      <a:gd name="T32" fmla="*/ 120 w 121"/>
                      <a:gd name="T33" fmla="*/ 13 h 37"/>
                      <a:gd name="T34" fmla="*/ 120 w 121"/>
                      <a:gd name="T35" fmla="*/ 0 h 37"/>
                      <a:gd name="T36" fmla="*/ 119 w 121"/>
                      <a:gd name="T37" fmla="*/ 1 h 37"/>
                      <a:gd name="T38" fmla="*/ 118 w 121"/>
                      <a:gd name="T39" fmla="*/ 4 h 37"/>
                      <a:gd name="T40" fmla="*/ 116 w 121"/>
                      <a:gd name="T41" fmla="*/ 8 h 37"/>
                      <a:gd name="T42" fmla="*/ 110 w 121"/>
                      <a:gd name="T43" fmla="*/ 11 h 37"/>
                      <a:gd name="T44" fmla="*/ 102 w 121"/>
                      <a:gd name="T45" fmla="*/ 16 h 37"/>
                      <a:gd name="T46" fmla="*/ 94 w 121"/>
                      <a:gd name="T47" fmla="*/ 20 h 37"/>
                      <a:gd name="T48" fmla="*/ 78 w 121"/>
                      <a:gd name="T49" fmla="*/ 22 h 37"/>
                      <a:gd name="T50" fmla="*/ 59 w 121"/>
                      <a:gd name="T51" fmla="*/ 23 h 37"/>
                      <a:gd name="T52" fmla="*/ 39 w 121"/>
                      <a:gd name="T53" fmla="*/ 22 h 37"/>
                      <a:gd name="T54" fmla="*/ 26 w 121"/>
                      <a:gd name="T55" fmla="*/ 20 h 37"/>
                      <a:gd name="T56" fmla="*/ 13 w 121"/>
                      <a:gd name="T57" fmla="*/ 16 h 37"/>
                      <a:gd name="T58" fmla="*/ 7 w 121"/>
                      <a:gd name="T59" fmla="*/ 11 h 37"/>
                      <a:gd name="T60" fmla="*/ 2 w 121"/>
                      <a:gd name="T61" fmla="*/ 8 h 37"/>
                      <a:gd name="T62" fmla="*/ 1 w 121"/>
                      <a:gd name="T63" fmla="*/ 4 h 37"/>
                      <a:gd name="T64" fmla="*/ 0 w 121"/>
                      <a:gd name="T65" fmla="*/ 1 h 37"/>
                      <a:gd name="T66" fmla="*/ 0 w 121"/>
                      <a:gd name="T67" fmla="*/ 0 h 37"/>
                      <a:gd name="T68" fmla="*/ 0 w 121"/>
                      <a:gd name="T69" fmla="*/ 13 h 37"/>
                      <a:gd name="T70" fmla="*/ 0 w 121"/>
                      <a:gd name="T71" fmla="*/ 13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
                      <a:gd name="T109" fmla="*/ 0 h 37"/>
                      <a:gd name="T110" fmla="*/ 121 w 121"/>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 h="37">
                        <a:moveTo>
                          <a:pt x="0" y="13"/>
                        </a:moveTo>
                        <a:lnTo>
                          <a:pt x="0" y="13"/>
                        </a:lnTo>
                        <a:lnTo>
                          <a:pt x="1" y="16"/>
                        </a:lnTo>
                        <a:lnTo>
                          <a:pt x="2" y="20"/>
                        </a:lnTo>
                        <a:lnTo>
                          <a:pt x="7" y="24"/>
                        </a:lnTo>
                        <a:lnTo>
                          <a:pt x="15" y="28"/>
                        </a:lnTo>
                        <a:lnTo>
                          <a:pt x="27" y="31"/>
                        </a:lnTo>
                        <a:lnTo>
                          <a:pt x="40" y="34"/>
                        </a:lnTo>
                        <a:lnTo>
                          <a:pt x="60" y="36"/>
                        </a:lnTo>
                        <a:lnTo>
                          <a:pt x="79" y="34"/>
                        </a:lnTo>
                        <a:lnTo>
                          <a:pt x="94" y="31"/>
                        </a:lnTo>
                        <a:lnTo>
                          <a:pt x="104" y="28"/>
                        </a:lnTo>
                        <a:lnTo>
                          <a:pt x="110" y="24"/>
                        </a:lnTo>
                        <a:lnTo>
                          <a:pt x="116" y="20"/>
                        </a:lnTo>
                        <a:lnTo>
                          <a:pt x="118" y="16"/>
                        </a:lnTo>
                        <a:lnTo>
                          <a:pt x="120" y="13"/>
                        </a:lnTo>
                        <a:lnTo>
                          <a:pt x="120" y="0"/>
                        </a:lnTo>
                        <a:lnTo>
                          <a:pt x="119" y="1"/>
                        </a:lnTo>
                        <a:lnTo>
                          <a:pt x="118" y="4"/>
                        </a:lnTo>
                        <a:lnTo>
                          <a:pt x="116" y="8"/>
                        </a:lnTo>
                        <a:lnTo>
                          <a:pt x="110" y="11"/>
                        </a:lnTo>
                        <a:lnTo>
                          <a:pt x="102" y="16"/>
                        </a:lnTo>
                        <a:lnTo>
                          <a:pt x="94" y="20"/>
                        </a:lnTo>
                        <a:lnTo>
                          <a:pt x="78" y="22"/>
                        </a:lnTo>
                        <a:lnTo>
                          <a:pt x="59" y="23"/>
                        </a:lnTo>
                        <a:lnTo>
                          <a:pt x="39" y="22"/>
                        </a:lnTo>
                        <a:lnTo>
                          <a:pt x="26" y="20"/>
                        </a:lnTo>
                        <a:lnTo>
                          <a:pt x="13" y="16"/>
                        </a:lnTo>
                        <a:lnTo>
                          <a:pt x="7" y="11"/>
                        </a:lnTo>
                        <a:lnTo>
                          <a:pt x="2" y="8"/>
                        </a:lnTo>
                        <a:lnTo>
                          <a:pt x="1" y="4"/>
                        </a:lnTo>
                        <a:lnTo>
                          <a:pt x="0" y="1"/>
                        </a:lnTo>
                        <a:lnTo>
                          <a:pt x="0" y="0"/>
                        </a:lnTo>
                        <a:lnTo>
                          <a:pt x="0" y="13"/>
                        </a:lnTo>
                      </a:path>
                    </a:pathLst>
                  </a:custGeom>
                  <a:solidFill>
                    <a:srgbClr val="D2D2D2"/>
                  </a:solidFill>
                  <a:ln w="9525">
                    <a:noFill/>
                    <a:round/>
                    <a:headEnd type="none" w="med" len="med"/>
                    <a:tailEnd type="none" w="med" len="med"/>
                  </a:ln>
                </p:spPr>
                <p:txBody>
                  <a:bodyPr/>
                  <a:lstStyle/>
                  <a:p>
                    <a:endParaRPr lang="zh-CN" altLang="en-US"/>
                  </a:p>
                </p:txBody>
              </p:sp>
              <p:sp>
                <p:nvSpPr>
                  <p:cNvPr id="138" name="Freeform 56">
                    <a:extLst>
                      <a:ext uri="{FF2B5EF4-FFF2-40B4-BE49-F238E27FC236}">
                        <a16:creationId xmlns:a16="http://schemas.microsoft.com/office/drawing/2014/main" id="{3ADE402B-803E-4631-8D11-A987E59AA797}"/>
                      </a:ext>
                    </a:extLst>
                  </p:cNvPr>
                  <p:cNvSpPr>
                    <a:spLocks/>
                  </p:cNvSpPr>
                  <p:nvPr/>
                </p:nvSpPr>
                <p:spPr bwMode="auto">
                  <a:xfrm>
                    <a:off x="4431" y="2058"/>
                    <a:ext cx="70" cy="27"/>
                  </a:xfrm>
                  <a:custGeom>
                    <a:avLst/>
                    <a:gdLst>
                      <a:gd name="T0" fmla="*/ 65 w 70"/>
                      <a:gd name="T1" fmla="*/ 18 h 27"/>
                      <a:gd name="T2" fmla="*/ 65 w 70"/>
                      <a:gd name="T3" fmla="*/ 18 h 27"/>
                      <a:gd name="T4" fmla="*/ 45 w 70"/>
                      <a:gd name="T5" fmla="*/ 17 h 27"/>
                      <a:gd name="T6" fmla="*/ 32 w 70"/>
                      <a:gd name="T7" fmla="*/ 15 h 27"/>
                      <a:gd name="T8" fmla="*/ 22 w 70"/>
                      <a:gd name="T9" fmla="*/ 13 h 27"/>
                      <a:gd name="T10" fmla="*/ 14 w 70"/>
                      <a:gd name="T11" fmla="*/ 7 h 27"/>
                      <a:gd name="T12" fmla="*/ 12 w 70"/>
                      <a:gd name="T13" fmla="*/ 5 h 27"/>
                      <a:gd name="T14" fmla="*/ 10 w 70"/>
                      <a:gd name="T15" fmla="*/ 1 h 27"/>
                      <a:gd name="T16" fmla="*/ 8 w 70"/>
                      <a:gd name="T17" fmla="*/ 0 h 27"/>
                      <a:gd name="T18" fmla="*/ 8 w 70"/>
                      <a:gd name="T19" fmla="*/ 0 h 27"/>
                      <a:gd name="T20" fmla="*/ 0 w 70"/>
                      <a:gd name="T21" fmla="*/ 0 h 27"/>
                      <a:gd name="T22" fmla="*/ 0 w 70"/>
                      <a:gd name="T23" fmla="*/ 1 h 27"/>
                      <a:gd name="T24" fmla="*/ 3 w 70"/>
                      <a:gd name="T25" fmla="*/ 5 h 27"/>
                      <a:gd name="T26" fmla="*/ 5 w 70"/>
                      <a:gd name="T27" fmla="*/ 9 h 27"/>
                      <a:gd name="T28" fmla="*/ 10 w 70"/>
                      <a:gd name="T29" fmla="*/ 13 h 27"/>
                      <a:gd name="T30" fmla="*/ 18 w 70"/>
                      <a:gd name="T31" fmla="*/ 17 h 27"/>
                      <a:gd name="T32" fmla="*/ 31 w 70"/>
                      <a:gd name="T33" fmla="*/ 23 h 27"/>
                      <a:gd name="T34" fmla="*/ 44 w 70"/>
                      <a:gd name="T35" fmla="*/ 24 h 27"/>
                      <a:gd name="T36" fmla="*/ 65 w 70"/>
                      <a:gd name="T37" fmla="*/ 26 h 27"/>
                      <a:gd name="T38" fmla="*/ 65 w 70"/>
                      <a:gd name="T39" fmla="*/ 26 h 27"/>
                      <a:gd name="T40" fmla="*/ 65 w 70"/>
                      <a:gd name="T41" fmla="*/ 26 h 27"/>
                      <a:gd name="T42" fmla="*/ 67 w 70"/>
                      <a:gd name="T43" fmla="*/ 24 h 27"/>
                      <a:gd name="T44" fmla="*/ 69 w 70"/>
                      <a:gd name="T45" fmla="*/ 23 h 27"/>
                      <a:gd name="T46" fmla="*/ 67 w 70"/>
                      <a:gd name="T47" fmla="*/ 19 h 27"/>
                      <a:gd name="T48" fmla="*/ 65 w 70"/>
                      <a:gd name="T49" fmla="*/ 18 h 27"/>
                      <a:gd name="T50" fmla="*/ 65 w 70"/>
                      <a:gd name="T51" fmla="*/ 18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27"/>
                      <a:gd name="T80" fmla="*/ 70 w 70"/>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27">
                        <a:moveTo>
                          <a:pt x="65" y="18"/>
                        </a:moveTo>
                        <a:lnTo>
                          <a:pt x="65" y="18"/>
                        </a:lnTo>
                        <a:lnTo>
                          <a:pt x="45" y="17"/>
                        </a:lnTo>
                        <a:lnTo>
                          <a:pt x="32" y="15"/>
                        </a:lnTo>
                        <a:lnTo>
                          <a:pt x="22" y="13"/>
                        </a:lnTo>
                        <a:lnTo>
                          <a:pt x="14" y="7"/>
                        </a:lnTo>
                        <a:lnTo>
                          <a:pt x="12" y="5"/>
                        </a:lnTo>
                        <a:lnTo>
                          <a:pt x="10" y="1"/>
                        </a:lnTo>
                        <a:lnTo>
                          <a:pt x="8" y="0"/>
                        </a:lnTo>
                        <a:lnTo>
                          <a:pt x="0" y="0"/>
                        </a:lnTo>
                        <a:lnTo>
                          <a:pt x="0" y="1"/>
                        </a:lnTo>
                        <a:lnTo>
                          <a:pt x="3" y="5"/>
                        </a:lnTo>
                        <a:lnTo>
                          <a:pt x="5" y="9"/>
                        </a:lnTo>
                        <a:lnTo>
                          <a:pt x="10" y="13"/>
                        </a:lnTo>
                        <a:lnTo>
                          <a:pt x="18" y="17"/>
                        </a:lnTo>
                        <a:lnTo>
                          <a:pt x="31" y="23"/>
                        </a:lnTo>
                        <a:lnTo>
                          <a:pt x="44" y="24"/>
                        </a:lnTo>
                        <a:lnTo>
                          <a:pt x="65" y="26"/>
                        </a:lnTo>
                        <a:lnTo>
                          <a:pt x="67" y="24"/>
                        </a:lnTo>
                        <a:lnTo>
                          <a:pt x="69" y="23"/>
                        </a:lnTo>
                        <a:lnTo>
                          <a:pt x="67" y="19"/>
                        </a:lnTo>
                        <a:lnTo>
                          <a:pt x="65" y="18"/>
                        </a:lnTo>
                      </a:path>
                    </a:pathLst>
                  </a:custGeom>
                  <a:solidFill>
                    <a:srgbClr val="000000"/>
                  </a:solidFill>
                  <a:ln w="9525">
                    <a:noFill/>
                    <a:round/>
                    <a:headEnd type="none" w="med" len="med"/>
                    <a:tailEnd type="none" w="med" len="med"/>
                  </a:ln>
                </p:spPr>
                <p:txBody>
                  <a:bodyPr/>
                  <a:lstStyle/>
                  <a:p>
                    <a:endParaRPr lang="zh-CN" altLang="en-US"/>
                  </a:p>
                </p:txBody>
              </p:sp>
              <p:sp>
                <p:nvSpPr>
                  <p:cNvPr id="139" name="Freeform 57">
                    <a:extLst>
                      <a:ext uri="{FF2B5EF4-FFF2-40B4-BE49-F238E27FC236}">
                        <a16:creationId xmlns:a16="http://schemas.microsoft.com/office/drawing/2014/main" id="{C66558A0-DE5C-41A3-A908-E65D27D91AF2}"/>
                      </a:ext>
                    </a:extLst>
                  </p:cNvPr>
                  <p:cNvSpPr>
                    <a:spLocks/>
                  </p:cNvSpPr>
                  <p:nvPr/>
                </p:nvSpPr>
                <p:spPr bwMode="auto">
                  <a:xfrm>
                    <a:off x="4496" y="2054"/>
                    <a:ext cx="65" cy="31"/>
                  </a:xfrm>
                  <a:custGeom>
                    <a:avLst/>
                    <a:gdLst>
                      <a:gd name="T0" fmla="*/ 56 w 65"/>
                      <a:gd name="T1" fmla="*/ 4 h 31"/>
                      <a:gd name="T2" fmla="*/ 56 w 65"/>
                      <a:gd name="T3" fmla="*/ 3 h 31"/>
                      <a:gd name="T4" fmla="*/ 57 w 65"/>
                      <a:gd name="T5" fmla="*/ 3 h 31"/>
                      <a:gd name="T6" fmla="*/ 56 w 65"/>
                      <a:gd name="T7" fmla="*/ 5 h 31"/>
                      <a:gd name="T8" fmla="*/ 54 w 65"/>
                      <a:gd name="T9" fmla="*/ 9 h 31"/>
                      <a:gd name="T10" fmla="*/ 49 w 65"/>
                      <a:gd name="T11" fmla="*/ 11 h 31"/>
                      <a:gd name="T12" fmla="*/ 42 w 65"/>
                      <a:gd name="T13" fmla="*/ 17 h 31"/>
                      <a:gd name="T14" fmla="*/ 34 w 65"/>
                      <a:gd name="T15" fmla="*/ 19 h 31"/>
                      <a:gd name="T16" fmla="*/ 19 w 65"/>
                      <a:gd name="T17" fmla="*/ 21 h 31"/>
                      <a:gd name="T18" fmla="*/ 0 w 65"/>
                      <a:gd name="T19" fmla="*/ 22 h 31"/>
                      <a:gd name="T20" fmla="*/ 0 w 65"/>
                      <a:gd name="T21" fmla="*/ 30 h 31"/>
                      <a:gd name="T22" fmla="*/ 19 w 65"/>
                      <a:gd name="T23" fmla="*/ 28 h 31"/>
                      <a:gd name="T24" fmla="*/ 35 w 65"/>
                      <a:gd name="T25" fmla="*/ 27 h 31"/>
                      <a:gd name="T26" fmla="*/ 46 w 65"/>
                      <a:gd name="T27" fmla="*/ 21 h 31"/>
                      <a:gd name="T28" fmla="*/ 54 w 65"/>
                      <a:gd name="T29" fmla="*/ 17 h 31"/>
                      <a:gd name="T30" fmla="*/ 58 w 65"/>
                      <a:gd name="T31" fmla="*/ 13 h 31"/>
                      <a:gd name="T32" fmla="*/ 61 w 65"/>
                      <a:gd name="T33" fmla="*/ 9 h 31"/>
                      <a:gd name="T34" fmla="*/ 64 w 65"/>
                      <a:gd name="T35" fmla="*/ 5 h 31"/>
                      <a:gd name="T36" fmla="*/ 64 w 65"/>
                      <a:gd name="T37" fmla="*/ 4 h 31"/>
                      <a:gd name="T38" fmla="*/ 64 w 65"/>
                      <a:gd name="T39" fmla="*/ 4 h 31"/>
                      <a:gd name="T40" fmla="*/ 64 w 65"/>
                      <a:gd name="T41" fmla="*/ 4 h 31"/>
                      <a:gd name="T42" fmla="*/ 63 w 65"/>
                      <a:gd name="T43" fmla="*/ 1 h 31"/>
                      <a:gd name="T44" fmla="*/ 60 w 65"/>
                      <a:gd name="T45" fmla="*/ 0 h 31"/>
                      <a:gd name="T46" fmla="*/ 57 w 65"/>
                      <a:gd name="T47" fmla="*/ 0 h 31"/>
                      <a:gd name="T48" fmla="*/ 56 w 65"/>
                      <a:gd name="T49" fmla="*/ 3 h 31"/>
                      <a:gd name="T50" fmla="*/ 56 w 65"/>
                      <a:gd name="T51" fmla="*/ 4 h 31"/>
                      <a:gd name="T52" fmla="*/ 56 w 65"/>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31"/>
                      <a:gd name="T83" fmla="*/ 65 w 65"/>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31">
                        <a:moveTo>
                          <a:pt x="56" y="4"/>
                        </a:moveTo>
                        <a:lnTo>
                          <a:pt x="56" y="3"/>
                        </a:lnTo>
                        <a:lnTo>
                          <a:pt x="57" y="3"/>
                        </a:lnTo>
                        <a:lnTo>
                          <a:pt x="56" y="5"/>
                        </a:lnTo>
                        <a:lnTo>
                          <a:pt x="54" y="9"/>
                        </a:lnTo>
                        <a:lnTo>
                          <a:pt x="49" y="11"/>
                        </a:lnTo>
                        <a:lnTo>
                          <a:pt x="42" y="17"/>
                        </a:lnTo>
                        <a:lnTo>
                          <a:pt x="34" y="19"/>
                        </a:lnTo>
                        <a:lnTo>
                          <a:pt x="19" y="21"/>
                        </a:lnTo>
                        <a:lnTo>
                          <a:pt x="0" y="22"/>
                        </a:lnTo>
                        <a:lnTo>
                          <a:pt x="0" y="30"/>
                        </a:lnTo>
                        <a:lnTo>
                          <a:pt x="19" y="28"/>
                        </a:lnTo>
                        <a:lnTo>
                          <a:pt x="35" y="27"/>
                        </a:lnTo>
                        <a:lnTo>
                          <a:pt x="46" y="21"/>
                        </a:lnTo>
                        <a:lnTo>
                          <a:pt x="54" y="17"/>
                        </a:lnTo>
                        <a:lnTo>
                          <a:pt x="58" y="13"/>
                        </a:lnTo>
                        <a:lnTo>
                          <a:pt x="61" y="9"/>
                        </a:lnTo>
                        <a:lnTo>
                          <a:pt x="64" y="5"/>
                        </a:lnTo>
                        <a:lnTo>
                          <a:pt x="64" y="4"/>
                        </a:lnTo>
                        <a:lnTo>
                          <a:pt x="63" y="1"/>
                        </a:lnTo>
                        <a:lnTo>
                          <a:pt x="60" y="0"/>
                        </a:lnTo>
                        <a:lnTo>
                          <a:pt x="57" y="0"/>
                        </a:lnTo>
                        <a:lnTo>
                          <a:pt x="56" y="3"/>
                        </a:lnTo>
                        <a:lnTo>
                          <a:pt x="56" y="4"/>
                        </a:lnTo>
                      </a:path>
                    </a:pathLst>
                  </a:custGeom>
                  <a:solidFill>
                    <a:srgbClr val="000000"/>
                  </a:solidFill>
                  <a:ln w="9525">
                    <a:noFill/>
                    <a:round/>
                    <a:headEnd type="none" w="med" len="med"/>
                    <a:tailEnd type="none" w="med" len="med"/>
                  </a:ln>
                </p:spPr>
                <p:txBody>
                  <a:bodyPr/>
                  <a:lstStyle/>
                  <a:p>
                    <a:endParaRPr lang="zh-CN" altLang="en-US"/>
                  </a:p>
                </p:txBody>
              </p:sp>
              <p:sp>
                <p:nvSpPr>
                  <p:cNvPr id="140" name="Freeform 58">
                    <a:extLst>
                      <a:ext uri="{FF2B5EF4-FFF2-40B4-BE49-F238E27FC236}">
                        <a16:creationId xmlns:a16="http://schemas.microsoft.com/office/drawing/2014/main" id="{5CC5143C-A35B-4CCE-B691-8C06E878AFDE}"/>
                      </a:ext>
                    </a:extLst>
                  </p:cNvPr>
                  <p:cNvSpPr>
                    <a:spLocks/>
                  </p:cNvSpPr>
                  <p:nvPr/>
                </p:nvSpPr>
                <p:spPr bwMode="auto">
                  <a:xfrm>
                    <a:off x="4552" y="2042"/>
                    <a:ext cx="9" cy="17"/>
                  </a:xfrm>
                  <a:custGeom>
                    <a:avLst/>
                    <a:gdLst>
                      <a:gd name="T0" fmla="*/ 8 w 9"/>
                      <a:gd name="T1" fmla="*/ 4 h 17"/>
                      <a:gd name="T2" fmla="*/ 0 w 9"/>
                      <a:gd name="T3" fmla="*/ 3 h 17"/>
                      <a:gd name="T4" fmla="*/ 0 w 9"/>
                      <a:gd name="T5" fmla="*/ 16 h 17"/>
                      <a:gd name="T6" fmla="*/ 8 w 9"/>
                      <a:gd name="T7" fmla="*/ 16 h 17"/>
                      <a:gd name="T8" fmla="*/ 8 w 9"/>
                      <a:gd name="T9" fmla="*/ 3 h 17"/>
                      <a:gd name="T10" fmla="*/ 0 w 9"/>
                      <a:gd name="T11" fmla="*/ 3 h 17"/>
                      <a:gd name="T12" fmla="*/ 8 w 9"/>
                      <a:gd name="T13" fmla="*/ 3 h 17"/>
                      <a:gd name="T14" fmla="*/ 7 w 9"/>
                      <a:gd name="T15" fmla="*/ 1 h 17"/>
                      <a:gd name="T16" fmla="*/ 4 w 9"/>
                      <a:gd name="T17" fmla="*/ 0 h 17"/>
                      <a:gd name="T18" fmla="*/ 1 w 9"/>
                      <a:gd name="T19" fmla="*/ 1 h 17"/>
                      <a:gd name="T20" fmla="*/ 0 w 9"/>
                      <a:gd name="T21" fmla="*/ 3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7"/>
                      <a:gd name="T41" fmla="*/ 9 w 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7">
                        <a:moveTo>
                          <a:pt x="8" y="4"/>
                        </a:moveTo>
                        <a:lnTo>
                          <a:pt x="0" y="3"/>
                        </a:lnTo>
                        <a:lnTo>
                          <a:pt x="0" y="16"/>
                        </a:lnTo>
                        <a:lnTo>
                          <a:pt x="8" y="16"/>
                        </a:lnTo>
                        <a:lnTo>
                          <a:pt x="8" y="3"/>
                        </a:lnTo>
                        <a:lnTo>
                          <a:pt x="0" y="3"/>
                        </a:lnTo>
                        <a:lnTo>
                          <a:pt x="8" y="3"/>
                        </a:lnTo>
                        <a:lnTo>
                          <a:pt x="7" y="1"/>
                        </a:lnTo>
                        <a:lnTo>
                          <a:pt x="4" y="0"/>
                        </a:lnTo>
                        <a:lnTo>
                          <a:pt x="1" y="1"/>
                        </a:lnTo>
                        <a:lnTo>
                          <a:pt x="0" y="3"/>
                        </a:lnTo>
                        <a:lnTo>
                          <a:pt x="8" y="4"/>
                        </a:lnTo>
                      </a:path>
                    </a:pathLst>
                  </a:custGeom>
                  <a:solidFill>
                    <a:srgbClr val="000000"/>
                  </a:solidFill>
                  <a:ln w="9525">
                    <a:noFill/>
                    <a:round/>
                    <a:headEnd type="none" w="med" len="med"/>
                    <a:tailEnd type="none" w="med" len="med"/>
                  </a:ln>
                </p:spPr>
                <p:txBody>
                  <a:bodyPr/>
                  <a:lstStyle/>
                  <a:p>
                    <a:endParaRPr lang="zh-CN" altLang="en-US"/>
                  </a:p>
                </p:txBody>
              </p:sp>
              <p:sp>
                <p:nvSpPr>
                  <p:cNvPr id="141" name="Freeform 59">
                    <a:extLst>
                      <a:ext uri="{FF2B5EF4-FFF2-40B4-BE49-F238E27FC236}">
                        <a16:creationId xmlns:a16="http://schemas.microsoft.com/office/drawing/2014/main" id="{CAD94AF4-7A94-4A65-A829-3CDC13A50612}"/>
                      </a:ext>
                    </a:extLst>
                  </p:cNvPr>
                  <p:cNvSpPr>
                    <a:spLocks/>
                  </p:cNvSpPr>
                  <p:nvPr/>
                </p:nvSpPr>
                <p:spPr bwMode="auto">
                  <a:xfrm>
                    <a:off x="4492" y="2045"/>
                    <a:ext cx="69" cy="27"/>
                  </a:xfrm>
                  <a:custGeom>
                    <a:avLst/>
                    <a:gdLst>
                      <a:gd name="T0" fmla="*/ 3 w 69"/>
                      <a:gd name="T1" fmla="*/ 26 h 27"/>
                      <a:gd name="T2" fmla="*/ 3 w 69"/>
                      <a:gd name="T3" fmla="*/ 26 h 27"/>
                      <a:gd name="T4" fmla="*/ 23 w 69"/>
                      <a:gd name="T5" fmla="*/ 26 h 27"/>
                      <a:gd name="T6" fmla="*/ 38 w 69"/>
                      <a:gd name="T7" fmla="*/ 23 h 27"/>
                      <a:gd name="T8" fmla="*/ 49 w 69"/>
                      <a:gd name="T9" fmla="*/ 19 h 27"/>
                      <a:gd name="T10" fmla="*/ 57 w 69"/>
                      <a:gd name="T11" fmla="*/ 14 h 27"/>
                      <a:gd name="T12" fmla="*/ 62 w 69"/>
                      <a:gd name="T13" fmla="*/ 9 h 27"/>
                      <a:gd name="T14" fmla="*/ 65 w 69"/>
                      <a:gd name="T15" fmla="*/ 6 h 27"/>
                      <a:gd name="T16" fmla="*/ 67 w 69"/>
                      <a:gd name="T17" fmla="*/ 2 h 27"/>
                      <a:gd name="T18" fmla="*/ 68 w 69"/>
                      <a:gd name="T19" fmla="*/ 1 h 27"/>
                      <a:gd name="T20" fmla="*/ 60 w 69"/>
                      <a:gd name="T21" fmla="*/ 0 h 27"/>
                      <a:gd name="T22" fmla="*/ 60 w 69"/>
                      <a:gd name="T23" fmla="*/ 0 h 27"/>
                      <a:gd name="T24" fmla="*/ 60 w 69"/>
                      <a:gd name="T25" fmla="*/ 2 h 27"/>
                      <a:gd name="T26" fmla="*/ 57 w 69"/>
                      <a:gd name="T27" fmla="*/ 5 h 27"/>
                      <a:gd name="T28" fmla="*/ 52 w 69"/>
                      <a:gd name="T29" fmla="*/ 8 h 27"/>
                      <a:gd name="T30" fmla="*/ 45 w 69"/>
                      <a:gd name="T31" fmla="*/ 13 h 27"/>
                      <a:gd name="T32" fmla="*/ 35 w 69"/>
                      <a:gd name="T33" fmla="*/ 16 h 27"/>
                      <a:gd name="T34" fmla="*/ 21 w 69"/>
                      <a:gd name="T35" fmla="*/ 19 h 27"/>
                      <a:gd name="T36" fmla="*/ 3 w 69"/>
                      <a:gd name="T37" fmla="*/ 20 h 27"/>
                      <a:gd name="T38" fmla="*/ 3 w 69"/>
                      <a:gd name="T39" fmla="*/ 20 h 27"/>
                      <a:gd name="T40" fmla="*/ 3 w 69"/>
                      <a:gd name="T41" fmla="*/ 20 h 27"/>
                      <a:gd name="T42" fmla="*/ 1 w 69"/>
                      <a:gd name="T43" fmla="*/ 20 h 27"/>
                      <a:gd name="T44" fmla="*/ 0 w 69"/>
                      <a:gd name="T45" fmla="*/ 23 h 27"/>
                      <a:gd name="T46" fmla="*/ 1 w 69"/>
                      <a:gd name="T47" fmla="*/ 26 h 27"/>
                      <a:gd name="T48" fmla="*/ 3 w 69"/>
                      <a:gd name="T49" fmla="*/ 26 h 27"/>
                      <a:gd name="T50" fmla="*/ 3 w 69"/>
                      <a:gd name="T51" fmla="*/ 26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9"/>
                      <a:gd name="T79" fmla="*/ 0 h 27"/>
                      <a:gd name="T80" fmla="*/ 69 w 69"/>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9" h="27">
                        <a:moveTo>
                          <a:pt x="3" y="26"/>
                        </a:moveTo>
                        <a:lnTo>
                          <a:pt x="3" y="26"/>
                        </a:lnTo>
                        <a:lnTo>
                          <a:pt x="23" y="26"/>
                        </a:lnTo>
                        <a:lnTo>
                          <a:pt x="38" y="23"/>
                        </a:lnTo>
                        <a:lnTo>
                          <a:pt x="49" y="19"/>
                        </a:lnTo>
                        <a:lnTo>
                          <a:pt x="57" y="14"/>
                        </a:lnTo>
                        <a:lnTo>
                          <a:pt x="62" y="9"/>
                        </a:lnTo>
                        <a:lnTo>
                          <a:pt x="65" y="6"/>
                        </a:lnTo>
                        <a:lnTo>
                          <a:pt x="67" y="2"/>
                        </a:lnTo>
                        <a:lnTo>
                          <a:pt x="68" y="1"/>
                        </a:lnTo>
                        <a:lnTo>
                          <a:pt x="60" y="0"/>
                        </a:lnTo>
                        <a:lnTo>
                          <a:pt x="60" y="2"/>
                        </a:lnTo>
                        <a:lnTo>
                          <a:pt x="57" y="5"/>
                        </a:lnTo>
                        <a:lnTo>
                          <a:pt x="52" y="8"/>
                        </a:lnTo>
                        <a:lnTo>
                          <a:pt x="45" y="13"/>
                        </a:lnTo>
                        <a:lnTo>
                          <a:pt x="35" y="16"/>
                        </a:lnTo>
                        <a:lnTo>
                          <a:pt x="21" y="19"/>
                        </a:lnTo>
                        <a:lnTo>
                          <a:pt x="3" y="20"/>
                        </a:lnTo>
                        <a:lnTo>
                          <a:pt x="1" y="20"/>
                        </a:lnTo>
                        <a:lnTo>
                          <a:pt x="0" y="23"/>
                        </a:lnTo>
                        <a:lnTo>
                          <a:pt x="1" y="26"/>
                        </a:lnTo>
                        <a:lnTo>
                          <a:pt x="3" y="26"/>
                        </a:lnTo>
                      </a:path>
                    </a:pathLst>
                  </a:custGeom>
                  <a:solidFill>
                    <a:srgbClr val="000000"/>
                  </a:solidFill>
                  <a:ln w="9525">
                    <a:noFill/>
                    <a:round/>
                    <a:headEnd type="none" w="med" len="med"/>
                    <a:tailEnd type="none" w="med" len="med"/>
                  </a:ln>
                </p:spPr>
                <p:txBody>
                  <a:bodyPr/>
                  <a:lstStyle/>
                  <a:p>
                    <a:endParaRPr lang="zh-CN" altLang="en-US"/>
                  </a:p>
                </p:txBody>
              </p:sp>
              <p:sp>
                <p:nvSpPr>
                  <p:cNvPr id="142" name="Freeform 60">
                    <a:extLst>
                      <a:ext uri="{FF2B5EF4-FFF2-40B4-BE49-F238E27FC236}">
                        <a16:creationId xmlns:a16="http://schemas.microsoft.com/office/drawing/2014/main" id="{369C095D-8A46-48CA-8100-2EFFE36B4FF8}"/>
                      </a:ext>
                    </a:extLst>
                  </p:cNvPr>
                  <p:cNvSpPr>
                    <a:spLocks/>
                  </p:cNvSpPr>
                  <p:nvPr/>
                </p:nvSpPr>
                <p:spPr bwMode="auto">
                  <a:xfrm>
                    <a:off x="4431" y="2042"/>
                    <a:ext cx="65" cy="30"/>
                  </a:xfrm>
                  <a:custGeom>
                    <a:avLst/>
                    <a:gdLst>
                      <a:gd name="T0" fmla="*/ 8 w 65"/>
                      <a:gd name="T1" fmla="*/ 3 h 30"/>
                      <a:gd name="T2" fmla="*/ 0 w 65"/>
                      <a:gd name="T3" fmla="*/ 3 h 30"/>
                      <a:gd name="T4" fmla="*/ 0 w 65"/>
                      <a:gd name="T5" fmla="*/ 5 h 30"/>
                      <a:gd name="T6" fmla="*/ 3 w 65"/>
                      <a:gd name="T7" fmla="*/ 8 h 30"/>
                      <a:gd name="T8" fmla="*/ 5 w 65"/>
                      <a:gd name="T9" fmla="*/ 12 h 30"/>
                      <a:gd name="T10" fmla="*/ 10 w 65"/>
                      <a:gd name="T11" fmla="*/ 17 h 30"/>
                      <a:gd name="T12" fmla="*/ 17 w 65"/>
                      <a:gd name="T13" fmla="*/ 22 h 30"/>
                      <a:gd name="T14" fmla="*/ 28 w 65"/>
                      <a:gd name="T15" fmla="*/ 26 h 30"/>
                      <a:gd name="T16" fmla="*/ 43 w 65"/>
                      <a:gd name="T17" fmla="*/ 29 h 30"/>
                      <a:gd name="T18" fmla="*/ 64 w 65"/>
                      <a:gd name="T19" fmla="*/ 29 h 30"/>
                      <a:gd name="T20" fmla="*/ 64 w 65"/>
                      <a:gd name="T21" fmla="*/ 23 h 30"/>
                      <a:gd name="T22" fmla="*/ 44 w 65"/>
                      <a:gd name="T23" fmla="*/ 22 h 30"/>
                      <a:gd name="T24" fmla="*/ 32 w 65"/>
                      <a:gd name="T25" fmla="*/ 19 h 30"/>
                      <a:gd name="T26" fmla="*/ 21 w 65"/>
                      <a:gd name="T27" fmla="*/ 16 h 30"/>
                      <a:gd name="T28" fmla="*/ 14 w 65"/>
                      <a:gd name="T29" fmla="*/ 12 h 30"/>
                      <a:gd name="T30" fmla="*/ 12 w 65"/>
                      <a:gd name="T31" fmla="*/ 8 h 30"/>
                      <a:gd name="T32" fmla="*/ 10 w 65"/>
                      <a:gd name="T33" fmla="*/ 5 h 30"/>
                      <a:gd name="T34" fmla="*/ 8 w 65"/>
                      <a:gd name="T35" fmla="*/ 3 h 30"/>
                      <a:gd name="T36" fmla="*/ 8 w 65"/>
                      <a:gd name="T37" fmla="*/ 3 h 30"/>
                      <a:gd name="T38" fmla="*/ 0 w 65"/>
                      <a:gd name="T39" fmla="*/ 3 h 30"/>
                      <a:gd name="T40" fmla="*/ 8 w 65"/>
                      <a:gd name="T41" fmla="*/ 3 h 30"/>
                      <a:gd name="T42" fmla="*/ 7 w 65"/>
                      <a:gd name="T43" fmla="*/ 1 h 30"/>
                      <a:gd name="T44" fmla="*/ 5 w 65"/>
                      <a:gd name="T45" fmla="*/ 0 h 30"/>
                      <a:gd name="T46" fmla="*/ 3 w 65"/>
                      <a:gd name="T47" fmla="*/ 1 h 30"/>
                      <a:gd name="T48" fmla="*/ 0 w 65"/>
                      <a:gd name="T49" fmla="*/ 3 h 30"/>
                      <a:gd name="T50" fmla="*/ 8 w 65"/>
                      <a:gd name="T51" fmla="*/ 3 h 30"/>
                      <a:gd name="T52" fmla="*/ 8 w 65"/>
                      <a:gd name="T53" fmla="*/ 3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30"/>
                      <a:gd name="T83" fmla="*/ 65 w 65"/>
                      <a:gd name="T84" fmla="*/ 30 h 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30">
                        <a:moveTo>
                          <a:pt x="8" y="3"/>
                        </a:moveTo>
                        <a:lnTo>
                          <a:pt x="0" y="3"/>
                        </a:lnTo>
                        <a:lnTo>
                          <a:pt x="0" y="5"/>
                        </a:lnTo>
                        <a:lnTo>
                          <a:pt x="3" y="8"/>
                        </a:lnTo>
                        <a:lnTo>
                          <a:pt x="5" y="12"/>
                        </a:lnTo>
                        <a:lnTo>
                          <a:pt x="10" y="17"/>
                        </a:lnTo>
                        <a:lnTo>
                          <a:pt x="17" y="22"/>
                        </a:lnTo>
                        <a:lnTo>
                          <a:pt x="28" y="26"/>
                        </a:lnTo>
                        <a:lnTo>
                          <a:pt x="43" y="29"/>
                        </a:lnTo>
                        <a:lnTo>
                          <a:pt x="64" y="29"/>
                        </a:lnTo>
                        <a:lnTo>
                          <a:pt x="64" y="23"/>
                        </a:lnTo>
                        <a:lnTo>
                          <a:pt x="44" y="22"/>
                        </a:lnTo>
                        <a:lnTo>
                          <a:pt x="32" y="19"/>
                        </a:lnTo>
                        <a:lnTo>
                          <a:pt x="21" y="16"/>
                        </a:lnTo>
                        <a:lnTo>
                          <a:pt x="14" y="12"/>
                        </a:lnTo>
                        <a:lnTo>
                          <a:pt x="12" y="8"/>
                        </a:lnTo>
                        <a:lnTo>
                          <a:pt x="10" y="5"/>
                        </a:lnTo>
                        <a:lnTo>
                          <a:pt x="8" y="3"/>
                        </a:lnTo>
                        <a:lnTo>
                          <a:pt x="0" y="3"/>
                        </a:lnTo>
                        <a:lnTo>
                          <a:pt x="8" y="3"/>
                        </a:lnTo>
                        <a:lnTo>
                          <a:pt x="7" y="1"/>
                        </a:lnTo>
                        <a:lnTo>
                          <a:pt x="5" y="0"/>
                        </a:lnTo>
                        <a:lnTo>
                          <a:pt x="3" y="1"/>
                        </a:lnTo>
                        <a:lnTo>
                          <a:pt x="0" y="3"/>
                        </a:lnTo>
                        <a:lnTo>
                          <a:pt x="8" y="3"/>
                        </a:lnTo>
                      </a:path>
                    </a:pathLst>
                  </a:custGeom>
                  <a:solidFill>
                    <a:srgbClr val="000000"/>
                  </a:solidFill>
                  <a:ln w="9525">
                    <a:noFill/>
                    <a:round/>
                    <a:headEnd type="none" w="med" len="med"/>
                    <a:tailEnd type="none" w="med" len="med"/>
                  </a:ln>
                </p:spPr>
                <p:txBody>
                  <a:bodyPr/>
                  <a:lstStyle/>
                  <a:p>
                    <a:endParaRPr lang="zh-CN" altLang="en-US"/>
                  </a:p>
                </p:txBody>
              </p:sp>
              <p:sp>
                <p:nvSpPr>
                  <p:cNvPr id="143" name="Freeform 61">
                    <a:extLst>
                      <a:ext uri="{FF2B5EF4-FFF2-40B4-BE49-F238E27FC236}">
                        <a16:creationId xmlns:a16="http://schemas.microsoft.com/office/drawing/2014/main" id="{896B6E82-2DA4-47EC-9002-F8016A4825A1}"/>
                      </a:ext>
                    </a:extLst>
                  </p:cNvPr>
                  <p:cNvSpPr>
                    <a:spLocks/>
                  </p:cNvSpPr>
                  <p:nvPr/>
                </p:nvSpPr>
                <p:spPr bwMode="auto">
                  <a:xfrm>
                    <a:off x="4431" y="2045"/>
                    <a:ext cx="9" cy="17"/>
                  </a:xfrm>
                  <a:custGeom>
                    <a:avLst/>
                    <a:gdLst>
                      <a:gd name="T0" fmla="*/ 8 w 9"/>
                      <a:gd name="T1" fmla="*/ 13 h 17"/>
                      <a:gd name="T2" fmla="*/ 8 w 9"/>
                      <a:gd name="T3" fmla="*/ 13 h 17"/>
                      <a:gd name="T4" fmla="*/ 8 w 9"/>
                      <a:gd name="T5" fmla="*/ 0 h 17"/>
                      <a:gd name="T6" fmla="*/ 0 w 9"/>
                      <a:gd name="T7" fmla="*/ 0 h 17"/>
                      <a:gd name="T8" fmla="*/ 0 w 9"/>
                      <a:gd name="T9" fmla="*/ 13 h 17"/>
                      <a:gd name="T10" fmla="*/ 0 w 9"/>
                      <a:gd name="T11" fmla="*/ 13 h 17"/>
                      <a:gd name="T12" fmla="*/ 0 w 9"/>
                      <a:gd name="T13" fmla="*/ 13 h 17"/>
                      <a:gd name="T14" fmla="*/ 3 w 9"/>
                      <a:gd name="T15" fmla="*/ 14 h 17"/>
                      <a:gd name="T16" fmla="*/ 5 w 9"/>
                      <a:gd name="T17" fmla="*/ 16 h 17"/>
                      <a:gd name="T18" fmla="*/ 7 w 9"/>
                      <a:gd name="T19" fmla="*/ 14 h 17"/>
                      <a:gd name="T20" fmla="*/ 8 w 9"/>
                      <a:gd name="T21" fmla="*/ 13 h 17"/>
                      <a:gd name="T22" fmla="*/ 8 w 9"/>
                      <a:gd name="T23" fmla="*/ 13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7"/>
                      <a:gd name="T38" fmla="*/ 9 w 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7">
                        <a:moveTo>
                          <a:pt x="8" y="13"/>
                        </a:moveTo>
                        <a:lnTo>
                          <a:pt x="8" y="13"/>
                        </a:lnTo>
                        <a:lnTo>
                          <a:pt x="8" y="0"/>
                        </a:lnTo>
                        <a:lnTo>
                          <a:pt x="0" y="0"/>
                        </a:lnTo>
                        <a:lnTo>
                          <a:pt x="0" y="13"/>
                        </a:lnTo>
                        <a:lnTo>
                          <a:pt x="3" y="14"/>
                        </a:lnTo>
                        <a:lnTo>
                          <a:pt x="5" y="16"/>
                        </a:lnTo>
                        <a:lnTo>
                          <a:pt x="7" y="14"/>
                        </a:lnTo>
                        <a:lnTo>
                          <a:pt x="8" y="13"/>
                        </a:lnTo>
                      </a:path>
                    </a:pathLst>
                  </a:custGeom>
                  <a:solidFill>
                    <a:srgbClr val="000000"/>
                  </a:solidFill>
                  <a:ln w="9525">
                    <a:noFill/>
                    <a:round/>
                    <a:headEnd type="none" w="med" len="med"/>
                    <a:tailEnd type="none" w="med" len="med"/>
                  </a:ln>
                </p:spPr>
                <p:txBody>
                  <a:bodyPr/>
                  <a:lstStyle/>
                  <a:p>
                    <a:endParaRPr lang="zh-CN" altLang="en-US"/>
                  </a:p>
                </p:txBody>
              </p:sp>
              <p:sp>
                <p:nvSpPr>
                  <p:cNvPr id="144" name="Freeform 62">
                    <a:extLst>
                      <a:ext uri="{FF2B5EF4-FFF2-40B4-BE49-F238E27FC236}">
                        <a16:creationId xmlns:a16="http://schemas.microsoft.com/office/drawing/2014/main" id="{A8611961-2A34-4830-843B-D15473235D9B}"/>
                      </a:ext>
                    </a:extLst>
                  </p:cNvPr>
                  <p:cNvSpPr>
                    <a:spLocks/>
                  </p:cNvSpPr>
                  <p:nvPr/>
                </p:nvSpPr>
                <p:spPr bwMode="auto">
                  <a:xfrm>
                    <a:off x="4436" y="2058"/>
                    <a:ext cx="121" cy="35"/>
                  </a:xfrm>
                  <a:custGeom>
                    <a:avLst/>
                    <a:gdLst>
                      <a:gd name="T0" fmla="*/ 3 w 121"/>
                      <a:gd name="T1" fmla="*/ 13 h 35"/>
                      <a:gd name="T2" fmla="*/ 5 w 121"/>
                      <a:gd name="T3" fmla="*/ 15 h 35"/>
                      <a:gd name="T4" fmla="*/ 5 w 121"/>
                      <a:gd name="T5" fmla="*/ 16 h 35"/>
                      <a:gd name="T6" fmla="*/ 7 w 121"/>
                      <a:gd name="T7" fmla="*/ 19 h 35"/>
                      <a:gd name="T8" fmla="*/ 11 w 121"/>
                      <a:gd name="T9" fmla="*/ 24 h 35"/>
                      <a:gd name="T10" fmla="*/ 13 w 121"/>
                      <a:gd name="T11" fmla="*/ 26 h 35"/>
                      <a:gd name="T12" fmla="*/ 18 w 121"/>
                      <a:gd name="T13" fmla="*/ 28 h 35"/>
                      <a:gd name="T14" fmla="*/ 21 w 121"/>
                      <a:gd name="T15" fmla="*/ 29 h 35"/>
                      <a:gd name="T16" fmla="*/ 27 w 121"/>
                      <a:gd name="T17" fmla="*/ 31 h 35"/>
                      <a:gd name="T18" fmla="*/ 32 w 121"/>
                      <a:gd name="T19" fmla="*/ 33 h 35"/>
                      <a:gd name="T20" fmla="*/ 41 w 121"/>
                      <a:gd name="T21" fmla="*/ 34 h 35"/>
                      <a:gd name="T22" fmla="*/ 50 w 121"/>
                      <a:gd name="T23" fmla="*/ 34 h 35"/>
                      <a:gd name="T24" fmla="*/ 60 w 121"/>
                      <a:gd name="T25" fmla="*/ 34 h 35"/>
                      <a:gd name="T26" fmla="*/ 70 w 121"/>
                      <a:gd name="T27" fmla="*/ 34 h 35"/>
                      <a:gd name="T28" fmla="*/ 78 w 121"/>
                      <a:gd name="T29" fmla="*/ 34 h 35"/>
                      <a:gd name="T30" fmla="*/ 85 w 121"/>
                      <a:gd name="T31" fmla="*/ 33 h 35"/>
                      <a:gd name="T32" fmla="*/ 91 w 121"/>
                      <a:gd name="T33" fmla="*/ 31 h 35"/>
                      <a:gd name="T34" fmla="*/ 96 w 121"/>
                      <a:gd name="T35" fmla="*/ 29 h 35"/>
                      <a:gd name="T36" fmla="*/ 100 w 121"/>
                      <a:gd name="T37" fmla="*/ 27 h 35"/>
                      <a:gd name="T38" fmla="*/ 105 w 121"/>
                      <a:gd name="T39" fmla="*/ 25 h 35"/>
                      <a:gd name="T40" fmla="*/ 108 w 121"/>
                      <a:gd name="T41" fmla="*/ 23 h 35"/>
                      <a:gd name="T42" fmla="*/ 110 w 121"/>
                      <a:gd name="T43" fmla="*/ 19 h 35"/>
                      <a:gd name="T44" fmla="*/ 114 w 121"/>
                      <a:gd name="T45" fmla="*/ 16 h 35"/>
                      <a:gd name="T46" fmla="*/ 116 w 121"/>
                      <a:gd name="T47" fmla="*/ 15 h 35"/>
                      <a:gd name="T48" fmla="*/ 116 w 121"/>
                      <a:gd name="T49" fmla="*/ 13 h 35"/>
                      <a:gd name="T50" fmla="*/ 120 w 121"/>
                      <a:gd name="T51" fmla="*/ 0 h 35"/>
                      <a:gd name="T52" fmla="*/ 120 w 121"/>
                      <a:gd name="T53" fmla="*/ 0 h 35"/>
                      <a:gd name="T54" fmla="*/ 118 w 121"/>
                      <a:gd name="T55" fmla="*/ 3 h 35"/>
                      <a:gd name="T56" fmla="*/ 116 w 121"/>
                      <a:gd name="T57" fmla="*/ 7 h 35"/>
                      <a:gd name="T58" fmla="*/ 110 w 121"/>
                      <a:gd name="T59" fmla="*/ 11 h 35"/>
                      <a:gd name="T60" fmla="*/ 104 w 121"/>
                      <a:gd name="T61" fmla="*/ 15 h 35"/>
                      <a:gd name="T62" fmla="*/ 94 w 121"/>
                      <a:gd name="T63" fmla="*/ 18 h 35"/>
                      <a:gd name="T64" fmla="*/ 79 w 121"/>
                      <a:gd name="T65" fmla="*/ 21 h 35"/>
                      <a:gd name="T66" fmla="*/ 60 w 121"/>
                      <a:gd name="T67" fmla="*/ 23 h 35"/>
                      <a:gd name="T68" fmla="*/ 40 w 121"/>
                      <a:gd name="T69" fmla="*/ 21 h 35"/>
                      <a:gd name="T70" fmla="*/ 27 w 121"/>
                      <a:gd name="T71" fmla="*/ 18 h 35"/>
                      <a:gd name="T72" fmla="*/ 15 w 121"/>
                      <a:gd name="T73" fmla="*/ 15 h 35"/>
                      <a:gd name="T74" fmla="*/ 7 w 121"/>
                      <a:gd name="T75" fmla="*/ 11 h 35"/>
                      <a:gd name="T76" fmla="*/ 2 w 121"/>
                      <a:gd name="T77" fmla="*/ 7 h 35"/>
                      <a:gd name="T78" fmla="*/ 1 w 121"/>
                      <a:gd name="T79" fmla="*/ 3 h 35"/>
                      <a:gd name="T80" fmla="*/ 0 w 121"/>
                      <a:gd name="T81" fmla="*/ 0 h 35"/>
                      <a:gd name="T82" fmla="*/ 0 w 121"/>
                      <a:gd name="T83" fmla="*/ 0 h 35"/>
                      <a:gd name="T84" fmla="*/ 3 w 121"/>
                      <a:gd name="T85" fmla="*/ 13 h 35"/>
                      <a:gd name="T86" fmla="*/ 3 w 121"/>
                      <a:gd name="T87" fmla="*/ 13 h 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1"/>
                      <a:gd name="T133" fmla="*/ 0 h 35"/>
                      <a:gd name="T134" fmla="*/ 121 w 121"/>
                      <a:gd name="T135" fmla="*/ 35 h 3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1" h="35">
                        <a:moveTo>
                          <a:pt x="3" y="13"/>
                        </a:moveTo>
                        <a:lnTo>
                          <a:pt x="5" y="15"/>
                        </a:lnTo>
                        <a:lnTo>
                          <a:pt x="5" y="16"/>
                        </a:lnTo>
                        <a:lnTo>
                          <a:pt x="7" y="19"/>
                        </a:lnTo>
                        <a:lnTo>
                          <a:pt x="11" y="24"/>
                        </a:lnTo>
                        <a:lnTo>
                          <a:pt x="13" y="26"/>
                        </a:lnTo>
                        <a:lnTo>
                          <a:pt x="18" y="28"/>
                        </a:lnTo>
                        <a:lnTo>
                          <a:pt x="21" y="29"/>
                        </a:lnTo>
                        <a:lnTo>
                          <a:pt x="27" y="31"/>
                        </a:lnTo>
                        <a:lnTo>
                          <a:pt x="32" y="33"/>
                        </a:lnTo>
                        <a:lnTo>
                          <a:pt x="41" y="34"/>
                        </a:lnTo>
                        <a:lnTo>
                          <a:pt x="50" y="34"/>
                        </a:lnTo>
                        <a:lnTo>
                          <a:pt x="60" y="34"/>
                        </a:lnTo>
                        <a:lnTo>
                          <a:pt x="70" y="34"/>
                        </a:lnTo>
                        <a:lnTo>
                          <a:pt x="78" y="34"/>
                        </a:lnTo>
                        <a:lnTo>
                          <a:pt x="85" y="33"/>
                        </a:lnTo>
                        <a:lnTo>
                          <a:pt x="91" y="31"/>
                        </a:lnTo>
                        <a:lnTo>
                          <a:pt x="96" y="29"/>
                        </a:lnTo>
                        <a:lnTo>
                          <a:pt x="100" y="27"/>
                        </a:lnTo>
                        <a:lnTo>
                          <a:pt x="105" y="25"/>
                        </a:lnTo>
                        <a:lnTo>
                          <a:pt x="108" y="23"/>
                        </a:lnTo>
                        <a:lnTo>
                          <a:pt x="110" y="19"/>
                        </a:lnTo>
                        <a:lnTo>
                          <a:pt x="114" y="16"/>
                        </a:lnTo>
                        <a:lnTo>
                          <a:pt x="116" y="15"/>
                        </a:lnTo>
                        <a:lnTo>
                          <a:pt x="116" y="13"/>
                        </a:lnTo>
                        <a:lnTo>
                          <a:pt x="120" y="0"/>
                        </a:lnTo>
                        <a:lnTo>
                          <a:pt x="118" y="3"/>
                        </a:lnTo>
                        <a:lnTo>
                          <a:pt x="116" y="7"/>
                        </a:lnTo>
                        <a:lnTo>
                          <a:pt x="110" y="11"/>
                        </a:lnTo>
                        <a:lnTo>
                          <a:pt x="104" y="15"/>
                        </a:lnTo>
                        <a:lnTo>
                          <a:pt x="94" y="18"/>
                        </a:lnTo>
                        <a:lnTo>
                          <a:pt x="79" y="21"/>
                        </a:lnTo>
                        <a:lnTo>
                          <a:pt x="60" y="23"/>
                        </a:lnTo>
                        <a:lnTo>
                          <a:pt x="40" y="21"/>
                        </a:lnTo>
                        <a:lnTo>
                          <a:pt x="27" y="18"/>
                        </a:lnTo>
                        <a:lnTo>
                          <a:pt x="15" y="15"/>
                        </a:lnTo>
                        <a:lnTo>
                          <a:pt x="7" y="11"/>
                        </a:lnTo>
                        <a:lnTo>
                          <a:pt x="2" y="7"/>
                        </a:lnTo>
                        <a:lnTo>
                          <a:pt x="1" y="3"/>
                        </a:lnTo>
                        <a:lnTo>
                          <a:pt x="0" y="0"/>
                        </a:lnTo>
                        <a:lnTo>
                          <a:pt x="3" y="13"/>
                        </a:lnTo>
                      </a:path>
                    </a:pathLst>
                  </a:custGeom>
                  <a:solidFill>
                    <a:srgbClr val="D2D2D2"/>
                  </a:solidFill>
                  <a:ln w="9525">
                    <a:noFill/>
                    <a:round/>
                    <a:headEnd type="none" w="med" len="med"/>
                    <a:tailEnd type="none" w="med" len="med"/>
                  </a:ln>
                </p:spPr>
                <p:txBody>
                  <a:bodyPr/>
                  <a:lstStyle/>
                  <a:p>
                    <a:endParaRPr lang="zh-CN" altLang="en-US"/>
                  </a:p>
                </p:txBody>
              </p:sp>
              <p:sp>
                <p:nvSpPr>
                  <p:cNvPr id="145" name="Freeform 63">
                    <a:extLst>
                      <a:ext uri="{FF2B5EF4-FFF2-40B4-BE49-F238E27FC236}">
                        <a16:creationId xmlns:a16="http://schemas.microsoft.com/office/drawing/2014/main" id="{E645984C-3884-4622-89B0-170B271A92A3}"/>
                      </a:ext>
                    </a:extLst>
                  </p:cNvPr>
                  <p:cNvSpPr>
                    <a:spLocks/>
                  </p:cNvSpPr>
                  <p:nvPr/>
                </p:nvSpPr>
                <p:spPr bwMode="auto">
                  <a:xfrm>
                    <a:off x="4436" y="2071"/>
                    <a:ext cx="16" cy="15"/>
                  </a:xfrm>
                  <a:custGeom>
                    <a:avLst/>
                    <a:gdLst>
                      <a:gd name="T0" fmla="*/ 13 w 16"/>
                      <a:gd name="T1" fmla="*/ 8 h 15"/>
                      <a:gd name="T2" fmla="*/ 13 w 16"/>
                      <a:gd name="T3" fmla="*/ 8 h 15"/>
                      <a:gd name="T4" fmla="*/ 9 w 16"/>
                      <a:gd name="T5" fmla="*/ 4 h 15"/>
                      <a:gd name="T6" fmla="*/ 8 w 16"/>
                      <a:gd name="T7" fmla="*/ 2 h 15"/>
                      <a:gd name="T8" fmla="*/ 7 w 16"/>
                      <a:gd name="T9" fmla="*/ 0 h 15"/>
                      <a:gd name="T10" fmla="*/ 7 w 16"/>
                      <a:gd name="T11" fmla="*/ 0 h 15"/>
                      <a:gd name="T12" fmla="*/ 0 w 16"/>
                      <a:gd name="T13" fmla="*/ 2 h 15"/>
                      <a:gd name="T14" fmla="*/ 1 w 16"/>
                      <a:gd name="T15" fmla="*/ 3 h 15"/>
                      <a:gd name="T16" fmla="*/ 1 w 16"/>
                      <a:gd name="T17" fmla="*/ 5 h 15"/>
                      <a:gd name="T18" fmla="*/ 5 w 16"/>
                      <a:gd name="T19" fmla="*/ 9 h 15"/>
                      <a:gd name="T20" fmla="*/ 8 w 16"/>
                      <a:gd name="T21" fmla="*/ 13 h 15"/>
                      <a:gd name="T22" fmla="*/ 9 w 16"/>
                      <a:gd name="T23" fmla="*/ 13 h 15"/>
                      <a:gd name="T24" fmla="*/ 8 w 16"/>
                      <a:gd name="T25" fmla="*/ 13 h 15"/>
                      <a:gd name="T26" fmla="*/ 11 w 16"/>
                      <a:gd name="T27" fmla="*/ 14 h 15"/>
                      <a:gd name="T28" fmla="*/ 13 w 16"/>
                      <a:gd name="T29" fmla="*/ 13 h 15"/>
                      <a:gd name="T30" fmla="*/ 15 w 16"/>
                      <a:gd name="T31" fmla="*/ 11 h 15"/>
                      <a:gd name="T32" fmla="*/ 13 w 16"/>
                      <a:gd name="T33" fmla="*/ 8 h 15"/>
                      <a:gd name="T34" fmla="*/ 13 w 16"/>
                      <a:gd name="T35" fmla="*/ 8 h 15"/>
                      <a:gd name="T36" fmla="*/ 13 w 16"/>
                      <a:gd name="T37" fmla="*/ 8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5"/>
                      <a:gd name="T59" fmla="*/ 16 w 16"/>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5">
                        <a:moveTo>
                          <a:pt x="13" y="8"/>
                        </a:moveTo>
                        <a:lnTo>
                          <a:pt x="13" y="8"/>
                        </a:lnTo>
                        <a:lnTo>
                          <a:pt x="9" y="4"/>
                        </a:lnTo>
                        <a:lnTo>
                          <a:pt x="8" y="2"/>
                        </a:lnTo>
                        <a:lnTo>
                          <a:pt x="7" y="0"/>
                        </a:lnTo>
                        <a:lnTo>
                          <a:pt x="0" y="2"/>
                        </a:lnTo>
                        <a:lnTo>
                          <a:pt x="1" y="3"/>
                        </a:lnTo>
                        <a:lnTo>
                          <a:pt x="1" y="5"/>
                        </a:lnTo>
                        <a:lnTo>
                          <a:pt x="5" y="9"/>
                        </a:lnTo>
                        <a:lnTo>
                          <a:pt x="8" y="13"/>
                        </a:lnTo>
                        <a:lnTo>
                          <a:pt x="9" y="13"/>
                        </a:lnTo>
                        <a:lnTo>
                          <a:pt x="8" y="13"/>
                        </a:lnTo>
                        <a:lnTo>
                          <a:pt x="11" y="14"/>
                        </a:lnTo>
                        <a:lnTo>
                          <a:pt x="13" y="13"/>
                        </a:lnTo>
                        <a:lnTo>
                          <a:pt x="15" y="11"/>
                        </a:lnTo>
                        <a:lnTo>
                          <a:pt x="13" y="8"/>
                        </a:lnTo>
                      </a:path>
                    </a:pathLst>
                  </a:custGeom>
                  <a:solidFill>
                    <a:srgbClr val="000000"/>
                  </a:solidFill>
                  <a:ln w="9525">
                    <a:noFill/>
                    <a:round/>
                    <a:headEnd type="none" w="med" len="med"/>
                    <a:tailEnd type="none" w="med" len="med"/>
                  </a:ln>
                </p:spPr>
                <p:txBody>
                  <a:bodyPr/>
                  <a:lstStyle/>
                  <a:p>
                    <a:endParaRPr lang="zh-CN" altLang="en-US"/>
                  </a:p>
                </p:txBody>
              </p:sp>
              <p:sp>
                <p:nvSpPr>
                  <p:cNvPr id="146" name="Freeform 64">
                    <a:extLst>
                      <a:ext uri="{FF2B5EF4-FFF2-40B4-BE49-F238E27FC236}">
                        <a16:creationId xmlns:a16="http://schemas.microsoft.com/office/drawing/2014/main" id="{850EB76F-9FD8-4196-9C80-4276F0886C82}"/>
                      </a:ext>
                    </a:extLst>
                  </p:cNvPr>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17"/>
                      <a:gd name="T80" fmla="*/ 56 w 56"/>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w="9525">
                    <a:noFill/>
                    <a:round/>
                    <a:headEnd type="none" w="med" len="med"/>
                    <a:tailEnd type="none" w="med" len="med"/>
                  </a:ln>
                </p:spPr>
                <p:txBody>
                  <a:bodyPr/>
                  <a:lstStyle/>
                  <a:p>
                    <a:endParaRPr lang="zh-CN" altLang="en-US"/>
                  </a:p>
                </p:txBody>
              </p:sp>
              <p:sp>
                <p:nvSpPr>
                  <p:cNvPr id="147" name="Freeform 65">
                    <a:extLst>
                      <a:ext uri="{FF2B5EF4-FFF2-40B4-BE49-F238E27FC236}">
                        <a16:creationId xmlns:a16="http://schemas.microsoft.com/office/drawing/2014/main" id="{5C3B3E57-E126-4353-B4FA-FE6FD065F190}"/>
                      </a:ext>
                    </a:extLst>
                  </p:cNvPr>
                  <p:cNvSpPr>
                    <a:spLocks/>
                  </p:cNvSpPr>
                  <p:nvPr/>
                </p:nvSpPr>
                <p:spPr bwMode="auto">
                  <a:xfrm>
                    <a:off x="4496" y="2077"/>
                    <a:ext cx="51" cy="19"/>
                  </a:xfrm>
                  <a:custGeom>
                    <a:avLst/>
                    <a:gdLst>
                      <a:gd name="T0" fmla="*/ 45 w 51"/>
                      <a:gd name="T1" fmla="*/ 2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9 w 51"/>
                      <a:gd name="T39" fmla="*/ 7 h 19"/>
                      <a:gd name="T40" fmla="*/ 49 w 51"/>
                      <a:gd name="T41" fmla="*/ 7 h 19"/>
                      <a:gd name="T42" fmla="*/ 50 w 51"/>
                      <a:gd name="T43" fmla="*/ 4 h 19"/>
                      <a:gd name="T44" fmla="*/ 49 w 51"/>
                      <a:gd name="T45" fmla="*/ 2 h 19"/>
                      <a:gd name="T46" fmla="*/ 48 w 51"/>
                      <a:gd name="T47" fmla="*/ 0 h 19"/>
                      <a:gd name="T48" fmla="*/ 45 w 51"/>
                      <a:gd name="T49" fmla="*/ 2 h 19"/>
                      <a:gd name="T50" fmla="*/ 45 w 51"/>
                      <a:gd name="T51" fmla="*/ 2 h 19"/>
                      <a:gd name="T52" fmla="*/ 45 w 51"/>
                      <a:gd name="T53" fmla="*/ 2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
                      <a:gd name="T82" fmla="*/ 0 h 19"/>
                      <a:gd name="T83" fmla="*/ 51 w 51"/>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 h="19">
                        <a:moveTo>
                          <a:pt x="45" y="2"/>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50" y="4"/>
                        </a:lnTo>
                        <a:lnTo>
                          <a:pt x="49" y="2"/>
                        </a:lnTo>
                        <a:lnTo>
                          <a:pt x="48" y="0"/>
                        </a:lnTo>
                        <a:lnTo>
                          <a:pt x="45" y="2"/>
                        </a:lnTo>
                      </a:path>
                    </a:pathLst>
                  </a:custGeom>
                  <a:solidFill>
                    <a:srgbClr val="000000"/>
                  </a:solidFill>
                  <a:ln w="9525">
                    <a:noFill/>
                    <a:round/>
                    <a:headEnd type="none" w="med" len="med"/>
                    <a:tailEnd type="none" w="med" len="med"/>
                  </a:ln>
                </p:spPr>
                <p:txBody>
                  <a:bodyPr/>
                  <a:lstStyle/>
                  <a:p>
                    <a:endParaRPr lang="zh-CN" altLang="en-US"/>
                  </a:p>
                </p:txBody>
              </p:sp>
              <p:sp>
                <p:nvSpPr>
                  <p:cNvPr id="148" name="Freeform 66">
                    <a:extLst>
                      <a:ext uri="{FF2B5EF4-FFF2-40B4-BE49-F238E27FC236}">
                        <a16:creationId xmlns:a16="http://schemas.microsoft.com/office/drawing/2014/main" id="{155389F3-CC29-4FED-85A1-18030C7E4394}"/>
                      </a:ext>
                    </a:extLst>
                  </p:cNvPr>
                  <p:cNvSpPr>
                    <a:spLocks/>
                  </p:cNvSpPr>
                  <p:nvPr/>
                </p:nvSpPr>
                <p:spPr bwMode="auto">
                  <a:xfrm>
                    <a:off x="4541" y="2068"/>
                    <a:ext cx="15" cy="17"/>
                  </a:xfrm>
                  <a:custGeom>
                    <a:avLst/>
                    <a:gdLst>
                      <a:gd name="T0" fmla="*/ 7 w 15"/>
                      <a:gd name="T1" fmla="*/ 3 h 17"/>
                      <a:gd name="T2" fmla="*/ 7 w 15"/>
                      <a:gd name="T3" fmla="*/ 3 h 17"/>
                      <a:gd name="T4" fmla="*/ 7 w 15"/>
                      <a:gd name="T5" fmla="*/ 3 h 17"/>
                      <a:gd name="T6" fmla="*/ 5 w 15"/>
                      <a:gd name="T7" fmla="*/ 5 h 17"/>
                      <a:gd name="T8" fmla="*/ 3 w 15"/>
                      <a:gd name="T9" fmla="*/ 7 h 17"/>
                      <a:gd name="T10" fmla="*/ 0 w 15"/>
                      <a:gd name="T11" fmla="*/ 11 h 17"/>
                      <a:gd name="T12" fmla="*/ 4 w 15"/>
                      <a:gd name="T13" fmla="*/ 16 h 17"/>
                      <a:gd name="T14" fmla="*/ 9 w 15"/>
                      <a:gd name="T15" fmla="*/ 13 h 17"/>
                      <a:gd name="T16" fmla="*/ 12 w 15"/>
                      <a:gd name="T17" fmla="*/ 8 h 17"/>
                      <a:gd name="T18" fmla="*/ 13 w 15"/>
                      <a:gd name="T19" fmla="*/ 6 h 17"/>
                      <a:gd name="T20" fmla="*/ 14 w 15"/>
                      <a:gd name="T21" fmla="*/ 5 h 17"/>
                      <a:gd name="T22" fmla="*/ 14 w 15"/>
                      <a:gd name="T23" fmla="*/ 5 h 17"/>
                      <a:gd name="T24" fmla="*/ 14 w 15"/>
                      <a:gd name="T25" fmla="*/ 5 h 17"/>
                      <a:gd name="T26" fmla="*/ 13 w 15"/>
                      <a:gd name="T27" fmla="*/ 3 h 17"/>
                      <a:gd name="T28" fmla="*/ 12 w 15"/>
                      <a:gd name="T29" fmla="*/ 0 h 17"/>
                      <a:gd name="T30" fmla="*/ 9 w 15"/>
                      <a:gd name="T31" fmla="*/ 1 h 17"/>
                      <a:gd name="T32" fmla="*/ 7 w 15"/>
                      <a:gd name="T33" fmla="*/ 3 h 17"/>
                      <a:gd name="T34" fmla="*/ 7 w 15"/>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7"/>
                      <a:gd name="T56" fmla="*/ 15 w 1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7">
                        <a:moveTo>
                          <a:pt x="7" y="3"/>
                        </a:moveTo>
                        <a:lnTo>
                          <a:pt x="7" y="3"/>
                        </a:lnTo>
                        <a:lnTo>
                          <a:pt x="5" y="5"/>
                        </a:lnTo>
                        <a:lnTo>
                          <a:pt x="3" y="7"/>
                        </a:lnTo>
                        <a:lnTo>
                          <a:pt x="0" y="11"/>
                        </a:lnTo>
                        <a:lnTo>
                          <a:pt x="4" y="16"/>
                        </a:lnTo>
                        <a:lnTo>
                          <a:pt x="9" y="13"/>
                        </a:lnTo>
                        <a:lnTo>
                          <a:pt x="12" y="8"/>
                        </a:lnTo>
                        <a:lnTo>
                          <a:pt x="13" y="6"/>
                        </a:lnTo>
                        <a:lnTo>
                          <a:pt x="14" y="5"/>
                        </a:lnTo>
                        <a:lnTo>
                          <a:pt x="13" y="3"/>
                        </a:lnTo>
                        <a:lnTo>
                          <a:pt x="12" y="0"/>
                        </a:lnTo>
                        <a:lnTo>
                          <a:pt x="9" y="1"/>
                        </a:lnTo>
                        <a:lnTo>
                          <a:pt x="7" y="3"/>
                        </a:lnTo>
                      </a:path>
                    </a:pathLst>
                  </a:custGeom>
                  <a:solidFill>
                    <a:srgbClr val="000000"/>
                  </a:solidFill>
                  <a:ln w="9525">
                    <a:noFill/>
                    <a:round/>
                    <a:headEnd type="none" w="med" len="med"/>
                    <a:tailEnd type="none" w="med" len="med"/>
                  </a:ln>
                </p:spPr>
                <p:txBody>
                  <a:bodyPr/>
                  <a:lstStyle/>
                  <a:p>
                    <a:endParaRPr lang="zh-CN" altLang="en-US"/>
                  </a:p>
                </p:txBody>
              </p:sp>
              <p:sp>
                <p:nvSpPr>
                  <p:cNvPr id="149" name="Freeform 67">
                    <a:extLst>
                      <a:ext uri="{FF2B5EF4-FFF2-40B4-BE49-F238E27FC236}">
                        <a16:creationId xmlns:a16="http://schemas.microsoft.com/office/drawing/2014/main" id="{20C7FE5D-FC13-4EFA-94C4-D10B82F0E773}"/>
                      </a:ext>
                    </a:extLst>
                  </p:cNvPr>
                  <p:cNvSpPr>
                    <a:spLocks/>
                  </p:cNvSpPr>
                  <p:nvPr/>
                </p:nvSpPr>
                <p:spPr bwMode="auto">
                  <a:xfrm>
                    <a:off x="4548" y="2054"/>
                    <a:ext cx="13" cy="20"/>
                  </a:xfrm>
                  <a:custGeom>
                    <a:avLst/>
                    <a:gdLst>
                      <a:gd name="T0" fmla="*/ 12 w 13"/>
                      <a:gd name="T1" fmla="*/ 4 h 20"/>
                      <a:gd name="T2" fmla="*/ 4 w 13"/>
                      <a:gd name="T3" fmla="*/ 2 h 20"/>
                      <a:gd name="T4" fmla="*/ 0 w 13"/>
                      <a:gd name="T5" fmla="*/ 17 h 20"/>
                      <a:gd name="T6" fmla="*/ 7 w 13"/>
                      <a:gd name="T7" fmla="*/ 19 h 20"/>
                      <a:gd name="T8" fmla="*/ 12 w 13"/>
                      <a:gd name="T9" fmla="*/ 4 h 20"/>
                      <a:gd name="T10" fmla="*/ 4 w 13"/>
                      <a:gd name="T11" fmla="*/ 3 h 20"/>
                      <a:gd name="T12" fmla="*/ 12 w 13"/>
                      <a:gd name="T13" fmla="*/ 4 h 20"/>
                      <a:gd name="T14" fmla="*/ 12 w 13"/>
                      <a:gd name="T15" fmla="*/ 1 h 20"/>
                      <a:gd name="T16" fmla="*/ 8 w 13"/>
                      <a:gd name="T17" fmla="*/ 0 h 20"/>
                      <a:gd name="T18" fmla="*/ 5 w 13"/>
                      <a:gd name="T19" fmla="*/ 0 h 20"/>
                      <a:gd name="T20" fmla="*/ 4 w 13"/>
                      <a:gd name="T21" fmla="*/ 2 h 20"/>
                      <a:gd name="T22" fmla="*/ 12 w 13"/>
                      <a:gd name="T23" fmla="*/ 4 h 20"/>
                      <a:gd name="T24" fmla="*/ 12 w 13"/>
                      <a:gd name="T25" fmla="*/ 4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0"/>
                      <a:gd name="T41" fmla="*/ 13 w 13"/>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0">
                        <a:moveTo>
                          <a:pt x="12" y="4"/>
                        </a:moveTo>
                        <a:lnTo>
                          <a:pt x="4" y="2"/>
                        </a:lnTo>
                        <a:lnTo>
                          <a:pt x="0" y="17"/>
                        </a:lnTo>
                        <a:lnTo>
                          <a:pt x="7" y="19"/>
                        </a:lnTo>
                        <a:lnTo>
                          <a:pt x="12" y="4"/>
                        </a:lnTo>
                        <a:lnTo>
                          <a:pt x="4" y="3"/>
                        </a:lnTo>
                        <a:lnTo>
                          <a:pt x="12" y="4"/>
                        </a:lnTo>
                        <a:lnTo>
                          <a:pt x="12" y="1"/>
                        </a:lnTo>
                        <a:lnTo>
                          <a:pt x="8" y="0"/>
                        </a:lnTo>
                        <a:lnTo>
                          <a:pt x="5" y="0"/>
                        </a:lnTo>
                        <a:lnTo>
                          <a:pt x="4" y="2"/>
                        </a:lnTo>
                        <a:lnTo>
                          <a:pt x="12" y="4"/>
                        </a:lnTo>
                      </a:path>
                    </a:pathLst>
                  </a:custGeom>
                  <a:solidFill>
                    <a:srgbClr val="000000"/>
                  </a:solidFill>
                  <a:ln w="9525">
                    <a:noFill/>
                    <a:round/>
                    <a:headEnd type="none" w="med" len="med"/>
                    <a:tailEnd type="none" w="med" len="med"/>
                  </a:ln>
                </p:spPr>
                <p:txBody>
                  <a:bodyPr/>
                  <a:lstStyle/>
                  <a:p>
                    <a:endParaRPr lang="zh-CN" altLang="en-US"/>
                  </a:p>
                </p:txBody>
              </p:sp>
              <p:sp>
                <p:nvSpPr>
                  <p:cNvPr id="150" name="Freeform 68">
                    <a:extLst>
                      <a:ext uri="{FF2B5EF4-FFF2-40B4-BE49-F238E27FC236}">
                        <a16:creationId xmlns:a16="http://schemas.microsoft.com/office/drawing/2014/main" id="{F65E0C02-1C15-41BF-86CC-25DF2AF496C4}"/>
                      </a:ext>
                    </a:extLst>
                  </p:cNvPr>
                  <p:cNvSpPr>
                    <a:spLocks/>
                  </p:cNvSpPr>
                  <p:nvPr/>
                </p:nvSpPr>
                <p:spPr bwMode="auto">
                  <a:xfrm>
                    <a:off x="4493" y="2057"/>
                    <a:ext cx="68" cy="28"/>
                  </a:xfrm>
                  <a:custGeom>
                    <a:avLst/>
                    <a:gdLst>
                      <a:gd name="T0" fmla="*/ 3 w 68"/>
                      <a:gd name="T1" fmla="*/ 27 h 28"/>
                      <a:gd name="T2" fmla="*/ 3 w 68"/>
                      <a:gd name="T3" fmla="*/ 27 h 28"/>
                      <a:gd name="T4" fmla="*/ 22 w 68"/>
                      <a:gd name="T5" fmla="*/ 25 h 28"/>
                      <a:gd name="T6" fmla="*/ 38 w 68"/>
                      <a:gd name="T7" fmla="*/ 24 h 28"/>
                      <a:gd name="T8" fmla="*/ 49 w 68"/>
                      <a:gd name="T9" fmla="*/ 18 h 28"/>
                      <a:gd name="T10" fmla="*/ 57 w 68"/>
                      <a:gd name="T11" fmla="*/ 14 h 28"/>
                      <a:gd name="T12" fmla="*/ 61 w 68"/>
                      <a:gd name="T13" fmla="*/ 10 h 28"/>
                      <a:gd name="T14" fmla="*/ 64 w 68"/>
                      <a:gd name="T15" fmla="*/ 6 h 28"/>
                      <a:gd name="T16" fmla="*/ 67 w 68"/>
                      <a:gd name="T17" fmla="*/ 2 h 28"/>
                      <a:gd name="T18" fmla="*/ 67 w 68"/>
                      <a:gd name="T19" fmla="*/ 1 h 28"/>
                      <a:gd name="T20" fmla="*/ 59 w 68"/>
                      <a:gd name="T21" fmla="*/ 0 h 28"/>
                      <a:gd name="T22" fmla="*/ 60 w 68"/>
                      <a:gd name="T23" fmla="*/ 0 h 28"/>
                      <a:gd name="T24" fmla="*/ 59 w 68"/>
                      <a:gd name="T25" fmla="*/ 2 h 28"/>
                      <a:gd name="T26" fmla="*/ 57 w 68"/>
                      <a:gd name="T27" fmla="*/ 6 h 28"/>
                      <a:gd name="T28" fmla="*/ 52 w 68"/>
                      <a:gd name="T29" fmla="*/ 8 h 28"/>
                      <a:gd name="T30" fmla="*/ 45 w 68"/>
                      <a:gd name="T31" fmla="*/ 14 h 28"/>
                      <a:gd name="T32" fmla="*/ 37 w 68"/>
                      <a:gd name="T33" fmla="*/ 16 h 28"/>
                      <a:gd name="T34" fmla="*/ 22 w 68"/>
                      <a:gd name="T35" fmla="*/ 18 h 28"/>
                      <a:gd name="T36" fmla="*/ 3 w 68"/>
                      <a:gd name="T37" fmla="*/ 19 h 28"/>
                      <a:gd name="T38" fmla="*/ 3 w 68"/>
                      <a:gd name="T39" fmla="*/ 19 h 28"/>
                      <a:gd name="T40" fmla="*/ 3 w 68"/>
                      <a:gd name="T41" fmla="*/ 19 h 28"/>
                      <a:gd name="T42" fmla="*/ 0 w 68"/>
                      <a:gd name="T43" fmla="*/ 20 h 28"/>
                      <a:gd name="T44" fmla="*/ 0 w 68"/>
                      <a:gd name="T45" fmla="*/ 24 h 28"/>
                      <a:gd name="T46" fmla="*/ 0 w 68"/>
                      <a:gd name="T47" fmla="*/ 25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8"/>
                      <a:gd name="T80" fmla="*/ 68 w 68"/>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8">
                        <a:moveTo>
                          <a:pt x="3" y="27"/>
                        </a:moveTo>
                        <a:lnTo>
                          <a:pt x="3" y="27"/>
                        </a:lnTo>
                        <a:lnTo>
                          <a:pt x="22" y="25"/>
                        </a:lnTo>
                        <a:lnTo>
                          <a:pt x="38" y="24"/>
                        </a:lnTo>
                        <a:lnTo>
                          <a:pt x="49" y="18"/>
                        </a:lnTo>
                        <a:lnTo>
                          <a:pt x="57" y="14"/>
                        </a:lnTo>
                        <a:lnTo>
                          <a:pt x="61" y="10"/>
                        </a:lnTo>
                        <a:lnTo>
                          <a:pt x="64" y="6"/>
                        </a:lnTo>
                        <a:lnTo>
                          <a:pt x="67" y="2"/>
                        </a:lnTo>
                        <a:lnTo>
                          <a:pt x="67" y="1"/>
                        </a:lnTo>
                        <a:lnTo>
                          <a:pt x="59" y="0"/>
                        </a:lnTo>
                        <a:lnTo>
                          <a:pt x="60" y="0"/>
                        </a:lnTo>
                        <a:lnTo>
                          <a:pt x="59" y="2"/>
                        </a:lnTo>
                        <a:lnTo>
                          <a:pt x="57" y="6"/>
                        </a:lnTo>
                        <a:lnTo>
                          <a:pt x="52" y="8"/>
                        </a:lnTo>
                        <a:lnTo>
                          <a:pt x="45" y="14"/>
                        </a:lnTo>
                        <a:lnTo>
                          <a:pt x="37" y="16"/>
                        </a:lnTo>
                        <a:lnTo>
                          <a:pt x="22" y="18"/>
                        </a:lnTo>
                        <a:lnTo>
                          <a:pt x="3" y="19"/>
                        </a:lnTo>
                        <a:lnTo>
                          <a:pt x="0" y="20"/>
                        </a:lnTo>
                        <a:lnTo>
                          <a:pt x="0" y="24"/>
                        </a:lnTo>
                        <a:lnTo>
                          <a:pt x="0" y="25"/>
                        </a:lnTo>
                        <a:lnTo>
                          <a:pt x="3" y="27"/>
                        </a:lnTo>
                      </a:path>
                    </a:pathLst>
                  </a:custGeom>
                  <a:solidFill>
                    <a:srgbClr val="000000"/>
                  </a:solidFill>
                  <a:ln w="9525">
                    <a:noFill/>
                    <a:round/>
                    <a:headEnd type="none" w="med" len="med"/>
                    <a:tailEnd type="none" w="med" len="med"/>
                  </a:ln>
                </p:spPr>
                <p:txBody>
                  <a:bodyPr/>
                  <a:lstStyle/>
                  <a:p>
                    <a:endParaRPr lang="zh-CN" altLang="en-US"/>
                  </a:p>
                </p:txBody>
              </p:sp>
              <p:sp>
                <p:nvSpPr>
                  <p:cNvPr id="151" name="Freeform 69">
                    <a:extLst>
                      <a:ext uri="{FF2B5EF4-FFF2-40B4-BE49-F238E27FC236}">
                        <a16:creationId xmlns:a16="http://schemas.microsoft.com/office/drawing/2014/main" id="{AB4E633D-C233-46AE-8F63-E66197948D37}"/>
                      </a:ext>
                    </a:extLst>
                  </p:cNvPr>
                  <p:cNvSpPr>
                    <a:spLocks/>
                  </p:cNvSpPr>
                  <p:nvPr/>
                </p:nvSpPr>
                <p:spPr bwMode="auto">
                  <a:xfrm>
                    <a:off x="4431" y="2054"/>
                    <a:ext cx="66" cy="31"/>
                  </a:xfrm>
                  <a:custGeom>
                    <a:avLst/>
                    <a:gdLst>
                      <a:gd name="T0" fmla="*/ 8 w 66"/>
                      <a:gd name="T1" fmla="*/ 2 h 31"/>
                      <a:gd name="T2" fmla="*/ 0 w 66"/>
                      <a:gd name="T3" fmla="*/ 4 h 31"/>
                      <a:gd name="T4" fmla="*/ 0 w 66"/>
                      <a:gd name="T5" fmla="*/ 5 h 31"/>
                      <a:gd name="T6" fmla="*/ 3 w 66"/>
                      <a:gd name="T7" fmla="*/ 9 h 31"/>
                      <a:gd name="T8" fmla="*/ 5 w 66"/>
                      <a:gd name="T9" fmla="*/ 13 h 31"/>
                      <a:gd name="T10" fmla="*/ 10 w 66"/>
                      <a:gd name="T11" fmla="*/ 17 h 31"/>
                      <a:gd name="T12" fmla="*/ 18 w 66"/>
                      <a:gd name="T13" fmla="*/ 21 h 31"/>
                      <a:gd name="T14" fmla="*/ 31 w 66"/>
                      <a:gd name="T15" fmla="*/ 27 h 31"/>
                      <a:gd name="T16" fmla="*/ 44 w 66"/>
                      <a:gd name="T17" fmla="*/ 28 h 31"/>
                      <a:gd name="T18" fmla="*/ 65 w 66"/>
                      <a:gd name="T19" fmla="*/ 30 h 31"/>
                      <a:gd name="T20" fmla="*/ 65 w 66"/>
                      <a:gd name="T21" fmla="*/ 22 h 31"/>
                      <a:gd name="T22" fmla="*/ 45 w 66"/>
                      <a:gd name="T23" fmla="*/ 21 h 31"/>
                      <a:gd name="T24" fmla="*/ 32 w 66"/>
                      <a:gd name="T25" fmla="*/ 19 h 31"/>
                      <a:gd name="T26" fmla="*/ 22 w 66"/>
                      <a:gd name="T27" fmla="*/ 17 h 31"/>
                      <a:gd name="T28" fmla="*/ 14 w 66"/>
                      <a:gd name="T29" fmla="*/ 11 h 31"/>
                      <a:gd name="T30" fmla="*/ 12 w 66"/>
                      <a:gd name="T31" fmla="*/ 9 h 31"/>
                      <a:gd name="T32" fmla="*/ 10 w 66"/>
                      <a:gd name="T33" fmla="*/ 5 h 31"/>
                      <a:gd name="T34" fmla="*/ 8 w 66"/>
                      <a:gd name="T35" fmla="*/ 4 h 31"/>
                      <a:gd name="T36" fmla="*/ 8 w 66"/>
                      <a:gd name="T37" fmla="*/ 4 h 31"/>
                      <a:gd name="T38" fmla="*/ 0 w 66"/>
                      <a:gd name="T39" fmla="*/ 4 h 31"/>
                      <a:gd name="T40" fmla="*/ 8 w 66"/>
                      <a:gd name="T41" fmla="*/ 4 h 31"/>
                      <a:gd name="T42" fmla="*/ 7 w 66"/>
                      <a:gd name="T43" fmla="*/ 0 h 31"/>
                      <a:gd name="T44" fmla="*/ 5 w 66"/>
                      <a:gd name="T45" fmla="*/ 0 h 31"/>
                      <a:gd name="T46" fmla="*/ 3 w 66"/>
                      <a:gd name="T47" fmla="*/ 0 h 31"/>
                      <a:gd name="T48" fmla="*/ 0 w 66"/>
                      <a:gd name="T49" fmla="*/ 4 h 31"/>
                      <a:gd name="T50" fmla="*/ 8 w 66"/>
                      <a:gd name="T51" fmla="*/ 2 h 31"/>
                      <a:gd name="T52" fmla="*/ 8 w 66"/>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31"/>
                      <a:gd name="T83" fmla="*/ 66 w 66"/>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31">
                        <a:moveTo>
                          <a:pt x="8" y="2"/>
                        </a:moveTo>
                        <a:lnTo>
                          <a:pt x="0" y="4"/>
                        </a:lnTo>
                        <a:lnTo>
                          <a:pt x="0" y="5"/>
                        </a:lnTo>
                        <a:lnTo>
                          <a:pt x="3" y="9"/>
                        </a:lnTo>
                        <a:lnTo>
                          <a:pt x="5" y="13"/>
                        </a:lnTo>
                        <a:lnTo>
                          <a:pt x="10" y="17"/>
                        </a:lnTo>
                        <a:lnTo>
                          <a:pt x="18" y="21"/>
                        </a:lnTo>
                        <a:lnTo>
                          <a:pt x="31" y="27"/>
                        </a:lnTo>
                        <a:lnTo>
                          <a:pt x="44" y="28"/>
                        </a:lnTo>
                        <a:lnTo>
                          <a:pt x="65" y="30"/>
                        </a:lnTo>
                        <a:lnTo>
                          <a:pt x="65" y="22"/>
                        </a:lnTo>
                        <a:lnTo>
                          <a:pt x="45" y="21"/>
                        </a:lnTo>
                        <a:lnTo>
                          <a:pt x="32" y="19"/>
                        </a:lnTo>
                        <a:lnTo>
                          <a:pt x="22" y="17"/>
                        </a:lnTo>
                        <a:lnTo>
                          <a:pt x="14" y="11"/>
                        </a:lnTo>
                        <a:lnTo>
                          <a:pt x="12" y="9"/>
                        </a:lnTo>
                        <a:lnTo>
                          <a:pt x="10" y="5"/>
                        </a:lnTo>
                        <a:lnTo>
                          <a:pt x="8" y="4"/>
                        </a:lnTo>
                        <a:lnTo>
                          <a:pt x="0" y="4"/>
                        </a:lnTo>
                        <a:lnTo>
                          <a:pt x="8" y="4"/>
                        </a:lnTo>
                        <a:lnTo>
                          <a:pt x="7" y="0"/>
                        </a:lnTo>
                        <a:lnTo>
                          <a:pt x="5" y="0"/>
                        </a:lnTo>
                        <a:lnTo>
                          <a:pt x="3" y="0"/>
                        </a:lnTo>
                        <a:lnTo>
                          <a:pt x="0" y="4"/>
                        </a:lnTo>
                        <a:lnTo>
                          <a:pt x="8" y="2"/>
                        </a:lnTo>
                      </a:path>
                    </a:pathLst>
                  </a:custGeom>
                  <a:solidFill>
                    <a:srgbClr val="000000"/>
                  </a:solidFill>
                  <a:ln w="9525">
                    <a:noFill/>
                    <a:round/>
                    <a:headEnd type="none" w="med" len="med"/>
                    <a:tailEnd type="none" w="med" len="med"/>
                  </a:ln>
                </p:spPr>
                <p:txBody>
                  <a:bodyPr/>
                  <a:lstStyle/>
                  <a:p>
                    <a:endParaRPr lang="zh-CN" altLang="en-US"/>
                  </a:p>
                </p:txBody>
              </p:sp>
              <p:sp>
                <p:nvSpPr>
                  <p:cNvPr id="152" name="Freeform 70">
                    <a:extLst>
                      <a:ext uri="{FF2B5EF4-FFF2-40B4-BE49-F238E27FC236}">
                        <a16:creationId xmlns:a16="http://schemas.microsoft.com/office/drawing/2014/main" id="{66C25DED-04A9-4A60-AB9F-564604DE6144}"/>
                      </a:ext>
                    </a:extLst>
                  </p:cNvPr>
                  <p:cNvSpPr>
                    <a:spLocks/>
                  </p:cNvSpPr>
                  <p:nvPr/>
                </p:nvSpPr>
                <p:spPr bwMode="auto">
                  <a:xfrm>
                    <a:off x="4431" y="2056"/>
                    <a:ext cx="13" cy="20"/>
                  </a:xfrm>
                  <a:custGeom>
                    <a:avLst/>
                    <a:gdLst>
                      <a:gd name="T0" fmla="*/ 12 w 13"/>
                      <a:gd name="T1" fmla="*/ 15 h 20"/>
                      <a:gd name="T2" fmla="*/ 12 w 13"/>
                      <a:gd name="T3" fmla="*/ 15 h 20"/>
                      <a:gd name="T4" fmla="*/ 8 w 13"/>
                      <a:gd name="T5" fmla="*/ 0 h 20"/>
                      <a:gd name="T6" fmla="*/ 0 w 13"/>
                      <a:gd name="T7" fmla="*/ 2 h 20"/>
                      <a:gd name="T8" fmla="*/ 5 w 13"/>
                      <a:gd name="T9" fmla="*/ 17 h 20"/>
                      <a:gd name="T10" fmla="*/ 5 w 13"/>
                      <a:gd name="T11" fmla="*/ 17 h 20"/>
                      <a:gd name="T12" fmla="*/ 5 w 13"/>
                      <a:gd name="T13" fmla="*/ 17 h 20"/>
                      <a:gd name="T14" fmla="*/ 6 w 13"/>
                      <a:gd name="T15" fmla="*/ 18 h 20"/>
                      <a:gd name="T16" fmla="*/ 10 w 13"/>
                      <a:gd name="T17" fmla="*/ 19 h 20"/>
                      <a:gd name="T18" fmla="*/ 12 w 13"/>
                      <a:gd name="T19" fmla="*/ 18 h 20"/>
                      <a:gd name="T20" fmla="*/ 12 w 13"/>
                      <a:gd name="T21" fmla="*/ 15 h 20"/>
                      <a:gd name="T22" fmla="*/ 12 w 13"/>
                      <a:gd name="T23" fmla="*/ 15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0"/>
                      <a:gd name="T38" fmla="*/ 13 w 13"/>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0">
                        <a:moveTo>
                          <a:pt x="12" y="15"/>
                        </a:moveTo>
                        <a:lnTo>
                          <a:pt x="12" y="15"/>
                        </a:lnTo>
                        <a:lnTo>
                          <a:pt x="8" y="0"/>
                        </a:lnTo>
                        <a:lnTo>
                          <a:pt x="0" y="2"/>
                        </a:lnTo>
                        <a:lnTo>
                          <a:pt x="5" y="17"/>
                        </a:lnTo>
                        <a:lnTo>
                          <a:pt x="6" y="18"/>
                        </a:lnTo>
                        <a:lnTo>
                          <a:pt x="10" y="19"/>
                        </a:lnTo>
                        <a:lnTo>
                          <a:pt x="12" y="18"/>
                        </a:lnTo>
                        <a:lnTo>
                          <a:pt x="12" y="15"/>
                        </a:lnTo>
                      </a:path>
                    </a:pathLst>
                  </a:custGeom>
                  <a:solidFill>
                    <a:srgbClr val="000000"/>
                  </a:solidFill>
                  <a:ln w="9525">
                    <a:noFill/>
                    <a:round/>
                    <a:headEnd type="none" w="med" len="med"/>
                    <a:tailEnd type="none" w="med" len="med"/>
                  </a:ln>
                </p:spPr>
                <p:txBody>
                  <a:bodyPr/>
                  <a:lstStyle/>
                  <a:p>
                    <a:endParaRPr lang="zh-CN" altLang="en-US"/>
                  </a:p>
                </p:txBody>
              </p:sp>
              <p:sp>
                <p:nvSpPr>
                  <p:cNvPr id="153" name="Freeform 71">
                    <a:extLst>
                      <a:ext uri="{FF2B5EF4-FFF2-40B4-BE49-F238E27FC236}">
                        <a16:creationId xmlns:a16="http://schemas.microsoft.com/office/drawing/2014/main" id="{F6503AFC-4F1D-469D-BDEB-5BCD80598F12}"/>
                      </a:ext>
                    </a:extLst>
                  </p:cNvPr>
                  <p:cNvSpPr>
                    <a:spLocks/>
                  </p:cNvSpPr>
                  <p:nvPr/>
                </p:nvSpPr>
                <p:spPr bwMode="auto">
                  <a:xfrm>
                    <a:off x="4447" y="2081"/>
                    <a:ext cx="98" cy="24"/>
                  </a:xfrm>
                  <a:custGeom>
                    <a:avLst/>
                    <a:gdLst>
                      <a:gd name="T0" fmla="*/ 97 w 98"/>
                      <a:gd name="T1" fmla="*/ 5 h 24"/>
                      <a:gd name="T2" fmla="*/ 97 w 98"/>
                      <a:gd name="T3" fmla="*/ 6 h 24"/>
                      <a:gd name="T4" fmla="*/ 96 w 98"/>
                      <a:gd name="T5" fmla="*/ 8 h 24"/>
                      <a:gd name="T6" fmla="*/ 93 w 98"/>
                      <a:gd name="T7" fmla="*/ 11 h 24"/>
                      <a:gd name="T8" fmla="*/ 89 w 98"/>
                      <a:gd name="T9" fmla="*/ 13 h 24"/>
                      <a:gd name="T10" fmla="*/ 84 w 98"/>
                      <a:gd name="T11" fmla="*/ 18 h 24"/>
                      <a:gd name="T12" fmla="*/ 76 w 98"/>
                      <a:gd name="T13" fmla="*/ 20 h 24"/>
                      <a:gd name="T14" fmla="*/ 65 w 98"/>
                      <a:gd name="T15" fmla="*/ 23 h 24"/>
                      <a:gd name="T16" fmla="*/ 49 w 98"/>
                      <a:gd name="T17" fmla="*/ 23 h 24"/>
                      <a:gd name="T18" fmla="*/ 33 w 98"/>
                      <a:gd name="T19" fmla="*/ 23 h 24"/>
                      <a:gd name="T20" fmla="*/ 20 w 98"/>
                      <a:gd name="T21" fmla="*/ 20 h 24"/>
                      <a:gd name="T22" fmla="*/ 12 w 98"/>
                      <a:gd name="T23" fmla="*/ 18 h 24"/>
                      <a:gd name="T24" fmla="*/ 7 w 98"/>
                      <a:gd name="T25" fmla="*/ 13 h 24"/>
                      <a:gd name="T26" fmla="*/ 4 w 98"/>
                      <a:gd name="T27" fmla="*/ 11 h 24"/>
                      <a:gd name="T28" fmla="*/ 1 w 98"/>
                      <a:gd name="T29" fmla="*/ 8 h 24"/>
                      <a:gd name="T30" fmla="*/ 0 w 98"/>
                      <a:gd name="T31" fmla="*/ 6 h 24"/>
                      <a:gd name="T32" fmla="*/ 0 w 98"/>
                      <a:gd name="T33" fmla="*/ 5 h 24"/>
                      <a:gd name="T34" fmla="*/ 0 w 98"/>
                      <a:gd name="T35" fmla="*/ 1 h 24"/>
                      <a:gd name="T36" fmla="*/ 2 w 98"/>
                      <a:gd name="T37" fmla="*/ 3 h 24"/>
                      <a:gd name="T38" fmla="*/ 7 w 98"/>
                      <a:gd name="T39" fmla="*/ 5 h 24"/>
                      <a:gd name="T40" fmla="*/ 10 w 98"/>
                      <a:gd name="T41" fmla="*/ 6 h 24"/>
                      <a:gd name="T42" fmla="*/ 16 w 98"/>
                      <a:gd name="T43" fmla="*/ 8 h 24"/>
                      <a:gd name="T44" fmla="*/ 21 w 98"/>
                      <a:gd name="T45" fmla="*/ 10 h 24"/>
                      <a:gd name="T46" fmla="*/ 30 w 98"/>
                      <a:gd name="T47" fmla="*/ 11 h 24"/>
                      <a:gd name="T48" fmla="*/ 39 w 98"/>
                      <a:gd name="T49" fmla="*/ 11 h 24"/>
                      <a:gd name="T50" fmla="*/ 49 w 98"/>
                      <a:gd name="T51" fmla="*/ 11 h 24"/>
                      <a:gd name="T52" fmla="*/ 59 w 98"/>
                      <a:gd name="T53" fmla="*/ 11 h 24"/>
                      <a:gd name="T54" fmla="*/ 67 w 98"/>
                      <a:gd name="T55" fmla="*/ 11 h 24"/>
                      <a:gd name="T56" fmla="*/ 74 w 98"/>
                      <a:gd name="T57" fmla="*/ 10 h 24"/>
                      <a:gd name="T58" fmla="*/ 80 w 98"/>
                      <a:gd name="T59" fmla="*/ 8 h 24"/>
                      <a:gd name="T60" fmla="*/ 85 w 98"/>
                      <a:gd name="T61" fmla="*/ 6 h 24"/>
                      <a:gd name="T62" fmla="*/ 89 w 98"/>
                      <a:gd name="T63" fmla="*/ 4 h 24"/>
                      <a:gd name="T64" fmla="*/ 94 w 98"/>
                      <a:gd name="T65" fmla="*/ 2 h 24"/>
                      <a:gd name="T66" fmla="*/ 97 w 98"/>
                      <a:gd name="T67" fmla="*/ 0 h 24"/>
                      <a:gd name="T68" fmla="*/ 97 w 98"/>
                      <a:gd name="T69" fmla="*/ 5 h 24"/>
                      <a:gd name="T70" fmla="*/ 97 w 98"/>
                      <a:gd name="T71" fmla="*/ 5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8"/>
                      <a:gd name="T109" fmla="*/ 0 h 24"/>
                      <a:gd name="T110" fmla="*/ 98 w 98"/>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8" h="24">
                        <a:moveTo>
                          <a:pt x="97" y="5"/>
                        </a:moveTo>
                        <a:lnTo>
                          <a:pt x="97" y="6"/>
                        </a:lnTo>
                        <a:lnTo>
                          <a:pt x="96" y="8"/>
                        </a:lnTo>
                        <a:lnTo>
                          <a:pt x="93" y="11"/>
                        </a:lnTo>
                        <a:lnTo>
                          <a:pt x="89" y="13"/>
                        </a:lnTo>
                        <a:lnTo>
                          <a:pt x="84" y="18"/>
                        </a:lnTo>
                        <a:lnTo>
                          <a:pt x="76" y="20"/>
                        </a:lnTo>
                        <a:lnTo>
                          <a:pt x="65" y="23"/>
                        </a:lnTo>
                        <a:lnTo>
                          <a:pt x="49" y="23"/>
                        </a:lnTo>
                        <a:lnTo>
                          <a:pt x="33" y="23"/>
                        </a:lnTo>
                        <a:lnTo>
                          <a:pt x="20" y="20"/>
                        </a:lnTo>
                        <a:lnTo>
                          <a:pt x="12" y="18"/>
                        </a:lnTo>
                        <a:lnTo>
                          <a:pt x="7" y="13"/>
                        </a:lnTo>
                        <a:lnTo>
                          <a:pt x="4" y="11"/>
                        </a:lnTo>
                        <a:lnTo>
                          <a:pt x="1" y="8"/>
                        </a:lnTo>
                        <a:lnTo>
                          <a:pt x="0" y="6"/>
                        </a:lnTo>
                        <a:lnTo>
                          <a:pt x="0" y="5"/>
                        </a:lnTo>
                        <a:lnTo>
                          <a:pt x="0" y="1"/>
                        </a:lnTo>
                        <a:lnTo>
                          <a:pt x="2" y="3"/>
                        </a:lnTo>
                        <a:lnTo>
                          <a:pt x="7" y="5"/>
                        </a:lnTo>
                        <a:lnTo>
                          <a:pt x="10" y="6"/>
                        </a:lnTo>
                        <a:lnTo>
                          <a:pt x="16" y="8"/>
                        </a:lnTo>
                        <a:lnTo>
                          <a:pt x="21" y="10"/>
                        </a:lnTo>
                        <a:lnTo>
                          <a:pt x="30" y="11"/>
                        </a:lnTo>
                        <a:lnTo>
                          <a:pt x="39" y="11"/>
                        </a:lnTo>
                        <a:lnTo>
                          <a:pt x="49" y="11"/>
                        </a:lnTo>
                        <a:lnTo>
                          <a:pt x="59" y="11"/>
                        </a:lnTo>
                        <a:lnTo>
                          <a:pt x="67" y="11"/>
                        </a:lnTo>
                        <a:lnTo>
                          <a:pt x="74" y="10"/>
                        </a:lnTo>
                        <a:lnTo>
                          <a:pt x="80" y="8"/>
                        </a:lnTo>
                        <a:lnTo>
                          <a:pt x="85" y="6"/>
                        </a:lnTo>
                        <a:lnTo>
                          <a:pt x="89" y="4"/>
                        </a:lnTo>
                        <a:lnTo>
                          <a:pt x="94" y="2"/>
                        </a:lnTo>
                        <a:lnTo>
                          <a:pt x="97" y="0"/>
                        </a:lnTo>
                        <a:lnTo>
                          <a:pt x="97" y="5"/>
                        </a:lnTo>
                      </a:path>
                    </a:pathLst>
                  </a:custGeom>
                  <a:solidFill>
                    <a:srgbClr val="D2D2D2"/>
                  </a:solidFill>
                  <a:ln w="9525">
                    <a:noFill/>
                    <a:round/>
                    <a:headEnd type="none" w="med" len="med"/>
                    <a:tailEnd type="none" w="med" len="med"/>
                  </a:ln>
                </p:spPr>
                <p:txBody>
                  <a:bodyPr/>
                  <a:lstStyle/>
                  <a:p>
                    <a:endParaRPr lang="zh-CN" altLang="en-US"/>
                  </a:p>
                </p:txBody>
              </p:sp>
              <p:sp>
                <p:nvSpPr>
                  <p:cNvPr id="154" name="Freeform 72">
                    <a:extLst>
                      <a:ext uri="{FF2B5EF4-FFF2-40B4-BE49-F238E27FC236}">
                        <a16:creationId xmlns:a16="http://schemas.microsoft.com/office/drawing/2014/main" id="{A1DBDB6A-F663-43E6-A994-F8403A116346}"/>
                      </a:ext>
                    </a:extLst>
                  </p:cNvPr>
                  <p:cNvSpPr>
                    <a:spLocks/>
                  </p:cNvSpPr>
                  <p:nvPr/>
                </p:nvSpPr>
                <p:spPr bwMode="auto">
                  <a:xfrm>
                    <a:off x="4493" y="2085"/>
                    <a:ext cx="54" cy="23"/>
                  </a:xfrm>
                  <a:custGeom>
                    <a:avLst/>
                    <a:gdLst>
                      <a:gd name="T0" fmla="*/ 3 w 54"/>
                      <a:gd name="T1" fmla="*/ 22 h 23"/>
                      <a:gd name="T2" fmla="*/ 3 w 54"/>
                      <a:gd name="T3" fmla="*/ 22 h 23"/>
                      <a:gd name="T4" fmla="*/ 19 w 54"/>
                      <a:gd name="T5" fmla="*/ 22 h 23"/>
                      <a:gd name="T6" fmla="*/ 31 w 54"/>
                      <a:gd name="T7" fmla="*/ 19 h 23"/>
                      <a:gd name="T8" fmla="*/ 39 w 54"/>
                      <a:gd name="T9" fmla="*/ 16 h 23"/>
                      <a:gd name="T10" fmla="*/ 45 w 54"/>
                      <a:gd name="T11" fmla="*/ 12 h 23"/>
                      <a:gd name="T12" fmla="*/ 50 w 54"/>
                      <a:gd name="T13" fmla="*/ 9 h 23"/>
                      <a:gd name="T14" fmla="*/ 52 w 54"/>
                      <a:gd name="T15" fmla="*/ 6 h 23"/>
                      <a:gd name="T16" fmla="*/ 53 w 54"/>
                      <a:gd name="T17" fmla="*/ 2 h 23"/>
                      <a:gd name="T18" fmla="*/ 53 w 54"/>
                      <a:gd name="T19" fmla="*/ 2 h 23"/>
                      <a:gd name="T20" fmla="*/ 45 w 54"/>
                      <a:gd name="T21" fmla="*/ 0 h 23"/>
                      <a:gd name="T22" fmla="*/ 45 w 54"/>
                      <a:gd name="T23" fmla="*/ 1 h 23"/>
                      <a:gd name="T24" fmla="*/ 45 w 54"/>
                      <a:gd name="T25" fmla="*/ 2 h 23"/>
                      <a:gd name="T26" fmla="*/ 44 w 54"/>
                      <a:gd name="T27" fmla="*/ 4 h 23"/>
                      <a:gd name="T28" fmla="*/ 41 w 54"/>
                      <a:gd name="T29" fmla="*/ 7 h 23"/>
                      <a:gd name="T30" fmla="*/ 37 w 54"/>
                      <a:gd name="T31" fmla="*/ 10 h 23"/>
                      <a:gd name="T32" fmla="*/ 29 w 54"/>
                      <a:gd name="T33" fmla="*/ 12 h 23"/>
                      <a:gd name="T34" fmla="*/ 19 w 54"/>
                      <a:gd name="T35" fmla="*/ 14 h 23"/>
                      <a:gd name="T36" fmla="*/ 3 w 54"/>
                      <a:gd name="T37" fmla="*/ 16 h 23"/>
                      <a:gd name="T38" fmla="*/ 3 w 54"/>
                      <a:gd name="T39" fmla="*/ 16 h 23"/>
                      <a:gd name="T40" fmla="*/ 3 w 54"/>
                      <a:gd name="T41" fmla="*/ 16 h 23"/>
                      <a:gd name="T42" fmla="*/ 0 w 54"/>
                      <a:gd name="T43" fmla="*/ 17 h 23"/>
                      <a:gd name="T44" fmla="*/ 0 w 54"/>
                      <a:gd name="T45" fmla="*/ 19 h 23"/>
                      <a:gd name="T46" fmla="*/ 0 w 54"/>
                      <a:gd name="T47" fmla="*/ 22 h 23"/>
                      <a:gd name="T48" fmla="*/ 3 w 54"/>
                      <a:gd name="T49" fmla="*/ 22 h 23"/>
                      <a:gd name="T50" fmla="*/ 3 w 54"/>
                      <a:gd name="T51" fmla="*/ 22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
                      <a:gd name="T79" fmla="*/ 0 h 23"/>
                      <a:gd name="T80" fmla="*/ 54 w 54"/>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 h="23">
                        <a:moveTo>
                          <a:pt x="3" y="22"/>
                        </a:moveTo>
                        <a:lnTo>
                          <a:pt x="3" y="22"/>
                        </a:lnTo>
                        <a:lnTo>
                          <a:pt x="19" y="22"/>
                        </a:lnTo>
                        <a:lnTo>
                          <a:pt x="31" y="19"/>
                        </a:lnTo>
                        <a:lnTo>
                          <a:pt x="39" y="16"/>
                        </a:lnTo>
                        <a:lnTo>
                          <a:pt x="45" y="12"/>
                        </a:lnTo>
                        <a:lnTo>
                          <a:pt x="50" y="9"/>
                        </a:lnTo>
                        <a:lnTo>
                          <a:pt x="52" y="6"/>
                        </a:lnTo>
                        <a:lnTo>
                          <a:pt x="53" y="2"/>
                        </a:lnTo>
                        <a:lnTo>
                          <a:pt x="45" y="0"/>
                        </a:lnTo>
                        <a:lnTo>
                          <a:pt x="45" y="1"/>
                        </a:lnTo>
                        <a:lnTo>
                          <a:pt x="45" y="2"/>
                        </a:lnTo>
                        <a:lnTo>
                          <a:pt x="44" y="4"/>
                        </a:lnTo>
                        <a:lnTo>
                          <a:pt x="41" y="7"/>
                        </a:lnTo>
                        <a:lnTo>
                          <a:pt x="37" y="10"/>
                        </a:lnTo>
                        <a:lnTo>
                          <a:pt x="29" y="12"/>
                        </a:lnTo>
                        <a:lnTo>
                          <a:pt x="19" y="14"/>
                        </a:lnTo>
                        <a:lnTo>
                          <a:pt x="3" y="16"/>
                        </a:lnTo>
                        <a:lnTo>
                          <a:pt x="0" y="17"/>
                        </a:lnTo>
                        <a:lnTo>
                          <a:pt x="0" y="19"/>
                        </a:lnTo>
                        <a:lnTo>
                          <a:pt x="0" y="22"/>
                        </a:lnTo>
                        <a:lnTo>
                          <a:pt x="3" y="22"/>
                        </a:lnTo>
                      </a:path>
                    </a:pathLst>
                  </a:custGeom>
                  <a:solidFill>
                    <a:srgbClr val="000000"/>
                  </a:solidFill>
                  <a:ln w="9525">
                    <a:noFill/>
                    <a:round/>
                    <a:headEnd type="none" w="med" len="med"/>
                    <a:tailEnd type="none" w="med" len="med"/>
                  </a:ln>
                </p:spPr>
                <p:txBody>
                  <a:bodyPr/>
                  <a:lstStyle/>
                  <a:p>
                    <a:endParaRPr lang="zh-CN" altLang="en-US"/>
                  </a:p>
                </p:txBody>
              </p:sp>
              <p:sp>
                <p:nvSpPr>
                  <p:cNvPr id="155" name="Freeform 73">
                    <a:extLst>
                      <a:ext uri="{FF2B5EF4-FFF2-40B4-BE49-F238E27FC236}">
                        <a16:creationId xmlns:a16="http://schemas.microsoft.com/office/drawing/2014/main" id="{CAE7FFCA-BEAE-4675-A962-E3802DA4DAD2}"/>
                      </a:ext>
                    </a:extLst>
                  </p:cNvPr>
                  <p:cNvSpPr>
                    <a:spLocks/>
                  </p:cNvSpPr>
                  <p:nvPr/>
                </p:nvSpPr>
                <p:spPr bwMode="auto">
                  <a:xfrm>
                    <a:off x="4444" y="2082"/>
                    <a:ext cx="53" cy="26"/>
                  </a:xfrm>
                  <a:custGeom>
                    <a:avLst/>
                    <a:gdLst>
                      <a:gd name="T0" fmla="*/ 0 w 53"/>
                      <a:gd name="T1" fmla="*/ 5 h 26"/>
                      <a:gd name="T2" fmla="*/ 0 w 53"/>
                      <a:gd name="T3" fmla="*/ 4 h 26"/>
                      <a:gd name="T4" fmla="*/ 0 w 53"/>
                      <a:gd name="T5" fmla="*/ 5 h 26"/>
                      <a:gd name="T6" fmla="*/ 1 w 53"/>
                      <a:gd name="T7" fmla="*/ 9 h 26"/>
                      <a:gd name="T8" fmla="*/ 3 w 53"/>
                      <a:gd name="T9" fmla="*/ 12 h 26"/>
                      <a:gd name="T10" fmla="*/ 8 w 53"/>
                      <a:gd name="T11" fmla="*/ 15 h 26"/>
                      <a:gd name="T12" fmla="*/ 13 w 53"/>
                      <a:gd name="T13" fmla="*/ 19 h 26"/>
                      <a:gd name="T14" fmla="*/ 23 w 53"/>
                      <a:gd name="T15" fmla="*/ 22 h 26"/>
                      <a:gd name="T16" fmla="*/ 35 w 53"/>
                      <a:gd name="T17" fmla="*/ 25 h 26"/>
                      <a:gd name="T18" fmla="*/ 52 w 53"/>
                      <a:gd name="T19" fmla="*/ 25 h 26"/>
                      <a:gd name="T20" fmla="*/ 52 w 53"/>
                      <a:gd name="T21" fmla="*/ 19 h 26"/>
                      <a:gd name="T22" fmla="*/ 37 w 53"/>
                      <a:gd name="T23" fmla="*/ 17 h 26"/>
                      <a:gd name="T24" fmla="*/ 24 w 53"/>
                      <a:gd name="T25" fmla="*/ 15 h 26"/>
                      <a:gd name="T26" fmla="*/ 18 w 53"/>
                      <a:gd name="T27" fmla="*/ 13 h 26"/>
                      <a:gd name="T28" fmla="*/ 11 w 53"/>
                      <a:gd name="T29" fmla="*/ 10 h 26"/>
                      <a:gd name="T30" fmla="*/ 9 w 53"/>
                      <a:gd name="T31" fmla="*/ 7 h 26"/>
                      <a:gd name="T32" fmla="*/ 8 w 53"/>
                      <a:gd name="T33" fmla="*/ 5 h 26"/>
                      <a:gd name="T34" fmla="*/ 8 w 53"/>
                      <a:gd name="T35" fmla="*/ 5 h 26"/>
                      <a:gd name="T36" fmla="*/ 8 w 53"/>
                      <a:gd name="T37" fmla="*/ 4 h 26"/>
                      <a:gd name="T38" fmla="*/ 8 w 53"/>
                      <a:gd name="T39" fmla="*/ 3 h 26"/>
                      <a:gd name="T40" fmla="*/ 8 w 53"/>
                      <a:gd name="T41" fmla="*/ 4 h 26"/>
                      <a:gd name="T42" fmla="*/ 7 w 53"/>
                      <a:gd name="T43" fmla="*/ 1 h 26"/>
                      <a:gd name="T44" fmla="*/ 3 w 53"/>
                      <a:gd name="T45" fmla="*/ 0 h 26"/>
                      <a:gd name="T46" fmla="*/ 1 w 53"/>
                      <a:gd name="T47" fmla="*/ 1 h 26"/>
                      <a:gd name="T48" fmla="*/ 0 w 53"/>
                      <a:gd name="T49" fmla="*/ 4 h 26"/>
                      <a:gd name="T50" fmla="*/ 0 w 53"/>
                      <a:gd name="T51" fmla="*/ 5 h 26"/>
                      <a:gd name="T52" fmla="*/ 0 w 53"/>
                      <a:gd name="T53" fmla="*/ 5 h 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3"/>
                      <a:gd name="T82" fmla="*/ 0 h 26"/>
                      <a:gd name="T83" fmla="*/ 53 w 53"/>
                      <a:gd name="T84" fmla="*/ 26 h 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3" h="26">
                        <a:moveTo>
                          <a:pt x="0" y="5"/>
                        </a:moveTo>
                        <a:lnTo>
                          <a:pt x="0" y="4"/>
                        </a:lnTo>
                        <a:lnTo>
                          <a:pt x="0" y="5"/>
                        </a:lnTo>
                        <a:lnTo>
                          <a:pt x="1" y="9"/>
                        </a:lnTo>
                        <a:lnTo>
                          <a:pt x="3" y="12"/>
                        </a:lnTo>
                        <a:lnTo>
                          <a:pt x="8" y="15"/>
                        </a:lnTo>
                        <a:lnTo>
                          <a:pt x="13" y="19"/>
                        </a:lnTo>
                        <a:lnTo>
                          <a:pt x="23" y="22"/>
                        </a:lnTo>
                        <a:lnTo>
                          <a:pt x="35" y="25"/>
                        </a:lnTo>
                        <a:lnTo>
                          <a:pt x="52" y="25"/>
                        </a:lnTo>
                        <a:lnTo>
                          <a:pt x="52" y="19"/>
                        </a:lnTo>
                        <a:lnTo>
                          <a:pt x="37" y="17"/>
                        </a:lnTo>
                        <a:lnTo>
                          <a:pt x="24" y="15"/>
                        </a:lnTo>
                        <a:lnTo>
                          <a:pt x="18" y="13"/>
                        </a:lnTo>
                        <a:lnTo>
                          <a:pt x="11" y="10"/>
                        </a:lnTo>
                        <a:lnTo>
                          <a:pt x="9" y="7"/>
                        </a:lnTo>
                        <a:lnTo>
                          <a:pt x="8" y="5"/>
                        </a:lnTo>
                        <a:lnTo>
                          <a:pt x="8" y="4"/>
                        </a:lnTo>
                        <a:lnTo>
                          <a:pt x="8" y="3"/>
                        </a:lnTo>
                        <a:lnTo>
                          <a:pt x="8" y="4"/>
                        </a:lnTo>
                        <a:lnTo>
                          <a:pt x="7" y="1"/>
                        </a:lnTo>
                        <a:lnTo>
                          <a:pt x="3" y="0"/>
                        </a:lnTo>
                        <a:lnTo>
                          <a:pt x="1" y="1"/>
                        </a:lnTo>
                        <a:lnTo>
                          <a:pt x="0" y="4"/>
                        </a:lnTo>
                        <a:lnTo>
                          <a:pt x="0" y="5"/>
                        </a:lnTo>
                      </a:path>
                    </a:pathLst>
                  </a:custGeom>
                  <a:solidFill>
                    <a:srgbClr val="000000"/>
                  </a:solidFill>
                  <a:ln w="9525">
                    <a:noFill/>
                    <a:round/>
                    <a:headEnd type="none" w="med" len="med"/>
                    <a:tailEnd type="none" w="med" len="med"/>
                  </a:ln>
                </p:spPr>
                <p:txBody>
                  <a:bodyPr/>
                  <a:lstStyle/>
                  <a:p>
                    <a:endParaRPr lang="zh-CN" altLang="en-US"/>
                  </a:p>
                </p:txBody>
              </p:sp>
              <p:sp>
                <p:nvSpPr>
                  <p:cNvPr id="156" name="Freeform 74">
                    <a:extLst>
                      <a:ext uri="{FF2B5EF4-FFF2-40B4-BE49-F238E27FC236}">
                        <a16:creationId xmlns:a16="http://schemas.microsoft.com/office/drawing/2014/main" id="{1E7587CB-E835-4A37-9342-DFAA27E84B65}"/>
                      </a:ext>
                    </a:extLst>
                  </p:cNvPr>
                  <p:cNvSpPr>
                    <a:spLocks/>
                  </p:cNvSpPr>
                  <p:nvPr/>
                </p:nvSpPr>
                <p:spPr bwMode="auto">
                  <a:xfrm>
                    <a:off x="4443" y="2078"/>
                    <a:ext cx="10" cy="10"/>
                  </a:xfrm>
                  <a:custGeom>
                    <a:avLst/>
                    <a:gdLst>
                      <a:gd name="T0" fmla="*/ 6 w 10"/>
                      <a:gd name="T1" fmla="*/ 1 h 10"/>
                      <a:gd name="T2" fmla="*/ 0 w 10"/>
                      <a:gd name="T3" fmla="*/ 4 h 10"/>
                      <a:gd name="T4" fmla="*/ 1 w 10"/>
                      <a:gd name="T5" fmla="*/ 9 h 10"/>
                      <a:gd name="T6" fmla="*/ 9 w 10"/>
                      <a:gd name="T7" fmla="*/ 7 h 10"/>
                      <a:gd name="T8" fmla="*/ 8 w 10"/>
                      <a:gd name="T9" fmla="*/ 3 h 10"/>
                      <a:gd name="T10" fmla="*/ 2 w 10"/>
                      <a:gd name="T11" fmla="*/ 6 h 10"/>
                      <a:gd name="T12" fmla="*/ 8 w 10"/>
                      <a:gd name="T13" fmla="*/ 3 h 10"/>
                      <a:gd name="T14" fmla="*/ 6 w 10"/>
                      <a:gd name="T15" fmla="*/ 1 h 10"/>
                      <a:gd name="T16" fmla="*/ 4 w 10"/>
                      <a:gd name="T17" fmla="*/ 0 h 10"/>
                      <a:gd name="T18" fmla="*/ 1 w 10"/>
                      <a:gd name="T19" fmla="*/ 2 h 10"/>
                      <a:gd name="T20" fmla="*/ 0 w 10"/>
                      <a:gd name="T21" fmla="*/ 4 h 10"/>
                      <a:gd name="T22" fmla="*/ 6 w 10"/>
                      <a:gd name="T23" fmla="*/ 1 h 10"/>
                      <a:gd name="T24" fmla="*/ 6 w 10"/>
                      <a:gd name="T25" fmla="*/ 1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0"/>
                      <a:gd name="T41" fmla="*/ 10 w 10"/>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0">
                        <a:moveTo>
                          <a:pt x="6" y="1"/>
                        </a:moveTo>
                        <a:lnTo>
                          <a:pt x="0" y="4"/>
                        </a:lnTo>
                        <a:lnTo>
                          <a:pt x="1" y="9"/>
                        </a:lnTo>
                        <a:lnTo>
                          <a:pt x="9" y="7"/>
                        </a:lnTo>
                        <a:lnTo>
                          <a:pt x="8" y="3"/>
                        </a:lnTo>
                        <a:lnTo>
                          <a:pt x="2" y="6"/>
                        </a:lnTo>
                        <a:lnTo>
                          <a:pt x="8" y="3"/>
                        </a:lnTo>
                        <a:lnTo>
                          <a:pt x="6" y="1"/>
                        </a:lnTo>
                        <a:lnTo>
                          <a:pt x="4" y="0"/>
                        </a:lnTo>
                        <a:lnTo>
                          <a:pt x="1" y="2"/>
                        </a:lnTo>
                        <a:lnTo>
                          <a:pt x="0" y="4"/>
                        </a:lnTo>
                        <a:lnTo>
                          <a:pt x="6" y="1"/>
                        </a:lnTo>
                      </a:path>
                    </a:pathLst>
                  </a:custGeom>
                  <a:solidFill>
                    <a:srgbClr val="000000"/>
                  </a:solidFill>
                  <a:ln w="9525">
                    <a:noFill/>
                    <a:round/>
                    <a:headEnd type="none" w="med" len="med"/>
                    <a:tailEnd type="none" w="med" len="med"/>
                  </a:ln>
                </p:spPr>
                <p:txBody>
                  <a:bodyPr/>
                  <a:lstStyle/>
                  <a:p>
                    <a:endParaRPr lang="zh-CN" altLang="en-US"/>
                  </a:p>
                </p:txBody>
              </p:sp>
              <p:sp>
                <p:nvSpPr>
                  <p:cNvPr id="157" name="Freeform 75">
                    <a:extLst>
                      <a:ext uri="{FF2B5EF4-FFF2-40B4-BE49-F238E27FC236}">
                        <a16:creationId xmlns:a16="http://schemas.microsoft.com/office/drawing/2014/main" id="{28E073AD-6C22-4A5E-B289-0A7655529932}"/>
                      </a:ext>
                    </a:extLst>
                  </p:cNvPr>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17"/>
                      <a:gd name="T80" fmla="*/ 56 w 56"/>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w="9525">
                    <a:noFill/>
                    <a:round/>
                    <a:headEnd type="none" w="med" len="med"/>
                    <a:tailEnd type="none" w="med" len="med"/>
                  </a:ln>
                </p:spPr>
                <p:txBody>
                  <a:bodyPr/>
                  <a:lstStyle/>
                  <a:p>
                    <a:endParaRPr lang="zh-CN" altLang="en-US"/>
                  </a:p>
                </p:txBody>
              </p:sp>
              <p:sp>
                <p:nvSpPr>
                  <p:cNvPr id="158" name="Freeform 76">
                    <a:extLst>
                      <a:ext uri="{FF2B5EF4-FFF2-40B4-BE49-F238E27FC236}">
                        <a16:creationId xmlns:a16="http://schemas.microsoft.com/office/drawing/2014/main" id="{4ED39AA9-7DCF-4466-83DF-FD1B77D22418}"/>
                      </a:ext>
                    </a:extLst>
                  </p:cNvPr>
                  <p:cNvSpPr>
                    <a:spLocks/>
                  </p:cNvSpPr>
                  <p:nvPr/>
                </p:nvSpPr>
                <p:spPr bwMode="auto">
                  <a:xfrm>
                    <a:off x="4496" y="2077"/>
                    <a:ext cx="51" cy="19"/>
                  </a:xfrm>
                  <a:custGeom>
                    <a:avLst/>
                    <a:gdLst>
                      <a:gd name="T0" fmla="*/ 50 w 51"/>
                      <a:gd name="T1" fmla="*/ 4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2 w 51"/>
                      <a:gd name="T39" fmla="*/ 4 h 19"/>
                      <a:gd name="T40" fmla="*/ 49 w 51"/>
                      <a:gd name="T41" fmla="*/ 7 h 19"/>
                      <a:gd name="T42" fmla="*/ 50 w 51"/>
                      <a:gd name="T43" fmla="*/ 4 h 19"/>
                      <a:gd name="T44" fmla="*/ 49 w 51"/>
                      <a:gd name="T45" fmla="*/ 2 h 19"/>
                      <a:gd name="T46" fmla="*/ 48 w 51"/>
                      <a:gd name="T47" fmla="*/ 0 h 19"/>
                      <a:gd name="T48" fmla="*/ 45 w 51"/>
                      <a:gd name="T49" fmla="*/ 2 h 19"/>
                      <a:gd name="T50" fmla="*/ 50 w 51"/>
                      <a:gd name="T51" fmla="*/ 4 h 19"/>
                      <a:gd name="T52" fmla="*/ 50 w 51"/>
                      <a:gd name="T53" fmla="*/ 4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
                      <a:gd name="T82" fmla="*/ 0 h 19"/>
                      <a:gd name="T83" fmla="*/ 51 w 51"/>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 h="19">
                        <a:moveTo>
                          <a:pt x="50" y="4"/>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2" y="4"/>
                        </a:lnTo>
                        <a:lnTo>
                          <a:pt x="49" y="7"/>
                        </a:lnTo>
                        <a:lnTo>
                          <a:pt x="50" y="4"/>
                        </a:lnTo>
                        <a:lnTo>
                          <a:pt x="49" y="2"/>
                        </a:lnTo>
                        <a:lnTo>
                          <a:pt x="48" y="0"/>
                        </a:lnTo>
                        <a:lnTo>
                          <a:pt x="45" y="2"/>
                        </a:lnTo>
                        <a:lnTo>
                          <a:pt x="50" y="4"/>
                        </a:lnTo>
                      </a:path>
                    </a:pathLst>
                  </a:custGeom>
                  <a:solidFill>
                    <a:srgbClr val="000000"/>
                  </a:solidFill>
                  <a:ln w="9525">
                    <a:noFill/>
                    <a:round/>
                    <a:headEnd type="none" w="med" len="med"/>
                    <a:tailEnd type="none" w="med" len="med"/>
                  </a:ln>
                </p:spPr>
                <p:txBody>
                  <a:bodyPr/>
                  <a:lstStyle/>
                  <a:p>
                    <a:endParaRPr lang="zh-CN" altLang="en-US"/>
                  </a:p>
                </p:txBody>
              </p:sp>
              <p:sp>
                <p:nvSpPr>
                  <p:cNvPr id="159" name="Freeform 77">
                    <a:extLst>
                      <a:ext uri="{FF2B5EF4-FFF2-40B4-BE49-F238E27FC236}">
                        <a16:creationId xmlns:a16="http://schemas.microsoft.com/office/drawing/2014/main" id="{B7CB5140-4B6C-479B-B6BD-83D0CB50AF90}"/>
                      </a:ext>
                    </a:extLst>
                  </p:cNvPr>
                  <p:cNvSpPr>
                    <a:spLocks/>
                  </p:cNvSpPr>
                  <p:nvPr/>
                </p:nvSpPr>
                <p:spPr bwMode="auto">
                  <a:xfrm>
                    <a:off x="4538" y="2081"/>
                    <a:ext cx="9" cy="9"/>
                  </a:xfrm>
                  <a:custGeom>
                    <a:avLst/>
                    <a:gdLst>
                      <a:gd name="T0" fmla="*/ 8 w 9"/>
                      <a:gd name="T1" fmla="*/ 6 h 9"/>
                      <a:gd name="T2" fmla="*/ 8 w 9"/>
                      <a:gd name="T3" fmla="*/ 5 h 9"/>
                      <a:gd name="T4" fmla="*/ 8 w 9"/>
                      <a:gd name="T5" fmla="*/ 0 h 9"/>
                      <a:gd name="T6" fmla="*/ 0 w 9"/>
                      <a:gd name="T7" fmla="*/ 0 h 9"/>
                      <a:gd name="T8" fmla="*/ 0 w 9"/>
                      <a:gd name="T9" fmla="*/ 5 h 9"/>
                      <a:gd name="T10" fmla="*/ 0 w 9"/>
                      <a:gd name="T11" fmla="*/ 4 h 9"/>
                      <a:gd name="T12" fmla="*/ 0 w 9"/>
                      <a:gd name="T13" fmla="*/ 5 h 9"/>
                      <a:gd name="T14" fmla="*/ 3 w 9"/>
                      <a:gd name="T15" fmla="*/ 7 h 9"/>
                      <a:gd name="T16" fmla="*/ 6 w 9"/>
                      <a:gd name="T17" fmla="*/ 8 h 9"/>
                      <a:gd name="T18" fmla="*/ 7 w 9"/>
                      <a:gd name="T19" fmla="*/ 7 h 9"/>
                      <a:gd name="T20" fmla="*/ 8 w 9"/>
                      <a:gd name="T21" fmla="*/ 5 h 9"/>
                      <a:gd name="T22" fmla="*/ 8 w 9"/>
                      <a:gd name="T23" fmla="*/ 6 h 9"/>
                      <a:gd name="T24" fmla="*/ 8 w 9"/>
                      <a:gd name="T25" fmla="*/ 6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9"/>
                      <a:gd name="T41" fmla="*/ 9 w 9"/>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9">
                        <a:moveTo>
                          <a:pt x="8" y="6"/>
                        </a:moveTo>
                        <a:lnTo>
                          <a:pt x="8" y="5"/>
                        </a:lnTo>
                        <a:lnTo>
                          <a:pt x="8" y="0"/>
                        </a:lnTo>
                        <a:lnTo>
                          <a:pt x="0" y="0"/>
                        </a:lnTo>
                        <a:lnTo>
                          <a:pt x="0" y="5"/>
                        </a:lnTo>
                        <a:lnTo>
                          <a:pt x="0" y="4"/>
                        </a:lnTo>
                        <a:lnTo>
                          <a:pt x="0" y="5"/>
                        </a:lnTo>
                        <a:lnTo>
                          <a:pt x="3" y="7"/>
                        </a:lnTo>
                        <a:lnTo>
                          <a:pt x="6" y="8"/>
                        </a:lnTo>
                        <a:lnTo>
                          <a:pt x="7" y="7"/>
                        </a:lnTo>
                        <a:lnTo>
                          <a:pt x="8" y="5"/>
                        </a:lnTo>
                        <a:lnTo>
                          <a:pt x="8" y="6"/>
                        </a:lnTo>
                      </a:path>
                    </a:pathLst>
                  </a:custGeom>
                  <a:solidFill>
                    <a:srgbClr val="000000"/>
                  </a:solidFill>
                  <a:ln w="9525">
                    <a:noFill/>
                    <a:round/>
                    <a:headEnd type="none" w="med" len="med"/>
                    <a:tailEnd type="none" w="med" len="med"/>
                  </a:ln>
                </p:spPr>
                <p:txBody>
                  <a:bodyPr/>
                  <a:lstStyle/>
                  <a:p>
                    <a:endParaRPr lang="zh-CN" altLang="en-US"/>
                  </a:p>
                </p:txBody>
              </p:sp>
              <p:sp>
                <p:nvSpPr>
                  <p:cNvPr id="160" name="Freeform 78">
                    <a:extLst>
                      <a:ext uri="{FF2B5EF4-FFF2-40B4-BE49-F238E27FC236}">
                        <a16:creationId xmlns:a16="http://schemas.microsoft.com/office/drawing/2014/main" id="{420A8F9B-4784-4083-8F27-547C2B2576B7}"/>
                      </a:ext>
                    </a:extLst>
                  </p:cNvPr>
                  <p:cNvSpPr>
                    <a:spLocks/>
                  </p:cNvSpPr>
                  <p:nvPr/>
                </p:nvSpPr>
                <p:spPr bwMode="auto">
                  <a:xfrm>
                    <a:off x="4463" y="2099"/>
                    <a:ext cx="65" cy="15"/>
                  </a:xfrm>
                  <a:custGeom>
                    <a:avLst/>
                    <a:gdLst>
                      <a:gd name="T0" fmla="*/ 1 w 65"/>
                      <a:gd name="T1" fmla="*/ 3 h 15"/>
                      <a:gd name="T2" fmla="*/ 1 w 65"/>
                      <a:gd name="T3" fmla="*/ 3 h 15"/>
                      <a:gd name="T4" fmla="*/ 1 w 65"/>
                      <a:gd name="T5" fmla="*/ 5 h 15"/>
                      <a:gd name="T6" fmla="*/ 2 w 65"/>
                      <a:gd name="T7" fmla="*/ 6 h 15"/>
                      <a:gd name="T8" fmla="*/ 4 w 65"/>
                      <a:gd name="T9" fmla="*/ 8 h 15"/>
                      <a:gd name="T10" fmla="*/ 8 w 65"/>
                      <a:gd name="T11" fmla="*/ 11 h 15"/>
                      <a:gd name="T12" fmla="*/ 14 w 65"/>
                      <a:gd name="T13" fmla="*/ 12 h 15"/>
                      <a:gd name="T14" fmla="*/ 22 w 65"/>
                      <a:gd name="T15" fmla="*/ 14 h 15"/>
                      <a:gd name="T16" fmla="*/ 32 w 65"/>
                      <a:gd name="T17" fmla="*/ 14 h 15"/>
                      <a:gd name="T18" fmla="*/ 42 w 65"/>
                      <a:gd name="T19" fmla="*/ 14 h 15"/>
                      <a:gd name="T20" fmla="*/ 50 w 65"/>
                      <a:gd name="T21" fmla="*/ 12 h 15"/>
                      <a:gd name="T22" fmla="*/ 55 w 65"/>
                      <a:gd name="T23" fmla="*/ 11 h 15"/>
                      <a:gd name="T24" fmla="*/ 59 w 65"/>
                      <a:gd name="T25" fmla="*/ 8 h 15"/>
                      <a:gd name="T26" fmla="*/ 62 w 65"/>
                      <a:gd name="T27" fmla="*/ 6 h 15"/>
                      <a:gd name="T28" fmla="*/ 63 w 65"/>
                      <a:gd name="T29" fmla="*/ 5 h 15"/>
                      <a:gd name="T30" fmla="*/ 63 w 65"/>
                      <a:gd name="T31" fmla="*/ 3 h 15"/>
                      <a:gd name="T32" fmla="*/ 63 w 65"/>
                      <a:gd name="T33" fmla="*/ 3 h 15"/>
                      <a:gd name="T34" fmla="*/ 64 w 65"/>
                      <a:gd name="T35" fmla="*/ 0 h 15"/>
                      <a:gd name="T36" fmla="*/ 62 w 65"/>
                      <a:gd name="T37" fmla="*/ 2 h 15"/>
                      <a:gd name="T38" fmla="*/ 58 w 65"/>
                      <a:gd name="T39" fmla="*/ 3 h 15"/>
                      <a:gd name="T40" fmla="*/ 55 w 65"/>
                      <a:gd name="T41" fmla="*/ 3 h 15"/>
                      <a:gd name="T42" fmla="*/ 51 w 65"/>
                      <a:gd name="T43" fmla="*/ 3 h 15"/>
                      <a:gd name="T44" fmla="*/ 47 w 65"/>
                      <a:gd name="T45" fmla="*/ 5 h 15"/>
                      <a:gd name="T46" fmla="*/ 43 w 65"/>
                      <a:gd name="T47" fmla="*/ 5 h 15"/>
                      <a:gd name="T48" fmla="*/ 39 w 65"/>
                      <a:gd name="T49" fmla="*/ 5 h 15"/>
                      <a:gd name="T50" fmla="*/ 33 w 65"/>
                      <a:gd name="T51" fmla="*/ 5 h 15"/>
                      <a:gd name="T52" fmla="*/ 28 w 65"/>
                      <a:gd name="T53" fmla="*/ 5 h 15"/>
                      <a:gd name="T54" fmla="*/ 22 w 65"/>
                      <a:gd name="T55" fmla="*/ 5 h 15"/>
                      <a:gd name="T56" fmla="*/ 18 w 65"/>
                      <a:gd name="T57" fmla="*/ 5 h 15"/>
                      <a:gd name="T58" fmla="*/ 13 w 65"/>
                      <a:gd name="T59" fmla="*/ 3 h 15"/>
                      <a:gd name="T60" fmla="*/ 9 w 65"/>
                      <a:gd name="T61" fmla="*/ 3 h 15"/>
                      <a:gd name="T62" fmla="*/ 5 w 65"/>
                      <a:gd name="T63" fmla="*/ 3 h 15"/>
                      <a:gd name="T64" fmla="*/ 3 w 65"/>
                      <a:gd name="T65" fmla="*/ 2 h 15"/>
                      <a:gd name="T66" fmla="*/ 0 w 65"/>
                      <a:gd name="T67" fmla="*/ 2 h 15"/>
                      <a:gd name="T68" fmla="*/ 1 w 65"/>
                      <a:gd name="T69" fmla="*/ 3 h 15"/>
                      <a:gd name="T70" fmla="*/ 1 w 65"/>
                      <a:gd name="T71" fmla="*/ 3 h 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
                      <a:gd name="T109" fmla="*/ 0 h 15"/>
                      <a:gd name="T110" fmla="*/ 65 w 65"/>
                      <a:gd name="T111" fmla="*/ 15 h 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 h="15">
                        <a:moveTo>
                          <a:pt x="1" y="3"/>
                        </a:moveTo>
                        <a:lnTo>
                          <a:pt x="1" y="3"/>
                        </a:lnTo>
                        <a:lnTo>
                          <a:pt x="1" y="5"/>
                        </a:lnTo>
                        <a:lnTo>
                          <a:pt x="2" y="6"/>
                        </a:lnTo>
                        <a:lnTo>
                          <a:pt x="4" y="8"/>
                        </a:lnTo>
                        <a:lnTo>
                          <a:pt x="8" y="11"/>
                        </a:lnTo>
                        <a:lnTo>
                          <a:pt x="14" y="12"/>
                        </a:lnTo>
                        <a:lnTo>
                          <a:pt x="22" y="14"/>
                        </a:lnTo>
                        <a:lnTo>
                          <a:pt x="32" y="14"/>
                        </a:lnTo>
                        <a:lnTo>
                          <a:pt x="42" y="14"/>
                        </a:lnTo>
                        <a:lnTo>
                          <a:pt x="50" y="12"/>
                        </a:lnTo>
                        <a:lnTo>
                          <a:pt x="55" y="11"/>
                        </a:lnTo>
                        <a:lnTo>
                          <a:pt x="59" y="8"/>
                        </a:lnTo>
                        <a:lnTo>
                          <a:pt x="62" y="6"/>
                        </a:lnTo>
                        <a:lnTo>
                          <a:pt x="63" y="5"/>
                        </a:lnTo>
                        <a:lnTo>
                          <a:pt x="63" y="3"/>
                        </a:lnTo>
                        <a:lnTo>
                          <a:pt x="64" y="0"/>
                        </a:lnTo>
                        <a:lnTo>
                          <a:pt x="62" y="2"/>
                        </a:lnTo>
                        <a:lnTo>
                          <a:pt x="58" y="3"/>
                        </a:lnTo>
                        <a:lnTo>
                          <a:pt x="55" y="3"/>
                        </a:lnTo>
                        <a:lnTo>
                          <a:pt x="51" y="3"/>
                        </a:lnTo>
                        <a:lnTo>
                          <a:pt x="47" y="5"/>
                        </a:lnTo>
                        <a:lnTo>
                          <a:pt x="43" y="5"/>
                        </a:lnTo>
                        <a:lnTo>
                          <a:pt x="39" y="5"/>
                        </a:lnTo>
                        <a:lnTo>
                          <a:pt x="33" y="5"/>
                        </a:lnTo>
                        <a:lnTo>
                          <a:pt x="28" y="5"/>
                        </a:lnTo>
                        <a:lnTo>
                          <a:pt x="22" y="5"/>
                        </a:lnTo>
                        <a:lnTo>
                          <a:pt x="18" y="5"/>
                        </a:lnTo>
                        <a:lnTo>
                          <a:pt x="13" y="3"/>
                        </a:lnTo>
                        <a:lnTo>
                          <a:pt x="9" y="3"/>
                        </a:lnTo>
                        <a:lnTo>
                          <a:pt x="5" y="3"/>
                        </a:lnTo>
                        <a:lnTo>
                          <a:pt x="3" y="2"/>
                        </a:lnTo>
                        <a:lnTo>
                          <a:pt x="0" y="2"/>
                        </a:lnTo>
                        <a:lnTo>
                          <a:pt x="1" y="3"/>
                        </a:lnTo>
                      </a:path>
                    </a:pathLst>
                  </a:custGeom>
                  <a:solidFill>
                    <a:srgbClr val="D2D2D2"/>
                  </a:solidFill>
                  <a:ln w="9525">
                    <a:noFill/>
                    <a:round/>
                    <a:headEnd type="none" w="med" len="med"/>
                    <a:tailEnd type="none" w="med" len="med"/>
                  </a:ln>
                </p:spPr>
                <p:txBody>
                  <a:bodyPr/>
                  <a:lstStyle/>
                  <a:p>
                    <a:endParaRPr lang="zh-CN" altLang="en-US"/>
                  </a:p>
                </p:txBody>
              </p:sp>
              <p:sp>
                <p:nvSpPr>
                  <p:cNvPr id="161" name="Freeform 79">
                    <a:extLst>
                      <a:ext uri="{FF2B5EF4-FFF2-40B4-BE49-F238E27FC236}">
                        <a16:creationId xmlns:a16="http://schemas.microsoft.com/office/drawing/2014/main" id="{E5D06364-8E43-4573-A601-39C9A402FF81}"/>
                      </a:ext>
                    </a:extLst>
                  </p:cNvPr>
                  <p:cNvSpPr>
                    <a:spLocks/>
                  </p:cNvSpPr>
                  <p:nvPr/>
                </p:nvSpPr>
                <p:spPr bwMode="auto">
                  <a:xfrm>
                    <a:off x="4461" y="2101"/>
                    <a:ext cx="40" cy="17"/>
                  </a:xfrm>
                  <a:custGeom>
                    <a:avLst/>
                    <a:gdLst>
                      <a:gd name="T0" fmla="*/ 34 w 40"/>
                      <a:gd name="T1" fmla="*/ 9 h 17"/>
                      <a:gd name="T2" fmla="*/ 34 w 40"/>
                      <a:gd name="T3" fmla="*/ 9 h 17"/>
                      <a:gd name="T4" fmla="*/ 25 w 40"/>
                      <a:gd name="T5" fmla="*/ 9 h 17"/>
                      <a:gd name="T6" fmla="*/ 17 w 40"/>
                      <a:gd name="T7" fmla="*/ 8 h 17"/>
                      <a:gd name="T8" fmla="*/ 13 w 40"/>
                      <a:gd name="T9" fmla="*/ 6 h 17"/>
                      <a:gd name="T10" fmla="*/ 10 w 40"/>
                      <a:gd name="T11" fmla="*/ 3 h 17"/>
                      <a:gd name="T12" fmla="*/ 6 w 40"/>
                      <a:gd name="T13" fmla="*/ 3 h 17"/>
                      <a:gd name="T14" fmla="*/ 6 w 40"/>
                      <a:gd name="T15" fmla="*/ 1 h 17"/>
                      <a:gd name="T16" fmla="*/ 6 w 40"/>
                      <a:gd name="T17" fmla="*/ 0 h 17"/>
                      <a:gd name="T18" fmla="*/ 6 w 40"/>
                      <a:gd name="T19" fmla="*/ 1 h 17"/>
                      <a:gd name="T20" fmla="*/ 0 w 40"/>
                      <a:gd name="T21" fmla="*/ 1 h 17"/>
                      <a:gd name="T22" fmla="*/ 0 w 40"/>
                      <a:gd name="T23" fmla="*/ 3 h 17"/>
                      <a:gd name="T24" fmla="*/ 1 w 40"/>
                      <a:gd name="T25" fmla="*/ 4 h 17"/>
                      <a:gd name="T26" fmla="*/ 2 w 40"/>
                      <a:gd name="T27" fmla="*/ 8 h 17"/>
                      <a:gd name="T28" fmla="*/ 5 w 40"/>
                      <a:gd name="T29" fmla="*/ 9 h 17"/>
                      <a:gd name="T30" fmla="*/ 10 w 40"/>
                      <a:gd name="T31" fmla="*/ 11 h 17"/>
                      <a:gd name="T32" fmla="*/ 15 w 40"/>
                      <a:gd name="T33" fmla="*/ 15 h 17"/>
                      <a:gd name="T34" fmla="*/ 24 w 40"/>
                      <a:gd name="T35" fmla="*/ 15 h 17"/>
                      <a:gd name="T36" fmla="*/ 34 w 40"/>
                      <a:gd name="T37" fmla="*/ 16 h 17"/>
                      <a:gd name="T38" fmla="*/ 34 w 40"/>
                      <a:gd name="T39" fmla="*/ 16 h 17"/>
                      <a:gd name="T40" fmla="*/ 34 w 40"/>
                      <a:gd name="T41" fmla="*/ 16 h 17"/>
                      <a:gd name="T42" fmla="*/ 37 w 40"/>
                      <a:gd name="T43" fmla="*/ 15 h 17"/>
                      <a:gd name="T44" fmla="*/ 39 w 40"/>
                      <a:gd name="T45" fmla="*/ 12 h 17"/>
                      <a:gd name="T46" fmla="*/ 37 w 40"/>
                      <a:gd name="T47" fmla="*/ 10 h 17"/>
                      <a:gd name="T48" fmla="*/ 34 w 40"/>
                      <a:gd name="T49" fmla="*/ 9 h 17"/>
                      <a:gd name="T50" fmla="*/ 34 w 40"/>
                      <a:gd name="T51" fmla="*/ 9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17"/>
                      <a:gd name="T80" fmla="*/ 40 w 40"/>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17">
                        <a:moveTo>
                          <a:pt x="34" y="9"/>
                        </a:moveTo>
                        <a:lnTo>
                          <a:pt x="34" y="9"/>
                        </a:lnTo>
                        <a:lnTo>
                          <a:pt x="25" y="9"/>
                        </a:lnTo>
                        <a:lnTo>
                          <a:pt x="17" y="8"/>
                        </a:lnTo>
                        <a:lnTo>
                          <a:pt x="13" y="6"/>
                        </a:lnTo>
                        <a:lnTo>
                          <a:pt x="10" y="3"/>
                        </a:lnTo>
                        <a:lnTo>
                          <a:pt x="6" y="3"/>
                        </a:lnTo>
                        <a:lnTo>
                          <a:pt x="6" y="1"/>
                        </a:lnTo>
                        <a:lnTo>
                          <a:pt x="6" y="0"/>
                        </a:lnTo>
                        <a:lnTo>
                          <a:pt x="6" y="1"/>
                        </a:lnTo>
                        <a:lnTo>
                          <a:pt x="0" y="1"/>
                        </a:lnTo>
                        <a:lnTo>
                          <a:pt x="0" y="3"/>
                        </a:lnTo>
                        <a:lnTo>
                          <a:pt x="1" y="4"/>
                        </a:lnTo>
                        <a:lnTo>
                          <a:pt x="2" y="8"/>
                        </a:lnTo>
                        <a:lnTo>
                          <a:pt x="5" y="9"/>
                        </a:lnTo>
                        <a:lnTo>
                          <a:pt x="10" y="11"/>
                        </a:lnTo>
                        <a:lnTo>
                          <a:pt x="15" y="15"/>
                        </a:lnTo>
                        <a:lnTo>
                          <a:pt x="24" y="15"/>
                        </a:lnTo>
                        <a:lnTo>
                          <a:pt x="34" y="16"/>
                        </a:lnTo>
                        <a:lnTo>
                          <a:pt x="37" y="15"/>
                        </a:lnTo>
                        <a:lnTo>
                          <a:pt x="39" y="12"/>
                        </a:lnTo>
                        <a:lnTo>
                          <a:pt x="37" y="10"/>
                        </a:lnTo>
                        <a:lnTo>
                          <a:pt x="34" y="9"/>
                        </a:lnTo>
                      </a:path>
                    </a:pathLst>
                  </a:custGeom>
                  <a:solidFill>
                    <a:srgbClr val="000000"/>
                  </a:solidFill>
                  <a:ln w="9525">
                    <a:noFill/>
                    <a:round/>
                    <a:headEnd type="none" w="med" len="med"/>
                    <a:tailEnd type="none" w="med" len="med"/>
                  </a:ln>
                </p:spPr>
                <p:txBody>
                  <a:bodyPr/>
                  <a:lstStyle/>
                  <a:p>
                    <a:endParaRPr lang="zh-CN" altLang="en-US"/>
                  </a:p>
                </p:txBody>
              </p:sp>
              <p:sp>
                <p:nvSpPr>
                  <p:cNvPr id="162" name="Freeform 80">
                    <a:extLst>
                      <a:ext uri="{FF2B5EF4-FFF2-40B4-BE49-F238E27FC236}">
                        <a16:creationId xmlns:a16="http://schemas.microsoft.com/office/drawing/2014/main" id="{A1CBCD17-7C7C-43B0-A9D7-A7BB3E73C00A}"/>
                      </a:ext>
                    </a:extLst>
                  </p:cNvPr>
                  <p:cNvSpPr>
                    <a:spLocks/>
                  </p:cNvSpPr>
                  <p:nvPr/>
                </p:nvSpPr>
                <p:spPr bwMode="auto">
                  <a:xfrm>
                    <a:off x="4495" y="2099"/>
                    <a:ext cx="37" cy="19"/>
                  </a:xfrm>
                  <a:custGeom>
                    <a:avLst/>
                    <a:gdLst>
                      <a:gd name="T0" fmla="*/ 28 w 37"/>
                      <a:gd name="T1" fmla="*/ 2 h 19"/>
                      <a:gd name="T2" fmla="*/ 28 w 37"/>
                      <a:gd name="T3" fmla="*/ 2 h 19"/>
                      <a:gd name="T4" fmla="*/ 28 w 37"/>
                      <a:gd name="T5" fmla="*/ 2 h 19"/>
                      <a:gd name="T6" fmla="*/ 28 w 37"/>
                      <a:gd name="T7" fmla="*/ 3 h 19"/>
                      <a:gd name="T8" fmla="*/ 27 w 37"/>
                      <a:gd name="T9" fmla="*/ 5 h 19"/>
                      <a:gd name="T10" fmla="*/ 25 w 37"/>
                      <a:gd name="T11" fmla="*/ 5 h 19"/>
                      <a:gd name="T12" fmla="*/ 22 w 37"/>
                      <a:gd name="T13" fmla="*/ 8 h 19"/>
                      <a:gd name="T14" fmla="*/ 17 w 37"/>
                      <a:gd name="T15" fmla="*/ 10 h 19"/>
                      <a:gd name="T16" fmla="*/ 10 w 37"/>
                      <a:gd name="T17" fmla="*/ 11 h 19"/>
                      <a:gd name="T18" fmla="*/ 0 w 37"/>
                      <a:gd name="T19" fmla="*/ 11 h 19"/>
                      <a:gd name="T20" fmla="*/ 0 w 37"/>
                      <a:gd name="T21" fmla="*/ 18 h 19"/>
                      <a:gd name="T22" fmla="*/ 11 w 37"/>
                      <a:gd name="T23" fmla="*/ 17 h 19"/>
                      <a:gd name="T24" fmla="*/ 19 w 37"/>
                      <a:gd name="T25" fmla="*/ 17 h 19"/>
                      <a:gd name="T26" fmla="*/ 25 w 37"/>
                      <a:gd name="T27" fmla="*/ 13 h 19"/>
                      <a:gd name="T28" fmla="*/ 30 w 37"/>
                      <a:gd name="T29" fmla="*/ 11 h 19"/>
                      <a:gd name="T30" fmla="*/ 32 w 37"/>
                      <a:gd name="T31" fmla="*/ 10 h 19"/>
                      <a:gd name="T32" fmla="*/ 35 w 37"/>
                      <a:gd name="T33" fmla="*/ 6 h 19"/>
                      <a:gd name="T34" fmla="*/ 36 w 37"/>
                      <a:gd name="T35" fmla="*/ 5 h 19"/>
                      <a:gd name="T36" fmla="*/ 36 w 37"/>
                      <a:gd name="T37" fmla="*/ 3 h 19"/>
                      <a:gd name="T38" fmla="*/ 36 w 37"/>
                      <a:gd name="T39" fmla="*/ 3 h 19"/>
                      <a:gd name="T40" fmla="*/ 36 w 37"/>
                      <a:gd name="T41" fmla="*/ 3 h 19"/>
                      <a:gd name="T42" fmla="*/ 35 w 37"/>
                      <a:gd name="T43" fmla="*/ 0 h 19"/>
                      <a:gd name="T44" fmla="*/ 32 w 37"/>
                      <a:gd name="T45" fmla="*/ 0 h 19"/>
                      <a:gd name="T46" fmla="*/ 30 w 37"/>
                      <a:gd name="T47" fmla="*/ 0 h 19"/>
                      <a:gd name="T48" fmla="*/ 28 w 37"/>
                      <a:gd name="T49" fmla="*/ 2 h 19"/>
                      <a:gd name="T50" fmla="*/ 28 w 37"/>
                      <a:gd name="T51" fmla="*/ 2 h 19"/>
                      <a:gd name="T52" fmla="*/ 28 w 37"/>
                      <a:gd name="T53" fmla="*/ 2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19"/>
                      <a:gd name="T83" fmla="*/ 37 w 37"/>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19">
                        <a:moveTo>
                          <a:pt x="28" y="2"/>
                        </a:moveTo>
                        <a:lnTo>
                          <a:pt x="28" y="2"/>
                        </a:lnTo>
                        <a:lnTo>
                          <a:pt x="28" y="3"/>
                        </a:lnTo>
                        <a:lnTo>
                          <a:pt x="27" y="5"/>
                        </a:lnTo>
                        <a:lnTo>
                          <a:pt x="25" y="5"/>
                        </a:lnTo>
                        <a:lnTo>
                          <a:pt x="22" y="8"/>
                        </a:lnTo>
                        <a:lnTo>
                          <a:pt x="17" y="10"/>
                        </a:lnTo>
                        <a:lnTo>
                          <a:pt x="10" y="11"/>
                        </a:lnTo>
                        <a:lnTo>
                          <a:pt x="0" y="11"/>
                        </a:lnTo>
                        <a:lnTo>
                          <a:pt x="0" y="18"/>
                        </a:lnTo>
                        <a:lnTo>
                          <a:pt x="11" y="17"/>
                        </a:lnTo>
                        <a:lnTo>
                          <a:pt x="19" y="17"/>
                        </a:lnTo>
                        <a:lnTo>
                          <a:pt x="25" y="13"/>
                        </a:lnTo>
                        <a:lnTo>
                          <a:pt x="30" y="11"/>
                        </a:lnTo>
                        <a:lnTo>
                          <a:pt x="32" y="10"/>
                        </a:lnTo>
                        <a:lnTo>
                          <a:pt x="35" y="6"/>
                        </a:lnTo>
                        <a:lnTo>
                          <a:pt x="36" y="5"/>
                        </a:lnTo>
                        <a:lnTo>
                          <a:pt x="36" y="3"/>
                        </a:lnTo>
                        <a:lnTo>
                          <a:pt x="35" y="0"/>
                        </a:lnTo>
                        <a:lnTo>
                          <a:pt x="32" y="0"/>
                        </a:lnTo>
                        <a:lnTo>
                          <a:pt x="30" y="0"/>
                        </a:lnTo>
                        <a:lnTo>
                          <a:pt x="28" y="2"/>
                        </a:lnTo>
                      </a:path>
                    </a:pathLst>
                  </a:custGeom>
                  <a:solidFill>
                    <a:srgbClr val="000000"/>
                  </a:solidFill>
                  <a:ln w="9525">
                    <a:noFill/>
                    <a:round/>
                    <a:headEnd type="none" w="med" len="med"/>
                    <a:tailEnd type="none" w="med" len="med"/>
                  </a:ln>
                </p:spPr>
                <p:txBody>
                  <a:bodyPr/>
                  <a:lstStyle/>
                  <a:p>
                    <a:endParaRPr lang="zh-CN" altLang="en-US"/>
                  </a:p>
                </p:txBody>
              </p:sp>
              <p:sp>
                <p:nvSpPr>
                  <p:cNvPr id="163" name="Freeform 81">
                    <a:extLst>
                      <a:ext uri="{FF2B5EF4-FFF2-40B4-BE49-F238E27FC236}">
                        <a16:creationId xmlns:a16="http://schemas.microsoft.com/office/drawing/2014/main" id="{5C3191AD-D01A-47F6-8A2E-25D0736DEA90}"/>
                      </a:ext>
                    </a:extLst>
                  </p:cNvPr>
                  <p:cNvSpPr>
                    <a:spLocks/>
                  </p:cNvSpPr>
                  <p:nvPr/>
                </p:nvSpPr>
                <p:spPr bwMode="auto">
                  <a:xfrm>
                    <a:off x="4523" y="2095"/>
                    <a:ext cx="9" cy="10"/>
                  </a:xfrm>
                  <a:custGeom>
                    <a:avLst/>
                    <a:gdLst>
                      <a:gd name="T0" fmla="*/ 7 w 9"/>
                      <a:gd name="T1" fmla="*/ 9 h 10"/>
                      <a:gd name="T2" fmla="*/ 0 w 9"/>
                      <a:gd name="T3" fmla="*/ 4 h 10"/>
                      <a:gd name="T4" fmla="*/ 0 w 9"/>
                      <a:gd name="T5" fmla="*/ 6 h 10"/>
                      <a:gd name="T6" fmla="*/ 8 w 9"/>
                      <a:gd name="T7" fmla="*/ 7 h 10"/>
                      <a:gd name="T8" fmla="*/ 8 w 9"/>
                      <a:gd name="T9" fmla="*/ 6 h 10"/>
                      <a:gd name="T10" fmla="*/ 3 w 9"/>
                      <a:gd name="T11" fmla="*/ 0 h 10"/>
                      <a:gd name="T12" fmla="*/ 8 w 9"/>
                      <a:gd name="T13" fmla="*/ 6 h 10"/>
                      <a:gd name="T14" fmla="*/ 8 w 9"/>
                      <a:gd name="T15" fmla="*/ 2 h 10"/>
                      <a:gd name="T16" fmla="*/ 7 w 9"/>
                      <a:gd name="T17" fmla="*/ 0 h 10"/>
                      <a:gd name="T18" fmla="*/ 2 w 9"/>
                      <a:gd name="T19" fmla="*/ 2 h 10"/>
                      <a:gd name="T20" fmla="*/ 0 w 9"/>
                      <a:gd name="T21" fmla="*/ 4 h 10"/>
                      <a:gd name="T22" fmla="*/ 7 w 9"/>
                      <a:gd name="T23" fmla="*/ 9 h 10"/>
                      <a:gd name="T24" fmla="*/ 7 w 9"/>
                      <a:gd name="T25" fmla="*/ 9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0"/>
                      <a:gd name="T41" fmla="*/ 9 w 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0">
                        <a:moveTo>
                          <a:pt x="7" y="9"/>
                        </a:moveTo>
                        <a:lnTo>
                          <a:pt x="0" y="4"/>
                        </a:lnTo>
                        <a:lnTo>
                          <a:pt x="0" y="6"/>
                        </a:lnTo>
                        <a:lnTo>
                          <a:pt x="8" y="7"/>
                        </a:lnTo>
                        <a:lnTo>
                          <a:pt x="8" y="6"/>
                        </a:lnTo>
                        <a:lnTo>
                          <a:pt x="3" y="0"/>
                        </a:lnTo>
                        <a:lnTo>
                          <a:pt x="8" y="6"/>
                        </a:lnTo>
                        <a:lnTo>
                          <a:pt x="8" y="2"/>
                        </a:lnTo>
                        <a:lnTo>
                          <a:pt x="7" y="0"/>
                        </a:lnTo>
                        <a:lnTo>
                          <a:pt x="2" y="2"/>
                        </a:lnTo>
                        <a:lnTo>
                          <a:pt x="0" y="4"/>
                        </a:lnTo>
                        <a:lnTo>
                          <a:pt x="7" y="9"/>
                        </a:lnTo>
                      </a:path>
                    </a:pathLst>
                  </a:custGeom>
                  <a:solidFill>
                    <a:srgbClr val="000000"/>
                  </a:solidFill>
                  <a:ln w="9525">
                    <a:noFill/>
                    <a:round/>
                    <a:headEnd type="none" w="med" len="med"/>
                    <a:tailEnd type="none" w="med" len="med"/>
                  </a:ln>
                </p:spPr>
                <p:txBody>
                  <a:bodyPr/>
                  <a:lstStyle/>
                  <a:p>
                    <a:endParaRPr lang="zh-CN" altLang="en-US"/>
                  </a:p>
                </p:txBody>
              </p:sp>
              <p:sp>
                <p:nvSpPr>
                  <p:cNvPr id="164" name="Freeform 82">
                    <a:extLst>
                      <a:ext uri="{FF2B5EF4-FFF2-40B4-BE49-F238E27FC236}">
                        <a16:creationId xmlns:a16="http://schemas.microsoft.com/office/drawing/2014/main" id="{A12CDD82-9884-434D-9702-8AB899D3D7AE}"/>
                      </a:ext>
                    </a:extLst>
                  </p:cNvPr>
                  <p:cNvSpPr>
                    <a:spLocks/>
                  </p:cNvSpPr>
                  <p:nvPr/>
                </p:nvSpPr>
                <p:spPr bwMode="auto">
                  <a:xfrm>
                    <a:off x="4493" y="2095"/>
                    <a:ext cx="38" cy="13"/>
                  </a:xfrm>
                  <a:custGeom>
                    <a:avLst/>
                    <a:gdLst>
                      <a:gd name="T0" fmla="*/ 3 w 38"/>
                      <a:gd name="T1" fmla="*/ 12 h 13"/>
                      <a:gd name="T2" fmla="*/ 3 w 38"/>
                      <a:gd name="T3" fmla="*/ 12 h 13"/>
                      <a:gd name="T4" fmla="*/ 9 w 38"/>
                      <a:gd name="T5" fmla="*/ 12 h 13"/>
                      <a:gd name="T6" fmla="*/ 13 w 38"/>
                      <a:gd name="T7" fmla="*/ 12 h 13"/>
                      <a:gd name="T8" fmla="*/ 19 w 38"/>
                      <a:gd name="T9" fmla="*/ 12 h 13"/>
                      <a:gd name="T10" fmla="*/ 22 w 38"/>
                      <a:gd name="T11" fmla="*/ 11 h 13"/>
                      <a:gd name="T12" fmla="*/ 25 w 38"/>
                      <a:gd name="T13" fmla="*/ 10 h 13"/>
                      <a:gd name="T14" fmla="*/ 29 w 38"/>
                      <a:gd name="T15" fmla="*/ 10 h 13"/>
                      <a:gd name="T16" fmla="*/ 32 w 38"/>
                      <a:gd name="T17" fmla="*/ 9 h 13"/>
                      <a:gd name="T18" fmla="*/ 37 w 38"/>
                      <a:gd name="T19" fmla="*/ 9 h 13"/>
                      <a:gd name="T20" fmla="*/ 33 w 38"/>
                      <a:gd name="T21" fmla="*/ 0 h 13"/>
                      <a:gd name="T22" fmla="*/ 30 w 38"/>
                      <a:gd name="T23" fmla="*/ 2 h 13"/>
                      <a:gd name="T24" fmla="*/ 27 w 38"/>
                      <a:gd name="T25" fmla="*/ 4 h 13"/>
                      <a:gd name="T26" fmla="*/ 24 w 38"/>
                      <a:gd name="T27" fmla="*/ 4 h 13"/>
                      <a:gd name="T28" fmla="*/ 20 w 38"/>
                      <a:gd name="T29" fmla="*/ 4 h 13"/>
                      <a:gd name="T30" fmla="*/ 17 w 38"/>
                      <a:gd name="T31" fmla="*/ 4 h 13"/>
                      <a:gd name="T32" fmla="*/ 12 w 38"/>
                      <a:gd name="T33" fmla="*/ 6 h 13"/>
                      <a:gd name="T34" fmla="*/ 9 w 38"/>
                      <a:gd name="T35" fmla="*/ 6 h 13"/>
                      <a:gd name="T36" fmla="*/ 3 w 38"/>
                      <a:gd name="T37" fmla="*/ 6 h 13"/>
                      <a:gd name="T38" fmla="*/ 3 w 38"/>
                      <a:gd name="T39" fmla="*/ 6 h 13"/>
                      <a:gd name="T40" fmla="*/ 3 w 38"/>
                      <a:gd name="T41" fmla="*/ 6 h 13"/>
                      <a:gd name="T42" fmla="*/ 0 w 38"/>
                      <a:gd name="T43" fmla="*/ 7 h 13"/>
                      <a:gd name="T44" fmla="*/ 0 w 38"/>
                      <a:gd name="T45" fmla="*/ 9 h 13"/>
                      <a:gd name="T46" fmla="*/ 0 w 38"/>
                      <a:gd name="T47" fmla="*/ 12 h 13"/>
                      <a:gd name="T48" fmla="*/ 3 w 38"/>
                      <a:gd name="T49" fmla="*/ 12 h 13"/>
                      <a:gd name="T50" fmla="*/ 3 w 38"/>
                      <a:gd name="T51" fmla="*/ 12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13"/>
                      <a:gd name="T80" fmla="*/ 38 w 38"/>
                      <a:gd name="T81" fmla="*/ 13 h 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13">
                        <a:moveTo>
                          <a:pt x="3" y="12"/>
                        </a:moveTo>
                        <a:lnTo>
                          <a:pt x="3" y="12"/>
                        </a:lnTo>
                        <a:lnTo>
                          <a:pt x="9" y="12"/>
                        </a:lnTo>
                        <a:lnTo>
                          <a:pt x="13" y="12"/>
                        </a:lnTo>
                        <a:lnTo>
                          <a:pt x="19" y="12"/>
                        </a:lnTo>
                        <a:lnTo>
                          <a:pt x="22" y="11"/>
                        </a:lnTo>
                        <a:lnTo>
                          <a:pt x="25" y="10"/>
                        </a:lnTo>
                        <a:lnTo>
                          <a:pt x="29" y="10"/>
                        </a:lnTo>
                        <a:lnTo>
                          <a:pt x="32" y="9"/>
                        </a:lnTo>
                        <a:lnTo>
                          <a:pt x="37" y="9"/>
                        </a:lnTo>
                        <a:lnTo>
                          <a:pt x="33" y="0"/>
                        </a:lnTo>
                        <a:lnTo>
                          <a:pt x="30" y="2"/>
                        </a:lnTo>
                        <a:lnTo>
                          <a:pt x="27" y="4"/>
                        </a:lnTo>
                        <a:lnTo>
                          <a:pt x="24" y="4"/>
                        </a:lnTo>
                        <a:lnTo>
                          <a:pt x="20" y="4"/>
                        </a:lnTo>
                        <a:lnTo>
                          <a:pt x="17" y="4"/>
                        </a:lnTo>
                        <a:lnTo>
                          <a:pt x="12" y="6"/>
                        </a:lnTo>
                        <a:lnTo>
                          <a:pt x="9" y="6"/>
                        </a:lnTo>
                        <a:lnTo>
                          <a:pt x="3" y="6"/>
                        </a:lnTo>
                        <a:lnTo>
                          <a:pt x="0" y="7"/>
                        </a:lnTo>
                        <a:lnTo>
                          <a:pt x="0" y="9"/>
                        </a:lnTo>
                        <a:lnTo>
                          <a:pt x="0" y="12"/>
                        </a:lnTo>
                        <a:lnTo>
                          <a:pt x="3" y="12"/>
                        </a:lnTo>
                      </a:path>
                    </a:pathLst>
                  </a:custGeom>
                  <a:solidFill>
                    <a:srgbClr val="000000"/>
                  </a:solidFill>
                  <a:ln w="9525">
                    <a:noFill/>
                    <a:round/>
                    <a:headEnd type="none" w="med" len="med"/>
                    <a:tailEnd type="none" w="med" len="med"/>
                  </a:ln>
                </p:spPr>
                <p:txBody>
                  <a:bodyPr/>
                  <a:lstStyle/>
                  <a:p>
                    <a:endParaRPr lang="zh-CN" altLang="en-US"/>
                  </a:p>
                </p:txBody>
              </p:sp>
              <p:sp>
                <p:nvSpPr>
                  <p:cNvPr id="165" name="Freeform 83">
                    <a:extLst>
                      <a:ext uri="{FF2B5EF4-FFF2-40B4-BE49-F238E27FC236}">
                        <a16:creationId xmlns:a16="http://schemas.microsoft.com/office/drawing/2014/main" id="{D7E339DB-7E06-4CF6-A46C-5099C5E18BD8}"/>
                      </a:ext>
                    </a:extLst>
                  </p:cNvPr>
                  <p:cNvSpPr>
                    <a:spLocks/>
                  </p:cNvSpPr>
                  <p:nvPr/>
                </p:nvSpPr>
                <p:spPr bwMode="auto">
                  <a:xfrm>
                    <a:off x="4459" y="2097"/>
                    <a:ext cx="38" cy="11"/>
                  </a:xfrm>
                  <a:custGeom>
                    <a:avLst/>
                    <a:gdLst>
                      <a:gd name="T0" fmla="*/ 8 w 38"/>
                      <a:gd name="T1" fmla="*/ 2 h 11"/>
                      <a:gd name="T2" fmla="*/ 4 w 38"/>
                      <a:gd name="T3" fmla="*/ 7 h 11"/>
                      <a:gd name="T4" fmla="*/ 6 w 38"/>
                      <a:gd name="T5" fmla="*/ 7 h 11"/>
                      <a:gd name="T6" fmla="*/ 8 w 38"/>
                      <a:gd name="T7" fmla="*/ 8 h 11"/>
                      <a:gd name="T8" fmla="*/ 13 w 38"/>
                      <a:gd name="T9" fmla="*/ 8 h 11"/>
                      <a:gd name="T10" fmla="*/ 17 w 38"/>
                      <a:gd name="T11" fmla="*/ 9 h 11"/>
                      <a:gd name="T12" fmla="*/ 22 w 38"/>
                      <a:gd name="T13" fmla="*/ 10 h 11"/>
                      <a:gd name="T14" fmla="*/ 26 w 38"/>
                      <a:gd name="T15" fmla="*/ 10 h 11"/>
                      <a:gd name="T16" fmla="*/ 32 w 38"/>
                      <a:gd name="T17" fmla="*/ 10 h 11"/>
                      <a:gd name="T18" fmla="*/ 37 w 38"/>
                      <a:gd name="T19" fmla="*/ 10 h 11"/>
                      <a:gd name="T20" fmla="*/ 37 w 38"/>
                      <a:gd name="T21" fmla="*/ 4 h 11"/>
                      <a:gd name="T22" fmla="*/ 32 w 38"/>
                      <a:gd name="T23" fmla="*/ 4 h 11"/>
                      <a:gd name="T24" fmla="*/ 26 w 38"/>
                      <a:gd name="T25" fmla="*/ 4 h 11"/>
                      <a:gd name="T26" fmla="*/ 22 w 38"/>
                      <a:gd name="T27" fmla="*/ 4 h 11"/>
                      <a:gd name="T28" fmla="*/ 18 w 38"/>
                      <a:gd name="T29" fmla="*/ 2 h 11"/>
                      <a:gd name="T30" fmla="*/ 15 w 38"/>
                      <a:gd name="T31" fmla="*/ 2 h 11"/>
                      <a:gd name="T32" fmla="*/ 12 w 38"/>
                      <a:gd name="T33" fmla="*/ 2 h 11"/>
                      <a:gd name="T34" fmla="*/ 8 w 38"/>
                      <a:gd name="T35" fmla="*/ 0 h 11"/>
                      <a:gd name="T36" fmla="*/ 5 w 38"/>
                      <a:gd name="T37" fmla="*/ 0 h 11"/>
                      <a:gd name="T38" fmla="*/ 0 w 38"/>
                      <a:gd name="T39" fmla="*/ 4 h 11"/>
                      <a:gd name="T40" fmla="*/ 5 w 38"/>
                      <a:gd name="T41" fmla="*/ 0 h 11"/>
                      <a:gd name="T42" fmla="*/ 3 w 38"/>
                      <a:gd name="T43" fmla="*/ 0 h 11"/>
                      <a:gd name="T44" fmla="*/ 0 w 38"/>
                      <a:gd name="T45" fmla="*/ 2 h 11"/>
                      <a:gd name="T46" fmla="*/ 2 w 38"/>
                      <a:gd name="T47" fmla="*/ 5 h 11"/>
                      <a:gd name="T48" fmla="*/ 4 w 38"/>
                      <a:gd name="T49" fmla="*/ 7 h 11"/>
                      <a:gd name="T50" fmla="*/ 8 w 38"/>
                      <a:gd name="T51" fmla="*/ 2 h 11"/>
                      <a:gd name="T52" fmla="*/ 8 w 38"/>
                      <a:gd name="T53" fmla="*/ 2 h 1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11"/>
                      <a:gd name="T83" fmla="*/ 38 w 38"/>
                      <a:gd name="T84" fmla="*/ 11 h 1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11">
                        <a:moveTo>
                          <a:pt x="8" y="2"/>
                        </a:moveTo>
                        <a:lnTo>
                          <a:pt x="4" y="7"/>
                        </a:lnTo>
                        <a:lnTo>
                          <a:pt x="6" y="7"/>
                        </a:lnTo>
                        <a:lnTo>
                          <a:pt x="8" y="8"/>
                        </a:lnTo>
                        <a:lnTo>
                          <a:pt x="13" y="8"/>
                        </a:lnTo>
                        <a:lnTo>
                          <a:pt x="17" y="9"/>
                        </a:lnTo>
                        <a:lnTo>
                          <a:pt x="22" y="10"/>
                        </a:lnTo>
                        <a:lnTo>
                          <a:pt x="26" y="10"/>
                        </a:lnTo>
                        <a:lnTo>
                          <a:pt x="32" y="10"/>
                        </a:lnTo>
                        <a:lnTo>
                          <a:pt x="37" y="10"/>
                        </a:lnTo>
                        <a:lnTo>
                          <a:pt x="37" y="4"/>
                        </a:lnTo>
                        <a:lnTo>
                          <a:pt x="32" y="4"/>
                        </a:lnTo>
                        <a:lnTo>
                          <a:pt x="26" y="4"/>
                        </a:lnTo>
                        <a:lnTo>
                          <a:pt x="22" y="4"/>
                        </a:lnTo>
                        <a:lnTo>
                          <a:pt x="18" y="2"/>
                        </a:lnTo>
                        <a:lnTo>
                          <a:pt x="15" y="2"/>
                        </a:lnTo>
                        <a:lnTo>
                          <a:pt x="12" y="2"/>
                        </a:lnTo>
                        <a:lnTo>
                          <a:pt x="8" y="0"/>
                        </a:lnTo>
                        <a:lnTo>
                          <a:pt x="5" y="0"/>
                        </a:lnTo>
                        <a:lnTo>
                          <a:pt x="0" y="4"/>
                        </a:lnTo>
                        <a:lnTo>
                          <a:pt x="5" y="0"/>
                        </a:lnTo>
                        <a:lnTo>
                          <a:pt x="3" y="0"/>
                        </a:lnTo>
                        <a:lnTo>
                          <a:pt x="0" y="2"/>
                        </a:lnTo>
                        <a:lnTo>
                          <a:pt x="2" y="5"/>
                        </a:lnTo>
                        <a:lnTo>
                          <a:pt x="4" y="7"/>
                        </a:lnTo>
                        <a:lnTo>
                          <a:pt x="8" y="2"/>
                        </a:lnTo>
                      </a:path>
                    </a:pathLst>
                  </a:custGeom>
                  <a:solidFill>
                    <a:srgbClr val="000000"/>
                  </a:solidFill>
                  <a:ln w="9525">
                    <a:noFill/>
                    <a:round/>
                    <a:headEnd type="none" w="med" len="med"/>
                    <a:tailEnd type="none" w="med" len="med"/>
                  </a:ln>
                </p:spPr>
                <p:txBody>
                  <a:bodyPr/>
                  <a:lstStyle/>
                  <a:p>
                    <a:endParaRPr lang="zh-CN" altLang="en-US"/>
                  </a:p>
                </p:txBody>
              </p:sp>
              <p:sp>
                <p:nvSpPr>
                  <p:cNvPr id="166" name="Freeform 84">
                    <a:extLst>
                      <a:ext uri="{FF2B5EF4-FFF2-40B4-BE49-F238E27FC236}">
                        <a16:creationId xmlns:a16="http://schemas.microsoft.com/office/drawing/2014/main" id="{BC7F30F5-6076-4016-87EC-DE490C9FF6AF}"/>
                      </a:ext>
                    </a:extLst>
                  </p:cNvPr>
                  <p:cNvSpPr>
                    <a:spLocks/>
                  </p:cNvSpPr>
                  <p:nvPr/>
                </p:nvSpPr>
                <p:spPr bwMode="auto">
                  <a:xfrm>
                    <a:off x="4459" y="2099"/>
                    <a:ext cx="9" cy="7"/>
                  </a:xfrm>
                  <a:custGeom>
                    <a:avLst/>
                    <a:gdLst>
                      <a:gd name="T0" fmla="*/ 8 w 9"/>
                      <a:gd name="T1" fmla="*/ 3 h 7"/>
                      <a:gd name="T2" fmla="*/ 8 w 9"/>
                      <a:gd name="T3" fmla="*/ 2 h 7"/>
                      <a:gd name="T4" fmla="*/ 8 w 9"/>
                      <a:gd name="T5" fmla="*/ 0 h 7"/>
                      <a:gd name="T6" fmla="*/ 0 w 9"/>
                      <a:gd name="T7" fmla="*/ 2 h 7"/>
                      <a:gd name="T8" fmla="*/ 2 w 9"/>
                      <a:gd name="T9" fmla="*/ 3 h 7"/>
                      <a:gd name="T10" fmla="*/ 2 w 9"/>
                      <a:gd name="T11" fmla="*/ 3 h 7"/>
                      <a:gd name="T12" fmla="*/ 2 w 9"/>
                      <a:gd name="T13" fmla="*/ 3 h 7"/>
                      <a:gd name="T14" fmla="*/ 4 w 9"/>
                      <a:gd name="T15" fmla="*/ 5 h 7"/>
                      <a:gd name="T16" fmla="*/ 6 w 9"/>
                      <a:gd name="T17" fmla="*/ 6 h 7"/>
                      <a:gd name="T18" fmla="*/ 8 w 9"/>
                      <a:gd name="T19" fmla="*/ 5 h 7"/>
                      <a:gd name="T20" fmla="*/ 8 w 9"/>
                      <a:gd name="T21" fmla="*/ 2 h 7"/>
                      <a:gd name="T22" fmla="*/ 8 w 9"/>
                      <a:gd name="T23" fmla="*/ 3 h 7"/>
                      <a:gd name="T24" fmla="*/ 8 w 9"/>
                      <a:gd name="T25" fmla="*/ 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7"/>
                      <a:gd name="T41" fmla="*/ 9 w 9"/>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7">
                        <a:moveTo>
                          <a:pt x="8" y="3"/>
                        </a:moveTo>
                        <a:lnTo>
                          <a:pt x="8" y="2"/>
                        </a:lnTo>
                        <a:lnTo>
                          <a:pt x="8" y="0"/>
                        </a:lnTo>
                        <a:lnTo>
                          <a:pt x="0" y="2"/>
                        </a:lnTo>
                        <a:lnTo>
                          <a:pt x="2" y="3"/>
                        </a:lnTo>
                        <a:lnTo>
                          <a:pt x="4" y="5"/>
                        </a:lnTo>
                        <a:lnTo>
                          <a:pt x="6" y="6"/>
                        </a:lnTo>
                        <a:lnTo>
                          <a:pt x="8" y="5"/>
                        </a:lnTo>
                        <a:lnTo>
                          <a:pt x="8" y="2"/>
                        </a:lnTo>
                        <a:lnTo>
                          <a:pt x="8" y="3"/>
                        </a:lnTo>
                      </a:path>
                    </a:pathLst>
                  </a:custGeom>
                  <a:solidFill>
                    <a:srgbClr val="000000"/>
                  </a:solidFill>
                  <a:ln w="9525">
                    <a:noFill/>
                    <a:round/>
                    <a:headEnd type="none" w="med" len="med"/>
                    <a:tailEnd type="none" w="med" len="med"/>
                  </a:ln>
                </p:spPr>
                <p:txBody>
                  <a:bodyPr/>
                  <a:lstStyle/>
                  <a:p>
                    <a:endParaRPr lang="zh-CN" altLang="en-US"/>
                  </a:p>
                </p:txBody>
              </p:sp>
              <p:sp>
                <p:nvSpPr>
                  <p:cNvPr id="167" name="Freeform 85">
                    <a:extLst>
                      <a:ext uri="{FF2B5EF4-FFF2-40B4-BE49-F238E27FC236}">
                        <a16:creationId xmlns:a16="http://schemas.microsoft.com/office/drawing/2014/main" id="{D85D9781-23AE-48B9-8689-486C548B3A37}"/>
                      </a:ext>
                    </a:extLst>
                  </p:cNvPr>
                  <p:cNvSpPr>
                    <a:spLocks/>
                  </p:cNvSpPr>
                  <p:nvPr/>
                </p:nvSpPr>
                <p:spPr bwMode="auto">
                  <a:xfrm>
                    <a:off x="4436" y="1971"/>
                    <a:ext cx="121" cy="61"/>
                  </a:xfrm>
                  <a:custGeom>
                    <a:avLst/>
                    <a:gdLst>
                      <a:gd name="T0" fmla="*/ 119 w 121"/>
                      <a:gd name="T1" fmla="*/ 26 h 61"/>
                      <a:gd name="T2" fmla="*/ 120 w 121"/>
                      <a:gd name="T3" fmla="*/ 0 h 61"/>
                      <a:gd name="T4" fmla="*/ 120 w 121"/>
                      <a:gd name="T5" fmla="*/ 2 h 61"/>
                      <a:gd name="T6" fmla="*/ 118 w 121"/>
                      <a:gd name="T7" fmla="*/ 4 h 61"/>
                      <a:gd name="T8" fmla="*/ 116 w 121"/>
                      <a:gd name="T9" fmla="*/ 8 h 61"/>
                      <a:gd name="T10" fmla="*/ 110 w 121"/>
                      <a:gd name="T11" fmla="*/ 12 h 61"/>
                      <a:gd name="T12" fmla="*/ 104 w 121"/>
                      <a:gd name="T13" fmla="*/ 16 h 61"/>
                      <a:gd name="T14" fmla="*/ 94 w 121"/>
                      <a:gd name="T15" fmla="*/ 20 h 61"/>
                      <a:gd name="T16" fmla="*/ 79 w 121"/>
                      <a:gd name="T17" fmla="*/ 22 h 61"/>
                      <a:gd name="T18" fmla="*/ 60 w 121"/>
                      <a:gd name="T19" fmla="*/ 23 h 61"/>
                      <a:gd name="T20" fmla="*/ 40 w 121"/>
                      <a:gd name="T21" fmla="*/ 22 h 61"/>
                      <a:gd name="T22" fmla="*/ 27 w 121"/>
                      <a:gd name="T23" fmla="*/ 20 h 61"/>
                      <a:gd name="T24" fmla="*/ 15 w 121"/>
                      <a:gd name="T25" fmla="*/ 16 h 61"/>
                      <a:gd name="T26" fmla="*/ 7 w 121"/>
                      <a:gd name="T27" fmla="*/ 12 h 61"/>
                      <a:gd name="T28" fmla="*/ 2 w 121"/>
                      <a:gd name="T29" fmla="*/ 8 h 61"/>
                      <a:gd name="T30" fmla="*/ 1 w 121"/>
                      <a:gd name="T31" fmla="*/ 4 h 61"/>
                      <a:gd name="T32" fmla="*/ 0 w 121"/>
                      <a:gd name="T33" fmla="*/ 2 h 61"/>
                      <a:gd name="T34" fmla="*/ 0 w 121"/>
                      <a:gd name="T35" fmla="*/ 0 h 61"/>
                      <a:gd name="T36" fmla="*/ 0 w 121"/>
                      <a:gd name="T37" fmla="*/ 26 h 61"/>
                      <a:gd name="T38" fmla="*/ 0 w 121"/>
                      <a:gd name="T39" fmla="*/ 36 h 61"/>
                      <a:gd name="T40" fmla="*/ 0 w 121"/>
                      <a:gd name="T41" fmla="*/ 38 h 61"/>
                      <a:gd name="T42" fmla="*/ 1 w 121"/>
                      <a:gd name="T43" fmla="*/ 42 h 61"/>
                      <a:gd name="T44" fmla="*/ 2 w 121"/>
                      <a:gd name="T45" fmla="*/ 44 h 61"/>
                      <a:gd name="T46" fmla="*/ 7 w 121"/>
                      <a:gd name="T47" fmla="*/ 48 h 61"/>
                      <a:gd name="T48" fmla="*/ 15 w 121"/>
                      <a:gd name="T49" fmla="*/ 53 h 61"/>
                      <a:gd name="T50" fmla="*/ 27 w 121"/>
                      <a:gd name="T51" fmla="*/ 56 h 61"/>
                      <a:gd name="T52" fmla="*/ 40 w 121"/>
                      <a:gd name="T53" fmla="*/ 60 h 61"/>
                      <a:gd name="T54" fmla="*/ 60 w 121"/>
                      <a:gd name="T55" fmla="*/ 60 h 61"/>
                      <a:gd name="T56" fmla="*/ 79 w 121"/>
                      <a:gd name="T57" fmla="*/ 60 h 61"/>
                      <a:gd name="T58" fmla="*/ 94 w 121"/>
                      <a:gd name="T59" fmla="*/ 56 h 61"/>
                      <a:gd name="T60" fmla="*/ 104 w 121"/>
                      <a:gd name="T61" fmla="*/ 53 h 61"/>
                      <a:gd name="T62" fmla="*/ 110 w 121"/>
                      <a:gd name="T63" fmla="*/ 48 h 61"/>
                      <a:gd name="T64" fmla="*/ 116 w 121"/>
                      <a:gd name="T65" fmla="*/ 44 h 61"/>
                      <a:gd name="T66" fmla="*/ 118 w 121"/>
                      <a:gd name="T67" fmla="*/ 42 h 61"/>
                      <a:gd name="T68" fmla="*/ 120 w 121"/>
                      <a:gd name="T69" fmla="*/ 38 h 61"/>
                      <a:gd name="T70" fmla="*/ 120 w 121"/>
                      <a:gd name="T71" fmla="*/ 36 h 61"/>
                      <a:gd name="T72" fmla="*/ 119 w 121"/>
                      <a:gd name="T73" fmla="*/ 26 h 61"/>
                      <a:gd name="T74" fmla="*/ 119 w 121"/>
                      <a:gd name="T75" fmla="*/ 26 h 6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1"/>
                      <a:gd name="T115" fmla="*/ 0 h 61"/>
                      <a:gd name="T116" fmla="*/ 121 w 121"/>
                      <a:gd name="T117" fmla="*/ 61 h 6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1" h="61">
                        <a:moveTo>
                          <a:pt x="119" y="26"/>
                        </a:moveTo>
                        <a:lnTo>
                          <a:pt x="120" y="0"/>
                        </a:lnTo>
                        <a:lnTo>
                          <a:pt x="120" y="2"/>
                        </a:lnTo>
                        <a:lnTo>
                          <a:pt x="118" y="4"/>
                        </a:lnTo>
                        <a:lnTo>
                          <a:pt x="116" y="8"/>
                        </a:lnTo>
                        <a:lnTo>
                          <a:pt x="110" y="12"/>
                        </a:lnTo>
                        <a:lnTo>
                          <a:pt x="104" y="16"/>
                        </a:lnTo>
                        <a:lnTo>
                          <a:pt x="94" y="20"/>
                        </a:lnTo>
                        <a:lnTo>
                          <a:pt x="79" y="22"/>
                        </a:lnTo>
                        <a:lnTo>
                          <a:pt x="60" y="23"/>
                        </a:lnTo>
                        <a:lnTo>
                          <a:pt x="40" y="22"/>
                        </a:lnTo>
                        <a:lnTo>
                          <a:pt x="27" y="20"/>
                        </a:lnTo>
                        <a:lnTo>
                          <a:pt x="15" y="16"/>
                        </a:lnTo>
                        <a:lnTo>
                          <a:pt x="7" y="12"/>
                        </a:lnTo>
                        <a:lnTo>
                          <a:pt x="2" y="8"/>
                        </a:lnTo>
                        <a:lnTo>
                          <a:pt x="1" y="4"/>
                        </a:lnTo>
                        <a:lnTo>
                          <a:pt x="0" y="2"/>
                        </a:lnTo>
                        <a:lnTo>
                          <a:pt x="0" y="0"/>
                        </a:lnTo>
                        <a:lnTo>
                          <a:pt x="0" y="26"/>
                        </a:lnTo>
                        <a:lnTo>
                          <a:pt x="0" y="36"/>
                        </a:lnTo>
                        <a:lnTo>
                          <a:pt x="0" y="38"/>
                        </a:lnTo>
                        <a:lnTo>
                          <a:pt x="1" y="42"/>
                        </a:lnTo>
                        <a:lnTo>
                          <a:pt x="2" y="44"/>
                        </a:lnTo>
                        <a:lnTo>
                          <a:pt x="7" y="48"/>
                        </a:lnTo>
                        <a:lnTo>
                          <a:pt x="15" y="53"/>
                        </a:lnTo>
                        <a:lnTo>
                          <a:pt x="27" y="56"/>
                        </a:lnTo>
                        <a:lnTo>
                          <a:pt x="40" y="60"/>
                        </a:lnTo>
                        <a:lnTo>
                          <a:pt x="60" y="60"/>
                        </a:lnTo>
                        <a:lnTo>
                          <a:pt x="79" y="60"/>
                        </a:lnTo>
                        <a:lnTo>
                          <a:pt x="94" y="56"/>
                        </a:lnTo>
                        <a:lnTo>
                          <a:pt x="104" y="53"/>
                        </a:lnTo>
                        <a:lnTo>
                          <a:pt x="110" y="48"/>
                        </a:lnTo>
                        <a:lnTo>
                          <a:pt x="116" y="44"/>
                        </a:lnTo>
                        <a:lnTo>
                          <a:pt x="118" y="42"/>
                        </a:lnTo>
                        <a:lnTo>
                          <a:pt x="120" y="38"/>
                        </a:lnTo>
                        <a:lnTo>
                          <a:pt x="120" y="36"/>
                        </a:lnTo>
                        <a:lnTo>
                          <a:pt x="119" y="26"/>
                        </a:lnTo>
                      </a:path>
                    </a:pathLst>
                  </a:custGeom>
                  <a:solidFill>
                    <a:srgbClr val="D2D2D2"/>
                  </a:solidFill>
                  <a:ln w="9525">
                    <a:noFill/>
                    <a:round/>
                    <a:headEnd type="none" w="med" len="med"/>
                    <a:tailEnd type="none" w="med" len="med"/>
                  </a:ln>
                </p:spPr>
                <p:txBody>
                  <a:bodyPr/>
                  <a:lstStyle/>
                  <a:p>
                    <a:endParaRPr lang="zh-CN" altLang="en-US"/>
                  </a:p>
                </p:txBody>
              </p:sp>
              <p:sp>
                <p:nvSpPr>
                  <p:cNvPr id="168" name="Freeform 86">
                    <a:extLst>
                      <a:ext uri="{FF2B5EF4-FFF2-40B4-BE49-F238E27FC236}">
                        <a16:creationId xmlns:a16="http://schemas.microsoft.com/office/drawing/2014/main" id="{6DD8F267-6660-4FC5-8B4D-10333841F941}"/>
                      </a:ext>
                    </a:extLst>
                  </p:cNvPr>
                  <p:cNvSpPr>
                    <a:spLocks/>
                  </p:cNvSpPr>
                  <p:nvPr/>
                </p:nvSpPr>
                <p:spPr bwMode="auto">
                  <a:xfrm>
                    <a:off x="4552" y="1969"/>
                    <a:ext cx="9" cy="29"/>
                  </a:xfrm>
                  <a:custGeom>
                    <a:avLst/>
                    <a:gdLst>
                      <a:gd name="T0" fmla="*/ 8 w 9"/>
                      <a:gd name="T1" fmla="*/ 2 h 29"/>
                      <a:gd name="T2" fmla="*/ 0 w 9"/>
                      <a:gd name="T3" fmla="*/ 2 h 29"/>
                      <a:gd name="T4" fmla="*/ 0 w 9"/>
                      <a:gd name="T5" fmla="*/ 28 h 29"/>
                      <a:gd name="T6" fmla="*/ 8 w 9"/>
                      <a:gd name="T7" fmla="*/ 28 h 29"/>
                      <a:gd name="T8" fmla="*/ 8 w 9"/>
                      <a:gd name="T9" fmla="*/ 2 h 29"/>
                      <a:gd name="T10" fmla="*/ 0 w 9"/>
                      <a:gd name="T11" fmla="*/ 2 h 29"/>
                      <a:gd name="T12" fmla="*/ 8 w 9"/>
                      <a:gd name="T13" fmla="*/ 2 h 29"/>
                      <a:gd name="T14" fmla="*/ 7 w 9"/>
                      <a:gd name="T15" fmla="*/ 0 h 29"/>
                      <a:gd name="T16" fmla="*/ 4 w 9"/>
                      <a:gd name="T17" fmla="*/ 0 h 29"/>
                      <a:gd name="T18" fmla="*/ 1 w 9"/>
                      <a:gd name="T19" fmla="*/ 0 h 29"/>
                      <a:gd name="T20" fmla="*/ 0 w 9"/>
                      <a:gd name="T21" fmla="*/ 2 h 29"/>
                      <a:gd name="T22" fmla="*/ 8 w 9"/>
                      <a:gd name="T23" fmla="*/ 2 h 29"/>
                      <a:gd name="T24" fmla="*/ 8 w 9"/>
                      <a:gd name="T25" fmla="*/ 2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9"/>
                      <a:gd name="T41" fmla="*/ 9 w 9"/>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9">
                        <a:moveTo>
                          <a:pt x="8" y="2"/>
                        </a:moveTo>
                        <a:lnTo>
                          <a:pt x="0" y="2"/>
                        </a:lnTo>
                        <a:lnTo>
                          <a:pt x="0" y="28"/>
                        </a:lnTo>
                        <a:lnTo>
                          <a:pt x="8" y="28"/>
                        </a:lnTo>
                        <a:lnTo>
                          <a:pt x="8" y="2"/>
                        </a:lnTo>
                        <a:lnTo>
                          <a:pt x="0" y="2"/>
                        </a:lnTo>
                        <a:lnTo>
                          <a:pt x="8" y="2"/>
                        </a:lnTo>
                        <a:lnTo>
                          <a:pt x="7" y="0"/>
                        </a:lnTo>
                        <a:lnTo>
                          <a:pt x="4" y="0"/>
                        </a:lnTo>
                        <a:lnTo>
                          <a:pt x="1" y="0"/>
                        </a:lnTo>
                        <a:lnTo>
                          <a:pt x="0" y="2"/>
                        </a:lnTo>
                        <a:lnTo>
                          <a:pt x="8" y="2"/>
                        </a:lnTo>
                      </a:path>
                    </a:pathLst>
                  </a:custGeom>
                  <a:solidFill>
                    <a:srgbClr val="000000"/>
                  </a:solidFill>
                  <a:ln w="9525">
                    <a:noFill/>
                    <a:round/>
                    <a:headEnd type="none" w="med" len="med"/>
                    <a:tailEnd type="none" w="med" len="med"/>
                  </a:ln>
                </p:spPr>
                <p:txBody>
                  <a:bodyPr/>
                  <a:lstStyle/>
                  <a:p>
                    <a:endParaRPr lang="zh-CN" altLang="en-US"/>
                  </a:p>
                </p:txBody>
              </p:sp>
              <p:sp>
                <p:nvSpPr>
                  <p:cNvPr id="169" name="Freeform 87">
                    <a:extLst>
                      <a:ext uri="{FF2B5EF4-FFF2-40B4-BE49-F238E27FC236}">
                        <a16:creationId xmlns:a16="http://schemas.microsoft.com/office/drawing/2014/main" id="{731DEDA4-3BA0-4871-AD45-73EBBCA894B4}"/>
                      </a:ext>
                    </a:extLst>
                  </p:cNvPr>
                  <p:cNvSpPr>
                    <a:spLocks/>
                  </p:cNvSpPr>
                  <p:nvPr/>
                </p:nvSpPr>
                <p:spPr bwMode="auto">
                  <a:xfrm>
                    <a:off x="4493" y="1971"/>
                    <a:ext cx="68" cy="27"/>
                  </a:xfrm>
                  <a:custGeom>
                    <a:avLst/>
                    <a:gdLst>
                      <a:gd name="T0" fmla="*/ 3 w 68"/>
                      <a:gd name="T1" fmla="*/ 26 h 27"/>
                      <a:gd name="T2" fmla="*/ 3 w 68"/>
                      <a:gd name="T3" fmla="*/ 26 h 27"/>
                      <a:gd name="T4" fmla="*/ 22 w 68"/>
                      <a:gd name="T5" fmla="*/ 26 h 27"/>
                      <a:gd name="T6" fmla="*/ 38 w 68"/>
                      <a:gd name="T7" fmla="*/ 23 h 27"/>
                      <a:gd name="T8" fmla="*/ 49 w 68"/>
                      <a:gd name="T9" fmla="*/ 18 h 27"/>
                      <a:gd name="T10" fmla="*/ 57 w 68"/>
                      <a:gd name="T11" fmla="*/ 15 h 27"/>
                      <a:gd name="T12" fmla="*/ 61 w 68"/>
                      <a:gd name="T13" fmla="*/ 10 h 27"/>
                      <a:gd name="T14" fmla="*/ 64 w 68"/>
                      <a:gd name="T15" fmla="*/ 5 h 27"/>
                      <a:gd name="T16" fmla="*/ 67 w 68"/>
                      <a:gd name="T17" fmla="*/ 3 h 27"/>
                      <a:gd name="T18" fmla="*/ 67 w 68"/>
                      <a:gd name="T19" fmla="*/ 0 h 27"/>
                      <a:gd name="T20" fmla="*/ 59 w 68"/>
                      <a:gd name="T21" fmla="*/ 0 h 27"/>
                      <a:gd name="T22" fmla="*/ 60 w 68"/>
                      <a:gd name="T23" fmla="*/ 0 h 27"/>
                      <a:gd name="T24" fmla="*/ 59 w 68"/>
                      <a:gd name="T25" fmla="*/ 2 h 27"/>
                      <a:gd name="T26" fmla="*/ 57 w 68"/>
                      <a:gd name="T27" fmla="*/ 6 h 27"/>
                      <a:gd name="T28" fmla="*/ 52 w 68"/>
                      <a:gd name="T29" fmla="*/ 9 h 27"/>
                      <a:gd name="T30" fmla="*/ 45 w 68"/>
                      <a:gd name="T31" fmla="*/ 14 h 27"/>
                      <a:gd name="T32" fmla="*/ 37 w 68"/>
                      <a:gd name="T33" fmla="*/ 16 h 27"/>
                      <a:gd name="T34" fmla="*/ 22 w 68"/>
                      <a:gd name="T35" fmla="*/ 18 h 27"/>
                      <a:gd name="T36" fmla="*/ 3 w 68"/>
                      <a:gd name="T37" fmla="*/ 20 h 27"/>
                      <a:gd name="T38" fmla="*/ 3 w 68"/>
                      <a:gd name="T39" fmla="*/ 20 h 27"/>
                      <a:gd name="T40" fmla="*/ 3 w 68"/>
                      <a:gd name="T41" fmla="*/ 20 h 27"/>
                      <a:gd name="T42" fmla="*/ 0 w 68"/>
                      <a:gd name="T43" fmla="*/ 21 h 27"/>
                      <a:gd name="T44" fmla="*/ 0 w 68"/>
                      <a:gd name="T45" fmla="*/ 23 h 27"/>
                      <a:gd name="T46" fmla="*/ 0 w 68"/>
                      <a:gd name="T47" fmla="*/ 26 h 27"/>
                      <a:gd name="T48" fmla="*/ 3 w 68"/>
                      <a:gd name="T49" fmla="*/ 26 h 27"/>
                      <a:gd name="T50" fmla="*/ 3 w 68"/>
                      <a:gd name="T51" fmla="*/ 26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27"/>
                      <a:gd name="T80" fmla="*/ 68 w 68"/>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27">
                        <a:moveTo>
                          <a:pt x="3" y="26"/>
                        </a:moveTo>
                        <a:lnTo>
                          <a:pt x="3" y="26"/>
                        </a:lnTo>
                        <a:lnTo>
                          <a:pt x="22" y="26"/>
                        </a:lnTo>
                        <a:lnTo>
                          <a:pt x="38" y="23"/>
                        </a:lnTo>
                        <a:lnTo>
                          <a:pt x="49" y="18"/>
                        </a:lnTo>
                        <a:lnTo>
                          <a:pt x="57" y="15"/>
                        </a:lnTo>
                        <a:lnTo>
                          <a:pt x="61" y="10"/>
                        </a:lnTo>
                        <a:lnTo>
                          <a:pt x="64" y="5"/>
                        </a:lnTo>
                        <a:lnTo>
                          <a:pt x="67" y="3"/>
                        </a:lnTo>
                        <a:lnTo>
                          <a:pt x="67" y="0"/>
                        </a:lnTo>
                        <a:lnTo>
                          <a:pt x="59" y="0"/>
                        </a:lnTo>
                        <a:lnTo>
                          <a:pt x="60" y="0"/>
                        </a:lnTo>
                        <a:lnTo>
                          <a:pt x="59" y="2"/>
                        </a:lnTo>
                        <a:lnTo>
                          <a:pt x="57" y="6"/>
                        </a:lnTo>
                        <a:lnTo>
                          <a:pt x="52" y="9"/>
                        </a:lnTo>
                        <a:lnTo>
                          <a:pt x="45" y="14"/>
                        </a:lnTo>
                        <a:lnTo>
                          <a:pt x="37" y="16"/>
                        </a:lnTo>
                        <a:lnTo>
                          <a:pt x="22" y="18"/>
                        </a:lnTo>
                        <a:lnTo>
                          <a:pt x="3" y="20"/>
                        </a:lnTo>
                        <a:lnTo>
                          <a:pt x="0" y="21"/>
                        </a:lnTo>
                        <a:lnTo>
                          <a:pt x="0" y="23"/>
                        </a:lnTo>
                        <a:lnTo>
                          <a:pt x="0" y="26"/>
                        </a:lnTo>
                        <a:lnTo>
                          <a:pt x="3" y="26"/>
                        </a:lnTo>
                      </a:path>
                    </a:pathLst>
                  </a:custGeom>
                  <a:solidFill>
                    <a:srgbClr val="000000"/>
                  </a:solidFill>
                  <a:ln w="9525">
                    <a:noFill/>
                    <a:round/>
                    <a:headEnd type="none" w="med" len="med"/>
                    <a:tailEnd type="none" w="med" len="med"/>
                  </a:ln>
                </p:spPr>
                <p:txBody>
                  <a:bodyPr/>
                  <a:lstStyle/>
                  <a:p>
                    <a:endParaRPr lang="zh-CN" altLang="en-US"/>
                  </a:p>
                </p:txBody>
              </p:sp>
              <p:sp>
                <p:nvSpPr>
                  <p:cNvPr id="170" name="Freeform 88">
                    <a:extLst>
                      <a:ext uri="{FF2B5EF4-FFF2-40B4-BE49-F238E27FC236}">
                        <a16:creationId xmlns:a16="http://schemas.microsoft.com/office/drawing/2014/main" id="{F8C3780D-0137-4B40-9936-69EDE26D6F24}"/>
                      </a:ext>
                    </a:extLst>
                  </p:cNvPr>
                  <p:cNvSpPr>
                    <a:spLocks/>
                  </p:cNvSpPr>
                  <p:nvPr/>
                </p:nvSpPr>
                <p:spPr bwMode="auto">
                  <a:xfrm>
                    <a:off x="4431" y="1969"/>
                    <a:ext cx="66" cy="29"/>
                  </a:xfrm>
                  <a:custGeom>
                    <a:avLst/>
                    <a:gdLst>
                      <a:gd name="T0" fmla="*/ 8 w 66"/>
                      <a:gd name="T1" fmla="*/ 2 h 29"/>
                      <a:gd name="T2" fmla="*/ 0 w 66"/>
                      <a:gd name="T3" fmla="*/ 2 h 29"/>
                      <a:gd name="T4" fmla="*/ 0 w 66"/>
                      <a:gd name="T5" fmla="*/ 4 h 29"/>
                      <a:gd name="T6" fmla="*/ 3 w 66"/>
                      <a:gd name="T7" fmla="*/ 7 h 29"/>
                      <a:gd name="T8" fmla="*/ 5 w 66"/>
                      <a:gd name="T9" fmla="*/ 12 h 29"/>
                      <a:gd name="T10" fmla="*/ 10 w 66"/>
                      <a:gd name="T11" fmla="*/ 17 h 29"/>
                      <a:gd name="T12" fmla="*/ 18 w 66"/>
                      <a:gd name="T13" fmla="*/ 20 h 29"/>
                      <a:gd name="T14" fmla="*/ 31 w 66"/>
                      <a:gd name="T15" fmla="*/ 25 h 29"/>
                      <a:gd name="T16" fmla="*/ 44 w 66"/>
                      <a:gd name="T17" fmla="*/ 28 h 29"/>
                      <a:gd name="T18" fmla="*/ 65 w 66"/>
                      <a:gd name="T19" fmla="*/ 28 h 29"/>
                      <a:gd name="T20" fmla="*/ 65 w 66"/>
                      <a:gd name="T21" fmla="*/ 22 h 29"/>
                      <a:gd name="T22" fmla="*/ 45 w 66"/>
                      <a:gd name="T23" fmla="*/ 20 h 29"/>
                      <a:gd name="T24" fmla="*/ 32 w 66"/>
                      <a:gd name="T25" fmla="*/ 18 h 29"/>
                      <a:gd name="T26" fmla="*/ 22 w 66"/>
                      <a:gd name="T27" fmla="*/ 16 h 29"/>
                      <a:gd name="T28" fmla="*/ 14 w 66"/>
                      <a:gd name="T29" fmla="*/ 11 h 29"/>
                      <a:gd name="T30" fmla="*/ 12 w 66"/>
                      <a:gd name="T31" fmla="*/ 8 h 29"/>
                      <a:gd name="T32" fmla="*/ 10 w 66"/>
                      <a:gd name="T33" fmla="*/ 4 h 29"/>
                      <a:gd name="T34" fmla="*/ 8 w 66"/>
                      <a:gd name="T35" fmla="*/ 2 h 29"/>
                      <a:gd name="T36" fmla="*/ 8 w 66"/>
                      <a:gd name="T37" fmla="*/ 2 h 29"/>
                      <a:gd name="T38" fmla="*/ 0 w 66"/>
                      <a:gd name="T39" fmla="*/ 2 h 29"/>
                      <a:gd name="T40" fmla="*/ 8 w 66"/>
                      <a:gd name="T41" fmla="*/ 2 h 29"/>
                      <a:gd name="T42" fmla="*/ 7 w 66"/>
                      <a:gd name="T43" fmla="*/ 0 h 29"/>
                      <a:gd name="T44" fmla="*/ 5 w 66"/>
                      <a:gd name="T45" fmla="*/ 0 h 29"/>
                      <a:gd name="T46" fmla="*/ 3 w 66"/>
                      <a:gd name="T47" fmla="*/ 0 h 29"/>
                      <a:gd name="T48" fmla="*/ 0 w 66"/>
                      <a:gd name="T49" fmla="*/ 2 h 29"/>
                      <a:gd name="T50" fmla="*/ 8 w 66"/>
                      <a:gd name="T51" fmla="*/ 2 h 29"/>
                      <a:gd name="T52" fmla="*/ 8 w 66"/>
                      <a:gd name="T53" fmla="*/ 2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29"/>
                      <a:gd name="T83" fmla="*/ 66 w 66"/>
                      <a:gd name="T84" fmla="*/ 29 h 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29">
                        <a:moveTo>
                          <a:pt x="8" y="2"/>
                        </a:moveTo>
                        <a:lnTo>
                          <a:pt x="0" y="2"/>
                        </a:lnTo>
                        <a:lnTo>
                          <a:pt x="0" y="4"/>
                        </a:lnTo>
                        <a:lnTo>
                          <a:pt x="3" y="7"/>
                        </a:lnTo>
                        <a:lnTo>
                          <a:pt x="5" y="12"/>
                        </a:lnTo>
                        <a:lnTo>
                          <a:pt x="10" y="17"/>
                        </a:lnTo>
                        <a:lnTo>
                          <a:pt x="18" y="20"/>
                        </a:lnTo>
                        <a:lnTo>
                          <a:pt x="31" y="25"/>
                        </a:lnTo>
                        <a:lnTo>
                          <a:pt x="44" y="28"/>
                        </a:lnTo>
                        <a:lnTo>
                          <a:pt x="65" y="28"/>
                        </a:lnTo>
                        <a:lnTo>
                          <a:pt x="65" y="22"/>
                        </a:lnTo>
                        <a:lnTo>
                          <a:pt x="45" y="20"/>
                        </a:lnTo>
                        <a:lnTo>
                          <a:pt x="32" y="18"/>
                        </a:lnTo>
                        <a:lnTo>
                          <a:pt x="22" y="16"/>
                        </a:lnTo>
                        <a:lnTo>
                          <a:pt x="14" y="11"/>
                        </a:lnTo>
                        <a:lnTo>
                          <a:pt x="12" y="8"/>
                        </a:lnTo>
                        <a:lnTo>
                          <a:pt x="10" y="4"/>
                        </a:lnTo>
                        <a:lnTo>
                          <a:pt x="8" y="2"/>
                        </a:lnTo>
                        <a:lnTo>
                          <a:pt x="0" y="2"/>
                        </a:lnTo>
                        <a:lnTo>
                          <a:pt x="8" y="2"/>
                        </a:lnTo>
                        <a:lnTo>
                          <a:pt x="7" y="0"/>
                        </a:lnTo>
                        <a:lnTo>
                          <a:pt x="5" y="0"/>
                        </a:lnTo>
                        <a:lnTo>
                          <a:pt x="3" y="0"/>
                        </a:lnTo>
                        <a:lnTo>
                          <a:pt x="0" y="2"/>
                        </a:lnTo>
                        <a:lnTo>
                          <a:pt x="8" y="2"/>
                        </a:lnTo>
                      </a:path>
                    </a:pathLst>
                  </a:custGeom>
                  <a:solidFill>
                    <a:srgbClr val="000000"/>
                  </a:solidFill>
                  <a:ln w="9525">
                    <a:noFill/>
                    <a:round/>
                    <a:headEnd type="none" w="med" len="med"/>
                    <a:tailEnd type="none" w="med" len="med"/>
                  </a:ln>
                </p:spPr>
                <p:txBody>
                  <a:bodyPr/>
                  <a:lstStyle/>
                  <a:p>
                    <a:endParaRPr lang="zh-CN" altLang="en-US"/>
                  </a:p>
                </p:txBody>
              </p:sp>
              <p:sp>
                <p:nvSpPr>
                  <p:cNvPr id="171" name="Freeform 89">
                    <a:extLst>
                      <a:ext uri="{FF2B5EF4-FFF2-40B4-BE49-F238E27FC236}">
                        <a16:creationId xmlns:a16="http://schemas.microsoft.com/office/drawing/2014/main" id="{525F23E5-6828-4F07-B072-BB0322643910}"/>
                      </a:ext>
                    </a:extLst>
                  </p:cNvPr>
                  <p:cNvSpPr>
                    <a:spLocks/>
                  </p:cNvSpPr>
                  <p:nvPr/>
                </p:nvSpPr>
                <p:spPr bwMode="auto">
                  <a:xfrm>
                    <a:off x="4431" y="1971"/>
                    <a:ext cx="9" cy="31"/>
                  </a:xfrm>
                  <a:custGeom>
                    <a:avLst/>
                    <a:gdLst>
                      <a:gd name="T0" fmla="*/ 8 w 9"/>
                      <a:gd name="T1" fmla="*/ 26 h 31"/>
                      <a:gd name="T2" fmla="*/ 8 w 9"/>
                      <a:gd name="T3" fmla="*/ 26 h 31"/>
                      <a:gd name="T4" fmla="*/ 8 w 9"/>
                      <a:gd name="T5" fmla="*/ 0 h 31"/>
                      <a:gd name="T6" fmla="*/ 0 w 9"/>
                      <a:gd name="T7" fmla="*/ 0 h 31"/>
                      <a:gd name="T8" fmla="*/ 0 w 9"/>
                      <a:gd name="T9" fmla="*/ 26 h 31"/>
                      <a:gd name="T10" fmla="*/ 0 w 9"/>
                      <a:gd name="T11" fmla="*/ 26 h 31"/>
                      <a:gd name="T12" fmla="*/ 0 w 9"/>
                      <a:gd name="T13" fmla="*/ 26 h 31"/>
                      <a:gd name="T14" fmla="*/ 3 w 9"/>
                      <a:gd name="T15" fmla="*/ 29 h 31"/>
                      <a:gd name="T16" fmla="*/ 5 w 9"/>
                      <a:gd name="T17" fmla="*/ 30 h 31"/>
                      <a:gd name="T18" fmla="*/ 7 w 9"/>
                      <a:gd name="T19" fmla="*/ 29 h 31"/>
                      <a:gd name="T20" fmla="*/ 8 w 9"/>
                      <a:gd name="T21" fmla="*/ 26 h 31"/>
                      <a:gd name="T22" fmla="*/ 8 w 9"/>
                      <a:gd name="T23" fmla="*/ 26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31"/>
                      <a:gd name="T38" fmla="*/ 9 w 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31">
                        <a:moveTo>
                          <a:pt x="8" y="26"/>
                        </a:moveTo>
                        <a:lnTo>
                          <a:pt x="8" y="26"/>
                        </a:lnTo>
                        <a:lnTo>
                          <a:pt x="8" y="0"/>
                        </a:lnTo>
                        <a:lnTo>
                          <a:pt x="0" y="0"/>
                        </a:lnTo>
                        <a:lnTo>
                          <a:pt x="0" y="26"/>
                        </a:lnTo>
                        <a:lnTo>
                          <a:pt x="3" y="29"/>
                        </a:lnTo>
                        <a:lnTo>
                          <a:pt x="5" y="30"/>
                        </a:lnTo>
                        <a:lnTo>
                          <a:pt x="7" y="29"/>
                        </a:lnTo>
                        <a:lnTo>
                          <a:pt x="8" y="26"/>
                        </a:lnTo>
                      </a:path>
                    </a:pathLst>
                  </a:custGeom>
                  <a:solidFill>
                    <a:srgbClr val="000000"/>
                  </a:solidFill>
                  <a:ln w="9525">
                    <a:noFill/>
                    <a:round/>
                    <a:headEnd type="none" w="med" len="med"/>
                    <a:tailEnd type="none" w="med" len="med"/>
                  </a:ln>
                </p:spPr>
                <p:txBody>
                  <a:bodyPr/>
                  <a:lstStyle/>
                  <a:p>
                    <a:endParaRPr lang="zh-CN" altLang="en-US"/>
                  </a:p>
                </p:txBody>
              </p:sp>
              <p:sp>
                <p:nvSpPr>
                  <p:cNvPr id="172" name="Freeform 90">
                    <a:extLst>
                      <a:ext uri="{FF2B5EF4-FFF2-40B4-BE49-F238E27FC236}">
                        <a16:creationId xmlns:a16="http://schemas.microsoft.com/office/drawing/2014/main" id="{AC51EFDF-5008-405E-89DA-6FEE9AABF682}"/>
                      </a:ext>
                    </a:extLst>
                  </p:cNvPr>
                  <p:cNvSpPr>
                    <a:spLocks/>
                  </p:cNvSpPr>
                  <p:nvPr/>
                </p:nvSpPr>
                <p:spPr bwMode="auto">
                  <a:xfrm>
                    <a:off x="4431" y="1997"/>
                    <a:ext cx="9" cy="17"/>
                  </a:xfrm>
                  <a:custGeom>
                    <a:avLst/>
                    <a:gdLst>
                      <a:gd name="T0" fmla="*/ 8 w 9"/>
                      <a:gd name="T1" fmla="*/ 10 h 17"/>
                      <a:gd name="T2" fmla="*/ 8 w 9"/>
                      <a:gd name="T3" fmla="*/ 10 h 17"/>
                      <a:gd name="T4" fmla="*/ 8 w 9"/>
                      <a:gd name="T5" fmla="*/ 0 h 17"/>
                      <a:gd name="T6" fmla="*/ 0 w 9"/>
                      <a:gd name="T7" fmla="*/ 0 h 17"/>
                      <a:gd name="T8" fmla="*/ 0 w 9"/>
                      <a:gd name="T9" fmla="*/ 10 h 17"/>
                      <a:gd name="T10" fmla="*/ 0 w 9"/>
                      <a:gd name="T11" fmla="*/ 10 h 17"/>
                      <a:gd name="T12" fmla="*/ 0 w 9"/>
                      <a:gd name="T13" fmla="*/ 10 h 17"/>
                      <a:gd name="T14" fmla="*/ 3 w 9"/>
                      <a:gd name="T15" fmla="*/ 13 h 17"/>
                      <a:gd name="T16" fmla="*/ 5 w 9"/>
                      <a:gd name="T17" fmla="*/ 16 h 17"/>
                      <a:gd name="T18" fmla="*/ 7 w 9"/>
                      <a:gd name="T19" fmla="*/ 13 h 17"/>
                      <a:gd name="T20" fmla="*/ 8 w 9"/>
                      <a:gd name="T21" fmla="*/ 10 h 17"/>
                      <a:gd name="T22" fmla="*/ 8 w 9"/>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7"/>
                      <a:gd name="T38" fmla="*/ 9 w 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7">
                        <a:moveTo>
                          <a:pt x="8" y="10"/>
                        </a:moveTo>
                        <a:lnTo>
                          <a:pt x="8" y="10"/>
                        </a:lnTo>
                        <a:lnTo>
                          <a:pt x="8" y="0"/>
                        </a:lnTo>
                        <a:lnTo>
                          <a:pt x="0" y="0"/>
                        </a:lnTo>
                        <a:lnTo>
                          <a:pt x="0" y="10"/>
                        </a:lnTo>
                        <a:lnTo>
                          <a:pt x="3" y="13"/>
                        </a:lnTo>
                        <a:lnTo>
                          <a:pt x="5" y="16"/>
                        </a:lnTo>
                        <a:lnTo>
                          <a:pt x="7" y="13"/>
                        </a:lnTo>
                        <a:lnTo>
                          <a:pt x="8" y="10"/>
                        </a:lnTo>
                      </a:path>
                    </a:pathLst>
                  </a:custGeom>
                  <a:solidFill>
                    <a:srgbClr val="000000"/>
                  </a:solidFill>
                  <a:ln w="9525">
                    <a:noFill/>
                    <a:round/>
                    <a:headEnd type="none" w="med" len="med"/>
                    <a:tailEnd type="none" w="med" len="med"/>
                  </a:ln>
                </p:spPr>
                <p:txBody>
                  <a:bodyPr/>
                  <a:lstStyle/>
                  <a:p>
                    <a:endParaRPr lang="zh-CN" altLang="en-US"/>
                  </a:p>
                </p:txBody>
              </p:sp>
              <p:sp>
                <p:nvSpPr>
                  <p:cNvPr id="173" name="Freeform 91">
                    <a:extLst>
                      <a:ext uri="{FF2B5EF4-FFF2-40B4-BE49-F238E27FC236}">
                        <a16:creationId xmlns:a16="http://schemas.microsoft.com/office/drawing/2014/main" id="{545C6BCA-A4F8-46E6-95DF-F886980316CF}"/>
                      </a:ext>
                    </a:extLst>
                  </p:cNvPr>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29"/>
                      <a:gd name="T80" fmla="*/ 70 w 70"/>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w="9525">
                    <a:noFill/>
                    <a:round/>
                    <a:headEnd type="none" w="med" len="med"/>
                    <a:tailEnd type="none" w="med" len="med"/>
                  </a:ln>
                </p:spPr>
                <p:txBody>
                  <a:bodyPr/>
                  <a:lstStyle/>
                  <a:p>
                    <a:endParaRPr lang="zh-CN" altLang="en-US"/>
                  </a:p>
                </p:txBody>
              </p:sp>
              <p:sp>
                <p:nvSpPr>
                  <p:cNvPr id="174" name="Freeform 92">
                    <a:extLst>
                      <a:ext uri="{FF2B5EF4-FFF2-40B4-BE49-F238E27FC236}">
                        <a16:creationId xmlns:a16="http://schemas.microsoft.com/office/drawing/2014/main" id="{68B808AC-0B32-44E0-B839-B1DD26DAB8B1}"/>
                      </a:ext>
                    </a:extLst>
                  </p:cNvPr>
                  <p:cNvSpPr>
                    <a:spLocks/>
                  </p:cNvSpPr>
                  <p:nvPr/>
                </p:nvSpPr>
                <p:spPr bwMode="auto">
                  <a:xfrm>
                    <a:off x="4496" y="2005"/>
                    <a:ext cx="65" cy="31"/>
                  </a:xfrm>
                  <a:custGeom>
                    <a:avLst/>
                    <a:gdLst>
                      <a:gd name="T0" fmla="*/ 56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64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56 w 65"/>
                      <a:gd name="T51" fmla="*/ 2 h 31"/>
                      <a:gd name="T52" fmla="*/ 56 w 65"/>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31"/>
                      <a:gd name="T83" fmla="*/ 65 w 65"/>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31">
                        <a:moveTo>
                          <a:pt x="56"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64" y="2"/>
                        </a:lnTo>
                        <a:lnTo>
                          <a:pt x="64" y="4"/>
                        </a:lnTo>
                        <a:lnTo>
                          <a:pt x="63" y="2"/>
                        </a:lnTo>
                        <a:lnTo>
                          <a:pt x="60" y="0"/>
                        </a:lnTo>
                        <a:lnTo>
                          <a:pt x="57" y="1"/>
                        </a:lnTo>
                        <a:lnTo>
                          <a:pt x="56" y="2"/>
                        </a:lnTo>
                      </a:path>
                    </a:pathLst>
                  </a:custGeom>
                  <a:solidFill>
                    <a:srgbClr val="000000"/>
                  </a:solidFill>
                  <a:ln w="9525">
                    <a:noFill/>
                    <a:round/>
                    <a:headEnd type="none" w="med" len="med"/>
                    <a:tailEnd type="none" w="med" len="med"/>
                  </a:ln>
                </p:spPr>
                <p:txBody>
                  <a:bodyPr/>
                  <a:lstStyle/>
                  <a:p>
                    <a:endParaRPr lang="zh-CN" altLang="en-US"/>
                  </a:p>
                </p:txBody>
              </p:sp>
              <p:sp>
                <p:nvSpPr>
                  <p:cNvPr id="175" name="Freeform 93">
                    <a:extLst>
                      <a:ext uri="{FF2B5EF4-FFF2-40B4-BE49-F238E27FC236}">
                        <a16:creationId xmlns:a16="http://schemas.microsoft.com/office/drawing/2014/main" id="{2F38E6F5-26C9-44EC-A4DB-AA9A9780EC9C}"/>
                      </a:ext>
                    </a:extLst>
                  </p:cNvPr>
                  <p:cNvSpPr>
                    <a:spLocks/>
                  </p:cNvSpPr>
                  <p:nvPr/>
                </p:nvSpPr>
                <p:spPr bwMode="auto">
                  <a:xfrm>
                    <a:off x="4552" y="1994"/>
                    <a:ext cx="9" cy="14"/>
                  </a:xfrm>
                  <a:custGeom>
                    <a:avLst/>
                    <a:gdLst>
                      <a:gd name="T0" fmla="*/ 0 w 9"/>
                      <a:gd name="T1" fmla="*/ 3 h 14"/>
                      <a:gd name="T2" fmla="*/ 0 w 9"/>
                      <a:gd name="T3" fmla="*/ 3 h 14"/>
                      <a:gd name="T4" fmla="*/ 0 w 9"/>
                      <a:gd name="T5" fmla="*/ 13 h 14"/>
                      <a:gd name="T6" fmla="*/ 8 w 9"/>
                      <a:gd name="T7" fmla="*/ 13 h 14"/>
                      <a:gd name="T8" fmla="*/ 8 w 9"/>
                      <a:gd name="T9" fmla="*/ 3 h 14"/>
                      <a:gd name="T10" fmla="*/ 8 w 9"/>
                      <a:gd name="T11" fmla="*/ 3 h 14"/>
                      <a:gd name="T12" fmla="*/ 8 w 9"/>
                      <a:gd name="T13" fmla="*/ 3 h 14"/>
                      <a:gd name="T14" fmla="*/ 6 w 9"/>
                      <a:gd name="T15" fmla="*/ 2 h 14"/>
                      <a:gd name="T16" fmla="*/ 3 w 9"/>
                      <a:gd name="T17" fmla="*/ 0 h 14"/>
                      <a:gd name="T18" fmla="*/ 1 w 9"/>
                      <a:gd name="T19" fmla="*/ 2 h 14"/>
                      <a:gd name="T20" fmla="*/ 0 w 9"/>
                      <a:gd name="T21" fmla="*/ 3 h 14"/>
                      <a:gd name="T22" fmla="*/ 0 w 9"/>
                      <a:gd name="T23" fmla="*/ 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4"/>
                      <a:gd name="T38" fmla="*/ 9 w 9"/>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4">
                        <a:moveTo>
                          <a:pt x="0" y="3"/>
                        </a:moveTo>
                        <a:lnTo>
                          <a:pt x="0" y="3"/>
                        </a:lnTo>
                        <a:lnTo>
                          <a:pt x="0" y="13"/>
                        </a:lnTo>
                        <a:lnTo>
                          <a:pt x="8" y="13"/>
                        </a:lnTo>
                        <a:lnTo>
                          <a:pt x="8" y="3"/>
                        </a:lnTo>
                        <a:lnTo>
                          <a:pt x="6" y="2"/>
                        </a:lnTo>
                        <a:lnTo>
                          <a:pt x="3" y="0"/>
                        </a:lnTo>
                        <a:lnTo>
                          <a:pt x="1" y="2"/>
                        </a:lnTo>
                        <a:lnTo>
                          <a:pt x="0" y="3"/>
                        </a:lnTo>
                      </a:path>
                    </a:pathLst>
                  </a:custGeom>
                  <a:solidFill>
                    <a:srgbClr val="000000"/>
                  </a:solidFill>
                  <a:ln w="9525">
                    <a:noFill/>
                    <a:round/>
                    <a:headEnd type="none" w="med" len="med"/>
                    <a:tailEnd type="none" w="med" len="med"/>
                  </a:ln>
                </p:spPr>
                <p:txBody>
                  <a:bodyPr/>
                  <a:lstStyle/>
                  <a:p>
                    <a:endParaRPr lang="zh-CN" altLang="en-US"/>
                  </a:p>
                </p:txBody>
              </p:sp>
              <p:sp>
                <p:nvSpPr>
                  <p:cNvPr id="176" name="Freeform 94">
                    <a:extLst>
                      <a:ext uri="{FF2B5EF4-FFF2-40B4-BE49-F238E27FC236}">
                        <a16:creationId xmlns:a16="http://schemas.microsoft.com/office/drawing/2014/main" id="{408F42E7-56E1-4A93-B535-7D80EADD45D5}"/>
                      </a:ext>
                    </a:extLst>
                  </p:cNvPr>
                  <p:cNvSpPr>
                    <a:spLocks/>
                  </p:cNvSpPr>
                  <p:nvPr/>
                </p:nvSpPr>
                <p:spPr bwMode="auto">
                  <a:xfrm>
                    <a:off x="4489" y="1997"/>
                    <a:ext cx="17" cy="31"/>
                  </a:xfrm>
                  <a:custGeom>
                    <a:avLst/>
                    <a:gdLst>
                      <a:gd name="T0" fmla="*/ 7 w 17"/>
                      <a:gd name="T1" fmla="*/ 0 h 31"/>
                      <a:gd name="T2" fmla="*/ 4 w 17"/>
                      <a:gd name="T3" fmla="*/ 2 h 31"/>
                      <a:gd name="T4" fmla="*/ 2 w 17"/>
                      <a:gd name="T5" fmla="*/ 6 h 31"/>
                      <a:gd name="T6" fmla="*/ 0 w 17"/>
                      <a:gd name="T7" fmla="*/ 10 h 31"/>
                      <a:gd name="T8" fmla="*/ 0 w 17"/>
                      <a:gd name="T9" fmla="*/ 16 h 31"/>
                      <a:gd name="T10" fmla="*/ 0 w 17"/>
                      <a:gd name="T11" fmla="*/ 20 h 31"/>
                      <a:gd name="T12" fmla="*/ 2 w 17"/>
                      <a:gd name="T13" fmla="*/ 26 h 31"/>
                      <a:gd name="T14" fmla="*/ 4 w 17"/>
                      <a:gd name="T15" fmla="*/ 29 h 31"/>
                      <a:gd name="T16" fmla="*/ 7 w 17"/>
                      <a:gd name="T17" fmla="*/ 30 h 31"/>
                      <a:gd name="T18" fmla="*/ 11 w 17"/>
                      <a:gd name="T19" fmla="*/ 30 h 31"/>
                      <a:gd name="T20" fmla="*/ 14 w 17"/>
                      <a:gd name="T21" fmla="*/ 26 h 31"/>
                      <a:gd name="T22" fmla="*/ 15 w 17"/>
                      <a:gd name="T23" fmla="*/ 21 h 31"/>
                      <a:gd name="T24" fmla="*/ 16 w 17"/>
                      <a:gd name="T25" fmla="*/ 16 h 31"/>
                      <a:gd name="T26" fmla="*/ 15 w 17"/>
                      <a:gd name="T27" fmla="*/ 10 h 31"/>
                      <a:gd name="T28" fmla="*/ 14 w 17"/>
                      <a:gd name="T29" fmla="*/ 6 h 31"/>
                      <a:gd name="T30" fmla="*/ 12 w 17"/>
                      <a:gd name="T31" fmla="*/ 2 h 31"/>
                      <a:gd name="T32" fmla="*/ 7 w 17"/>
                      <a:gd name="T33" fmla="*/ 0 h 31"/>
                      <a:gd name="T34" fmla="*/ 7 w 17"/>
                      <a:gd name="T35" fmla="*/ 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31"/>
                      <a:gd name="T56" fmla="*/ 17 w 17"/>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31">
                        <a:moveTo>
                          <a:pt x="7" y="0"/>
                        </a:moveTo>
                        <a:lnTo>
                          <a:pt x="4" y="2"/>
                        </a:lnTo>
                        <a:lnTo>
                          <a:pt x="2" y="6"/>
                        </a:lnTo>
                        <a:lnTo>
                          <a:pt x="0" y="10"/>
                        </a:lnTo>
                        <a:lnTo>
                          <a:pt x="0" y="16"/>
                        </a:lnTo>
                        <a:lnTo>
                          <a:pt x="0" y="20"/>
                        </a:lnTo>
                        <a:lnTo>
                          <a:pt x="2" y="26"/>
                        </a:lnTo>
                        <a:lnTo>
                          <a:pt x="4" y="29"/>
                        </a:lnTo>
                        <a:lnTo>
                          <a:pt x="7" y="30"/>
                        </a:lnTo>
                        <a:lnTo>
                          <a:pt x="11" y="30"/>
                        </a:lnTo>
                        <a:lnTo>
                          <a:pt x="14" y="26"/>
                        </a:lnTo>
                        <a:lnTo>
                          <a:pt x="15" y="21"/>
                        </a:lnTo>
                        <a:lnTo>
                          <a:pt x="16" y="16"/>
                        </a:lnTo>
                        <a:lnTo>
                          <a:pt x="15" y="10"/>
                        </a:lnTo>
                        <a:lnTo>
                          <a:pt x="14" y="6"/>
                        </a:lnTo>
                        <a:lnTo>
                          <a:pt x="12" y="2"/>
                        </a:lnTo>
                        <a:lnTo>
                          <a:pt x="7" y="0"/>
                        </a:lnTo>
                      </a:path>
                    </a:pathLst>
                  </a:custGeom>
                  <a:solidFill>
                    <a:srgbClr val="FFFFFF"/>
                  </a:solidFill>
                  <a:ln w="9525">
                    <a:noFill/>
                    <a:round/>
                    <a:headEnd type="none" w="med" len="med"/>
                    <a:tailEnd type="none" w="med" len="med"/>
                  </a:ln>
                </p:spPr>
                <p:txBody>
                  <a:bodyPr/>
                  <a:lstStyle/>
                  <a:p>
                    <a:endParaRPr lang="zh-CN" altLang="en-US"/>
                  </a:p>
                </p:txBody>
              </p:sp>
              <p:sp>
                <p:nvSpPr>
                  <p:cNvPr id="177" name="Freeform 95">
                    <a:extLst>
                      <a:ext uri="{FF2B5EF4-FFF2-40B4-BE49-F238E27FC236}">
                        <a16:creationId xmlns:a16="http://schemas.microsoft.com/office/drawing/2014/main" id="{8833482F-F88D-4343-B83E-EFD2C6E6FAF9}"/>
                      </a:ext>
                    </a:extLst>
                  </p:cNvPr>
                  <p:cNvSpPr>
                    <a:spLocks/>
                  </p:cNvSpPr>
                  <p:nvPr/>
                </p:nvSpPr>
                <p:spPr bwMode="auto">
                  <a:xfrm>
                    <a:off x="4494" y="2034"/>
                    <a:ext cx="7" cy="9"/>
                  </a:xfrm>
                  <a:custGeom>
                    <a:avLst/>
                    <a:gdLst>
                      <a:gd name="T0" fmla="*/ 2 w 7"/>
                      <a:gd name="T1" fmla="*/ 0 h 9"/>
                      <a:gd name="T2" fmla="*/ 1 w 7"/>
                      <a:gd name="T3" fmla="*/ 1 h 9"/>
                      <a:gd name="T4" fmla="*/ 0 w 7"/>
                      <a:gd name="T5" fmla="*/ 3 h 9"/>
                      <a:gd name="T6" fmla="*/ 1 w 7"/>
                      <a:gd name="T7" fmla="*/ 6 h 9"/>
                      <a:gd name="T8" fmla="*/ 2 w 7"/>
                      <a:gd name="T9" fmla="*/ 8 h 9"/>
                      <a:gd name="T10" fmla="*/ 4 w 7"/>
                      <a:gd name="T11" fmla="*/ 7 h 9"/>
                      <a:gd name="T12" fmla="*/ 6 w 7"/>
                      <a:gd name="T13" fmla="*/ 3 h 9"/>
                      <a:gd name="T14" fmla="*/ 4 w 7"/>
                      <a:gd name="T15" fmla="*/ 1 h 9"/>
                      <a:gd name="T16" fmla="*/ 2 w 7"/>
                      <a:gd name="T17" fmla="*/ 0 h 9"/>
                      <a:gd name="T18" fmla="*/ 2 w 7"/>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9"/>
                      <a:gd name="T32" fmla="*/ 7 w 7"/>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9">
                        <a:moveTo>
                          <a:pt x="2" y="0"/>
                        </a:moveTo>
                        <a:lnTo>
                          <a:pt x="1" y="1"/>
                        </a:lnTo>
                        <a:lnTo>
                          <a:pt x="0" y="3"/>
                        </a:lnTo>
                        <a:lnTo>
                          <a:pt x="1" y="6"/>
                        </a:lnTo>
                        <a:lnTo>
                          <a:pt x="2" y="8"/>
                        </a:lnTo>
                        <a:lnTo>
                          <a:pt x="4" y="7"/>
                        </a:lnTo>
                        <a:lnTo>
                          <a:pt x="6" y="3"/>
                        </a:lnTo>
                        <a:lnTo>
                          <a:pt x="4" y="1"/>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78" name="Freeform 96">
                    <a:extLst>
                      <a:ext uri="{FF2B5EF4-FFF2-40B4-BE49-F238E27FC236}">
                        <a16:creationId xmlns:a16="http://schemas.microsoft.com/office/drawing/2014/main" id="{746ADE83-113D-407A-AA9A-74D21E653A28}"/>
                      </a:ext>
                    </a:extLst>
                  </p:cNvPr>
                  <p:cNvSpPr>
                    <a:spLocks/>
                  </p:cNvSpPr>
                  <p:nvPr/>
                </p:nvSpPr>
                <p:spPr bwMode="auto">
                  <a:xfrm>
                    <a:off x="4494" y="2046"/>
                    <a:ext cx="7" cy="8"/>
                  </a:xfrm>
                  <a:custGeom>
                    <a:avLst/>
                    <a:gdLst>
                      <a:gd name="T0" fmla="*/ 2 w 7"/>
                      <a:gd name="T1" fmla="*/ 0 h 8"/>
                      <a:gd name="T2" fmla="*/ 1 w 7"/>
                      <a:gd name="T3" fmla="*/ 1 h 8"/>
                      <a:gd name="T4" fmla="*/ 0 w 7"/>
                      <a:gd name="T5" fmla="*/ 4 h 8"/>
                      <a:gd name="T6" fmla="*/ 1 w 7"/>
                      <a:gd name="T7" fmla="*/ 5 h 8"/>
                      <a:gd name="T8" fmla="*/ 2 w 7"/>
                      <a:gd name="T9" fmla="*/ 7 h 8"/>
                      <a:gd name="T10" fmla="*/ 4 w 7"/>
                      <a:gd name="T11" fmla="*/ 5 h 8"/>
                      <a:gd name="T12" fmla="*/ 6 w 7"/>
                      <a:gd name="T13" fmla="*/ 4 h 8"/>
                      <a:gd name="T14" fmla="*/ 4 w 7"/>
                      <a:gd name="T15" fmla="*/ 1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2" y="0"/>
                        </a:moveTo>
                        <a:lnTo>
                          <a:pt x="1" y="1"/>
                        </a:lnTo>
                        <a:lnTo>
                          <a:pt x="0" y="4"/>
                        </a:lnTo>
                        <a:lnTo>
                          <a:pt x="1" y="5"/>
                        </a:lnTo>
                        <a:lnTo>
                          <a:pt x="2" y="7"/>
                        </a:lnTo>
                        <a:lnTo>
                          <a:pt x="4" y="5"/>
                        </a:lnTo>
                        <a:lnTo>
                          <a:pt x="6" y="4"/>
                        </a:lnTo>
                        <a:lnTo>
                          <a:pt x="4" y="1"/>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79" name="Freeform 97">
                    <a:extLst>
                      <a:ext uri="{FF2B5EF4-FFF2-40B4-BE49-F238E27FC236}">
                        <a16:creationId xmlns:a16="http://schemas.microsoft.com/office/drawing/2014/main" id="{F1009142-D617-4250-8580-B7471455C65A}"/>
                      </a:ext>
                    </a:extLst>
                  </p:cNvPr>
                  <p:cNvSpPr>
                    <a:spLocks/>
                  </p:cNvSpPr>
                  <p:nvPr/>
                </p:nvSpPr>
                <p:spPr bwMode="auto">
                  <a:xfrm>
                    <a:off x="4494" y="2059"/>
                    <a:ext cx="7" cy="7"/>
                  </a:xfrm>
                  <a:custGeom>
                    <a:avLst/>
                    <a:gdLst>
                      <a:gd name="T0" fmla="*/ 2 w 7"/>
                      <a:gd name="T1" fmla="*/ 0 h 7"/>
                      <a:gd name="T2" fmla="*/ 1 w 7"/>
                      <a:gd name="T3" fmla="*/ 0 h 7"/>
                      <a:gd name="T4" fmla="*/ 0 w 7"/>
                      <a:gd name="T5" fmla="*/ 4 h 7"/>
                      <a:gd name="T6" fmla="*/ 1 w 7"/>
                      <a:gd name="T7" fmla="*/ 6 h 7"/>
                      <a:gd name="T8" fmla="*/ 2 w 7"/>
                      <a:gd name="T9" fmla="*/ 6 h 7"/>
                      <a:gd name="T10" fmla="*/ 4 w 7"/>
                      <a:gd name="T11" fmla="*/ 6 h 7"/>
                      <a:gd name="T12" fmla="*/ 6 w 7"/>
                      <a:gd name="T13" fmla="*/ 4 h 7"/>
                      <a:gd name="T14" fmla="*/ 4 w 7"/>
                      <a:gd name="T15" fmla="*/ 0 h 7"/>
                      <a:gd name="T16" fmla="*/ 2 w 7"/>
                      <a:gd name="T17" fmla="*/ 0 h 7"/>
                      <a:gd name="T18" fmla="*/ 2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2" y="0"/>
                        </a:moveTo>
                        <a:lnTo>
                          <a:pt x="1" y="0"/>
                        </a:lnTo>
                        <a:lnTo>
                          <a:pt x="0" y="4"/>
                        </a:lnTo>
                        <a:lnTo>
                          <a:pt x="1" y="6"/>
                        </a:lnTo>
                        <a:lnTo>
                          <a:pt x="2" y="6"/>
                        </a:lnTo>
                        <a:lnTo>
                          <a:pt x="4" y="6"/>
                        </a:lnTo>
                        <a:lnTo>
                          <a:pt x="6" y="4"/>
                        </a:lnTo>
                        <a:lnTo>
                          <a:pt x="4" y="0"/>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80" name="Freeform 98">
                    <a:extLst>
                      <a:ext uri="{FF2B5EF4-FFF2-40B4-BE49-F238E27FC236}">
                        <a16:creationId xmlns:a16="http://schemas.microsoft.com/office/drawing/2014/main" id="{51C75C5B-C00A-4332-B2AB-38F1019164B1}"/>
                      </a:ext>
                    </a:extLst>
                  </p:cNvPr>
                  <p:cNvSpPr>
                    <a:spLocks/>
                  </p:cNvSpPr>
                  <p:nvPr/>
                </p:nvSpPr>
                <p:spPr bwMode="auto">
                  <a:xfrm>
                    <a:off x="4494" y="2071"/>
                    <a:ext cx="7" cy="7"/>
                  </a:xfrm>
                  <a:custGeom>
                    <a:avLst/>
                    <a:gdLst>
                      <a:gd name="T0" fmla="*/ 2 w 7"/>
                      <a:gd name="T1" fmla="*/ 0 h 7"/>
                      <a:gd name="T2" fmla="*/ 1 w 7"/>
                      <a:gd name="T3" fmla="*/ 0 h 7"/>
                      <a:gd name="T4" fmla="*/ 0 w 7"/>
                      <a:gd name="T5" fmla="*/ 3 h 7"/>
                      <a:gd name="T6" fmla="*/ 1 w 7"/>
                      <a:gd name="T7" fmla="*/ 4 h 7"/>
                      <a:gd name="T8" fmla="*/ 2 w 7"/>
                      <a:gd name="T9" fmla="*/ 6 h 7"/>
                      <a:gd name="T10" fmla="*/ 4 w 7"/>
                      <a:gd name="T11" fmla="*/ 4 h 7"/>
                      <a:gd name="T12" fmla="*/ 6 w 7"/>
                      <a:gd name="T13" fmla="*/ 3 h 7"/>
                      <a:gd name="T14" fmla="*/ 4 w 7"/>
                      <a:gd name="T15" fmla="*/ 0 h 7"/>
                      <a:gd name="T16" fmla="*/ 2 w 7"/>
                      <a:gd name="T17" fmla="*/ 0 h 7"/>
                      <a:gd name="T18" fmla="*/ 2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2" y="0"/>
                        </a:moveTo>
                        <a:lnTo>
                          <a:pt x="1" y="0"/>
                        </a:lnTo>
                        <a:lnTo>
                          <a:pt x="0" y="3"/>
                        </a:lnTo>
                        <a:lnTo>
                          <a:pt x="1" y="4"/>
                        </a:lnTo>
                        <a:lnTo>
                          <a:pt x="2" y="6"/>
                        </a:lnTo>
                        <a:lnTo>
                          <a:pt x="4" y="4"/>
                        </a:lnTo>
                        <a:lnTo>
                          <a:pt x="6" y="3"/>
                        </a:lnTo>
                        <a:lnTo>
                          <a:pt x="4" y="0"/>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81" name="Freeform 99">
                    <a:extLst>
                      <a:ext uri="{FF2B5EF4-FFF2-40B4-BE49-F238E27FC236}">
                        <a16:creationId xmlns:a16="http://schemas.microsoft.com/office/drawing/2014/main" id="{D90EDB56-DE83-488D-AA7C-5EE7C9DB21F4}"/>
                      </a:ext>
                    </a:extLst>
                  </p:cNvPr>
                  <p:cNvSpPr>
                    <a:spLocks/>
                  </p:cNvSpPr>
                  <p:nvPr/>
                </p:nvSpPr>
                <p:spPr bwMode="auto">
                  <a:xfrm>
                    <a:off x="4494" y="2082"/>
                    <a:ext cx="7" cy="8"/>
                  </a:xfrm>
                  <a:custGeom>
                    <a:avLst/>
                    <a:gdLst>
                      <a:gd name="T0" fmla="*/ 2 w 7"/>
                      <a:gd name="T1" fmla="*/ 0 h 8"/>
                      <a:gd name="T2" fmla="*/ 1 w 7"/>
                      <a:gd name="T3" fmla="*/ 2 h 8"/>
                      <a:gd name="T4" fmla="*/ 0 w 7"/>
                      <a:gd name="T5" fmla="*/ 5 h 8"/>
                      <a:gd name="T6" fmla="*/ 1 w 7"/>
                      <a:gd name="T7" fmla="*/ 7 h 8"/>
                      <a:gd name="T8" fmla="*/ 2 w 7"/>
                      <a:gd name="T9" fmla="*/ 7 h 8"/>
                      <a:gd name="T10" fmla="*/ 4 w 7"/>
                      <a:gd name="T11" fmla="*/ 7 h 8"/>
                      <a:gd name="T12" fmla="*/ 6 w 7"/>
                      <a:gd name="T13" fmla="*/ 5 h 8"/>
                      <a:gd name="T14" fmla="*/ 4 w 7"/>
                      <a:gd name="T15" fmla="*/ 2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2" y="0"/>
                        </a:moveTo>
                        <a:lnTo>
                          <a:pt x="1" y="2"/>
                        </a:lnTo>
                        <a:lnTo>
                          <a:pt x="0" y="5"/>
                        </a:lnTo>
                        <a:lnTo>
                          <a:pt x="1" y="7"/>
                        </a:lnTo>
                        <a:lnTo>
                          <a:pt x="2" y="7"/>
                        </a:lnTo>
                        <a:lnTo>
                          <a:pt x="4" y="7"/>
                        </a:lnTo>
                        <a:lnTo>
                          <a:pt x="6" y="5"/>
                        </a:lnTo>
                        <a:lnTo>
                          <a:pt x="4" y="2"/>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82" name="Freeform 100">
                    <a:extLst>
                      <a:ext uri="{FF2B5EF4-FFF2-40B4-BE49-F238E27FC236}">
                        <a16:creationId xmlns:a16="http://schemas.microsoft.com/office/drawing/2014/main" id="{7DC0C757-B31A-4B33-ACA2-78A792DEDC85}"/>
                      </a:ext>
                    </a:extLst>
                  </p:cNvPr>
                  <p:cNvSpPr>
                    <a:spLocks/>
                  </p:cNvSpPr>
                  <p:nvPr/>
                </p:nvSpPr>
                <p:spPr bwMode="auto">
                  <a:xfrm>
                    <a:off x="4494" y="2094"/>
                    <a:ext cx="7" cy="8"/>
                  </a:xfrm>
                  <a:custGeom>
                    <a:avLst/>
                    <a:gdLst>
                      <a:gd name="T0" fmla="*/ 2 w 7"/>
                      <a:gd name="T1" fmla="*/ 0 h 8"/>
                      <a:gd name="T2" fmla="*/ 1 w 7"/>
                      <a:gd name="T3" fmla="*/ 1 h 8"/>
                      <a:gd name="T4" fmla="*/ 0 w 7"/>
                      <a:gd name="T5" fmla="*/ 3 h 8"/>
                      <a:gd name="T6" fmla="*/ 1 w 7"/>
                      <a:gd name="T7" fmla="*/ 7 h 8"/>
                      <a:gd name="T8" fmla="*/ 2 w 7"/>
                      <a:gd name="T9" fmla="*/ 7 h 8"/>
                      <a:gd name="T10" fmla="*/ 4 w 7"/>
                      <a:gd name="T11" fmla="*/ 7 h 8"/>
                      <a:gd name="T12" fmla="*/ 6 w 7"/>
                      <a:gd name="T13" fmla="*/ 3 h 8"/>
                      <a:gd name="T14" fmla="*/ 4 w 7"/>
                      <a:gd name="T15" fmla="*/ 1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2" y="0"/>
                        </a:moveTo>
                        <a:lnTo>
                          <a:pt x="1" y="1"/>
                        </a:lnTo>
                        <a:lnTo>
                          <a:pt x="0" y="3"/>
                        </a:lnTo>
                        <a:lnTo>
                          <a:pt x="1" y="7"/>
                        </a:lnTo>
                        <a:lnTo>
                          <a:pt x="2" y="7"/>
                        </a:lnTo>
                        <a:lnTo>
                          <a:pt x="4" y="7"/>
                        </a:lnTo>
                        <a:lnTo>
                          <a:pt x="6" y="3"/>
                        </a:lnTo>
                        <a:lnTo>
                          <a:pt x="4" y="1"/>
                        </a:lnTo>
                        <a:lnTo>
                          <a:pt x="2" y="0"/>
                        </a:lnTo>
                      </a:path>
                    </a:pathLst>
                  </a:custGeom>
                  <a:solidFill>
                    <a:srgbClr val="FFFFFF"/>
                  </a:solidFill>
                  <a:ln w="9525">
                    <a:noFill/>
                    <a:round/>
                    <a:headEnd type="none" w="med" len="med"/>
                    <a:tailEnd type="none" w="med" len="med"/>
                  </a:ln>
                </p:spPr>
                <p:txBody>
                  <a:bodyPr/>
                  <a:lstStyle/>
                  <a:p>
                    <a:endParaRPr lang="zh-CN" altLang="en-US"/>
                  </a:p>
                </p:txBody>
              </p:sp>
              <p:sp>
                <p:nvSpPr>
                  <p:cNvPr id="183" name="Freeform 101">
                    <a:extLst>
                      <a:ext uri="{FF2B5EF4-FFF2-40B4-BE49-F238E27FC236}">
                        <a16:creationId xmlns:a16="http://schemas.microsoft.com/office/drawing/2014/main" id="{B26E1358-234E-445A-997F-A5D5D46BE68C}"/>
                      </a:ext>
                    </a:extLst>
                  </p:cNvPr>
                  <p:cNvSpPr>
                    <a:spLocks/>
                  </p:cNvSpPr>
                  <p:nvPr/>
                </p:nvSpPr>
                <p:spPr bwMode="auto">
                  <a:xfrm>
                    <a:off x="4431" y="1834"/>
                    <a:ext cx="195" cy="116"/>
                  </a:xfrm>
                  <a:custGeom>
                    <a:avLst/>
                    <a:gdLst>
                      <a:gd name="T0" fmla="*/ 175 w 195"/>
                      <a:gd name="T1" fmla="*/ 0 h 116"/>
                      <a:gd name="T2" fmla="*/ 166 w 195"/>
                      <a:gd name="T3" fmla="*/ 2 h 116"/>
                      <a:gd name="T4" fmla="*/ 158 w 195"/>
                      <a:gd name="T5" fmla="*/ 8 h 116"/>
                      <a:gd name="T6" fmla="*/ 147 w 195"/>
                      <a:gd name="T7" fmla="*/ 18 h 116"/>
                      <a:gd name="T8" fmla="*/ 139 w 195"/>
                      <a:gd name="T9" fmla="*/ 29 h 116"/>
                      <a:gd name="T10" fmla="*/ 125 w 195"/>
                      <a:gd name="T11" fmla="*/ 39 h 116"/>
                      <a:gd name="T12" fmla="*/ 113 w 195"/>
                      <a:gd name="T13" fmla="*/ 49 h 116"/>
                      <a:gd name="T14" fmla="*/ 100 w 195"/>
                      <a:gd name="T15" fmla="*/ 54 h 116"/>
                      <a:gd name="T16" fmla="*/ 84 w 195"/>
                      <a:gd name="T17" fmla="*/ 55 h 116"/>
                      <a:gd name="T18" fmla="*/ 70 w 195"/>
                      <a:gd name="T19" fmla="*/ 57 h 116"/>
                      <a:gd name="T20" fmla="*/ 55 w 195"/>
                      <a:gd name="T21" fmla="*/ 57 h 116"/>
                      <a:gd name="T22" fmla="*/ 40 w 195"/>
                      <a:gd name="T23" fmla="*/ 58 h 116"/>
                      <a:gd name="T24" fmla="*/ 28 w 195"/>
                      <a:gd name="T25" fmla="*/ 61 h 116"/>
                      <a:gd name="T26" fmla="*/ 18 w 195"/>
                      <a:gd name="T27" fmla="*/ 64 h 116"/>
                      <a:gd name="T28" fmla="*/ 10 w 195"/>
                      <a:gd name="T29" fmla="*/ 69 h 116"/>
                      <a:gd name="T30" fmla="*/ 4 w 195"/>
                      <a:gd name="T31" fmla="*/ 75 h 116"/>
                      <a:gd name="T32" fmla="*/ 0 w 195"/>
                      <a:gd name="T33" fmla="*/ 84 h 116"/>
                      <a:gd name="T34" fmla="*/ 6 w 195"/>
                      <a:gd name="T35" fmla="*/ 93 h 116"/>
                      <a:gd name="T36" fmla="*/ 16 w 195"/>
                      <a:gd name="T37" fmla="*/ 101 h 116"/>
                      <a:gd name="T38" fmla="*/ 32 w 195"/>
                      <a:gd name="T39" fmla="*/ 107 h 116"/>
                      <a:gd name="T40" fmla="*/ 48 w 195"/>
                      <a:gd name="T41" fmla="*/ 112 h 116"/>
                      <a:gd name="T42" fmla="*/ 67 w 195"/>
                      <a:gd name="T43" fmla="*/ 115 h 116"/>
                      <a:gd name="T44" fmla="*/ 87 w 195"/>
                      <a:gd name="T45" fmla="*/ 115 h 116"/>
                      <a:gd name="T46" fmla="*/ 105 w 195"/>
                      <a:gd name="T47" fmla="*/ 111 h 116"/>
                      <a:gd name="T48" fmla="*/ 122 w 195"/>
                      <a:gd name="T49" fmla="*/ 104 h 116"/>
                      <a:gd name="T50" fmla="*/ 139 w 195"/>
                      <a:gd name="T51" fmla="*/ 92 h 116"/>
                      <a:gd name="T52" fmla="*/ 156 w 195"/>
                      <a:gd name="T53" fmla="*/ 76 h 116"/>
                      <a:gd name="T54" fmla="*/ 172 w 195"/>
                      <a:gd name="T55" fmla="*/ 59 h 116"/>
                      <a:gd name="T56" fmla="*/ 184 w 195"/>
                      <a:gd name="T57" fmla="*/ 42 h 116"/>
                      <a:gd name="T58" fmla="*/ 191 w 195"/>
                      <a:gd name="T59" fmla="*/ 26 h 116"/>
                      <a:gd name="T60" fmla="*/ 194 w 195"/>
                      <a:gd name="T61" fmla="*/ 12 h 116"/>
                      <a:gd name="T62" fmla="*/ 187 w 195"/>
                      <a:gd name="T63" fmla="*/ 2 h 116"/>
                      <a:gd name="T64" fmla="*/ 180 w 195"/>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5"/>
                      <a:gd name="T100" fmla="*/ 0 h 116"/>
                      <a:gd name="T101" fmla="*/ 195 w 19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5" h="116">
                        <a:moveTo>
                          <a:pt x="180" y="0"/>
                        </a:moveTo>
                        <a:lnTo>
                          <a:pt x="175" y="0"/>
                        </a:lnTo>
                        <a:lnTo>
                          <a:pt x="171" y="0"/>
                        </a:lnTo>
                        <a:lnTo>
                          <a:pt x="166" y="2"/>
                        </a:lnTo>
                        <a:lnTo>
                          <a:pt x="162" y="5"/>
                        </a:lnTo>
                        <a:lnTo>
                          <a:pt x="158" y="8"/>
                        </a:lnTo>
                        <a:lnTo>
                          <a:pt x="153" y="13"/>
                        </a:lnTo>
                        <a:lnTo>
                          <a:pt x="147" y="18"/>
                        </a:lnTo>
                        <a:lnTo>
                          <a:pt x="142" y="23"/>
                        </a:lnTo>
                        <a:lnTo>
                          <a:pt x="139" y="29"/>
                        </a:lnTo>
                        <a:lnTo>
                          <a:pt x="132" y="34"/>
                        </a:lnTo>
                        <a:lnTo>
                          <a:pt x="125" y="39"/>
                        </a:lnTo>
                        <a:lnTo>
                          <a:pt x="121" y="44"/>
                        </a:lnTo>
                        <a:lnTo>
                          <a:pt x="113" y="49"/>
                        </a:lnTo>
                        <a:lnTo>
                          <a:pt x="106" y="52"/>
                        </a:lnTo>
                        <a:lnTo>
                          <a:pt x="100" y="54"/>
                        </a:lnTo>
                        <a:lnTo>
                          <a:pt x="92" y="55"/>
                        </a:lnTo>
                        <a:lnTo>
                          <a:pt x="84" y="55"/>
                        </a:lnTo>
                        <a:lnTo>
                          <a:pt x="77" y="55"/>
                        </a:lnTo>
                        <a:lnTo>
                          <a:pt x="70" y="57"/>
                        </a:lnTo>
                        <a:lnTo>
                          <a:pt x="62" y="57"/>
                        </a:lnTo>
                        <a:lnTo>
                          <a:pt x="55" y="57"/>
                        </a:lnTo>
                        <a:lnTo>
                          <a:pt x="48" y="58"/>
                        </a:lnTo>
                        <a:lnTo>
                          <a:pt x="40" y="58"/>
                        </a:lnTo>
                        <a:lnTo>
                          <a:pt x="34" y="59"/>
                        </a:lnTo>
                        <a:lnTo>
                          <a:pt x="28" y="61"/>
                        </a:lnTo>
                        <a:lnTo>
                          <a:pt x="23" y="62"/>
                        </a:lnTo>
                        <a:lnTo>
                          <a:pt x="18" y="64"/>
                        </a:lnTo>
                        <a:lnTo>
                          <a:pt x="13" y="65"/>
                        </a:lnTo>
                        <a:lnTo>
                          <a:pt x="10" y="69"/>
                        </a:lnTo>
                        <a:lnTo>
                          <a:pt x="6" y="72"/>
                        </a:lnTo>
                        <a:lnTo>
                          <a:pt x="4" y="75"/>
                        </a:lnTo>
                        <a:lnTo>
                          <a:pt x="0" y="80"/>
                        </a:lnTo>
                        <a:lnTo>
                          <a:pt x="0" y="84"/>
                        </a:lnTo>
                        <a:lnTo>
                          <a:pt x="3" y="89"/>
                        </a:lnTo>
                        <a:lnTo>
                          <a:pt x="6" y="93"/>
                        </a:lnTo>
                        <a:lnTo>
                          <a:pt x="10" y="98"/>
                        </a:lnTo>
                        <a:lnTo>
                          <a:pt x="16" y="101"/>
                        </a:lnTo>
                        <a:lnTo>
                          <a:pt x="23" y="105"/>
                        </a:lnTo>
                        <a:lnTo>
                          <a:pt x="32" y="107"/>
                        </a:lnTo>
                        <a:lnTo>
                          <a:pt x="40" y="110"/>
                        </a:lnTo>
                        <a:lnTo>
                          <a:pt x="48" y="112"/>
                        </a:lnTo>
                        <a:lnTo>
                          <a:pt x="58" y="114"/>
                        </a:lnTo>
                        <a:lnTo>
                          <a:pt x="67" y="115"/>
                        </a:lnTo>
                        <a:lnTo>
                          <a:pt x="77" y="115"/>
                        </a:lnTo>
                        <a:lnTo>
                          <a:pt x="87" y="115"/>
                        </a:lnTo>
                        <a:lnTo>
                          <a:pt x="99" y="112"/>
                        </a:lnTo>
                        <a:lnTo>
                          <a:pt x="105" y="111"/>
                        </a:lnTo>
                        <a:lnTo>
                          <a:pt x="114" y="107"/>
                        </a:lnTo>
                        <a:lnTo>
                          <a:pt x="122" y="104"/>
                        </a:lnTo>
                        <a:lnTo>
                          <a:pt x="131" y="98"/>
                        </a:lnTo>
                        <a:lnTo>
                          <a:pt x="139" y="92"/>
                        </a:lnTo>
                        <a:lnTo>
                          <a:pt x="147" y="84"/>
                        </a:lnTo>
                        <a:lnTo>
                          <a:pt x="156" y="76"/>
                        </a:lnTo>
                        <a:lnTo>
                          <a:pt x="163" y="69"/>
                        </a:lnTo>
                        <a:lnTo>
                          <a:pt x="172" y="59"/>
                        </a:lnTo>
                        <a:lnTo>
                          <a:pt x="178" y="51"/>
                        </a:lnTo>
                        <a:lnTo>
                          <a:pt x="184" y="42"/>
                        </a:lnTo>
                        <a:lnTo>
                          <a:pt x="189" y="34"/>
                        </a:lnTo>
                        <a:lnTo>
                          <a:pt x="191" y="26"/>
                        </a:lnTo>
                        <a:lnTo>
                          <a:pt x="194" y="18"/>
                        </a:lnTo>
                        <a:lnTo>
                          <a:pt x="194" y="12"/>
                        </a:lnTo>
                        <a:lnTo>
                          <a:pt x="191" y="6"/>
                        </a:lnTo>
                        <a:lnTo>
                          <a:pt x="187" y="2"/>
                        </a:lnTo>
                        <a:lnTo>
                          <a:pt x="180" y="0"/>
                        </a:lnTo>
                      </a:path>
                    </a:pathLst>
                  </a:custGeom>
                  <a:solidFill>
                    <a:srgbClr val="FFFFFF"/>
                  </a:solidFill>
                  <a:ln w="9525">
                    <a:noFill/>
                    <a:round/>
                    <a:headEnd type="none" w="med" len="med"/>
                    <a:tailEnd type="none" w="med" len="med"/>
                  </a:ln>
                </p:spPr>
                <p:txBody>
                  <a:bodyPr/>
                  <a:lstStyle/>
                  <a:p>
                    <a:endParaRPr lang="zh-CN" altLang="en-US"/>
                  </a:p>
                </p:txBody>
              </p:sp>
              <p:sp>
                <p:nvSpPr>
                  <p:cNvPr id="184" name="Freeform 102">
                    <a:extLst>
                      <a:ext uri="{FF2B5EF4-FFF2-40B4-BE49-F238E27FC236}">
                        <a16:creationId xmlns:a16="http://schemas.microsoft.com/office/drawing/2014/main" id="{55331C4E-532E-47EF-98AC-5A9BF7C1535D}"/>
                      </a:ext>
                    </a:extLst>
                  </p:cNvPr>
                  <p:cNvSpPr>
                    <a:spLocks/>
                  </p:cNvSpPr>
                  <p:nvPr/>
                </p:nvSpPr>
                <p:spPr bwMode="auto">
                  <a:xfrm>
                    <a:off x="4435" y="1836"/>
                    <a:ext cx="187" cy="113"/>
                  </a:xfrm>
                  <a:custGeom>
                    <a:avLst/>
                    <a:gdLst>
                      <a:gd name="T0" fmla="*/ 89 w 187"/>
                      <a:gd name="T1" fmla="*/ 53 h 113"/>
                      <a:gd name="T2" fmla="*/ 102 w 187"/>
                      <a:gd name="T3" fmla="*/ 51 h 113"/>
                      <a:gd name="T4" fmla="*/ 115 w 187"/>
                      <a:gd name="T5" fmla="*/ 43 h 113"/>
                      <a:gd name="T6" fmla="*/ 127 w 187"/>
                      <a:gd name="T7" fmla="*/ 34 h 113"/>
                      <a:gd name="T8" fmla="*/ 138 w 187"/>
                      <a:gd name="T9" fmla="*/ 24 h 113"/>
                      <a:gd name="T10" fmla="*/ 146 w 187"/>
                      <a:gd name="T11" fmla="*/ 13 h 113"/>
                      <a:gd name="T12" fmla="*/ 156 w 187"/>
                      <a:gd name="T13" fmla="*/ 4 h 113"/>
                      <a:gd name="T14" fmla="*/ 165 w 187"/>
                      <a:gd name="T15" fmla="*/ 0 h 113"/>
                      <a:gd name="T16" fmla="*/ 174 w 187"/>
                      <a:gd name="T17" fmla="*/ 0 h 113"/>
                      <a:gd name="T18" fmla="*/ 180 w 187"/>
                      <a:gd name="T19" fmla="*/ 3 h 113"/>
                      <a:gd name="T20" fmla="*/ 185 w 187"/>
                      <a:gd name="T21" fmla="*/ 8 h 113"/>
                      <a:gd name="T22" fmla="*/ 186 w 187"/>
                      <a:gd name="T23" fmla="*/ 12 h 113"/>
                      <a:gd name="T24" fmla="*/ 186 w 187"/>
                      <a:gd name="T25" fmla="*/ 19 h 113"/>
                      <a:gd name="T26" fmla="*/ 185 w 187"/>
                      <a:gd name="T27" fmla="*/ 26 h 113"/>
                      <a:gd name="T28" fmla="*/ 183 w 187"/>
                      <a:gd name="T29" fmla="*/ 34 h 113"/>
                      <a:gd name="T30" fmla="*/ 177 w 187"/>
                      <a:gd name="T31" fmla="*/ 42 h 113"/>
                      <a:gd name="T32" fmla="*/ 171 w 187"/>
                      <a:gd name="T33" fmla="*/ 51 h 113"/>
                      <a:gd name="T34" fmla="*/ 166 w 187"/>
                      <a:gd name="T35" fmla="*/ 59 h 113"/>
                      <a:gd name="T36" fmla="*/ 158 w 187"/>
                      <a:gd name="T37" fmla="*/ 67 h 113"/>
                      <a:gd name="T38" fmla="*/ 151 w 187"/>
                      <a:gd name="T39" fmla="*/ 75 h 113"/>
                      <a:gd name="T40" fmla="*/ 141 w 187"/>
                      <a:gd name="T41" fmla="*/ 82 h 113"/>
                      <a:gd name="T42" fmla="*/ 135 w 187"/>
                      <a:gd name="T43" fmla="*/ 90 h 113"/>
                      <a:gd name="T44" fmla="*/ 126 w 187"/>
                      <a:gd name="T45" fmla="*/ 96 h 113"/>
                      <a:gd name="T46" fmla="*/ 117 w 187"/>
                      <a:gd name="T47" fmla="*/ 100 h 113"/>
                      <a:gd name="T48" fmla="*/ 109 w 187"/>
                      <a:gd name="T49" fmla="*/ 105 h 113"/>
                      <a:gd name="T50" fmla="*/ 101 w 187"/>
                      <a:gd name="T51" fmla="*/ 108 h 113"/>
                      <a:gd name="T52" fmla="*/ 95 w 187"/>
                      <a:gd name="T53" fmla="*/ 110 h 113"/>
                      <a:gd name="T54" fmla="*/ 83 w 187"/>
                      <a:gd name="T55" fmla="*/ 110 h 113"/>
                      <a:gd name="T56" fmla="*/ 75 w 187"/>
                      <a:gd name="T57" fmla="*/ 112 h 113"/>
                      <a:gd name="T58" fmla="*/ 65 w 187"/>
                      <a:gd name="T59" fmla="*/ 112 h 113"/>
                      <a:gd name="T60" fmla="*/ 56 w 187"/>
                      <a:gd name="T61" fmla="*/ 110 h 113"/>
                      <a:gd name="T62" fmla="*/ 46 w 187"/>
                      <a:gd name="T63" fmla="*/ 109 h 113"/>
                      <a:gd name="T64" fmla="*/ 36 w 187"/>
                      <a:gd name="T65" fmla="*/ 107 h 113"/>
                      <a:gd name="T66" fmla="*/ 29 w 187"/>
                      <a:gd name="T67" fmla="*/ 105 h 113"/>
                      <a:gd name="T68" fmla="*/ 20 w 187"/>
                      <a:gd name="T69" fmla="*/ 102 h 113"/>
                      <a:gd name="T70" fmla="*/ 14 w 187"/>
                      <a:gd name="T71" fmla="*/ 99 h 113"/>
                      <a:gd name="T72" fmla="*/ 8 w 187"/>
                      <a:gd name="T73" fmla="*/ 95 h 113"/>
                      <a:gd name="T74" fmla="*/ 3 w 187"/>
                      <a:gd name="T75" fmla="*/ 91 h 113"/>
                      <a:gd name="T76" fmla="*/ 2 w 187"/>
                      <a:gd name="T77" fmla="*/ 87 h 113"/>
                      <a:gd name="T78" fmla="*/ 0 w 187"/>
                      <a:gd name="T79" fmla="*/ 82 h 113"/>
                      <a:gd name="T80" fmla="*/ 1 w 187"/>
                      <a:gd name="T81" fmla="*/ 78 h 113"/>
                      <a:gd name="T82" fmla="*/ 2 w 187"/>
                      <a:gd name="T83" fmla="*/ 74 h 113"/>
                      <a:gd name="T84" fmla="*/ 4 w 187"/>
                      <a:gd name="T85" fmla="*/ 70 h 113"/>
                      <a:gd name="T86" fmla="*/ 8 w 187"/>
                      <a:gd name="T87" fmla="*/ 67 h 113"/>
                      <a:gd name="T88" fmla="*/ 12 w 187"/>
                      <a:gd name="T89" fmla="*/ 65 h 113"/>
                      <a:gd name="T90" fmla="*/ 17 w 187"/>
                      <a:gd name="T91" fmla="*/ 62 h 113"/>
                      <a:gd name="T92" fmla="*/ 20 w 187"/>
                      <a:gd name="T93" fmla="*/ 61 h 113"/>
                      <a:gd name="T94" fmla="*/ 28 w 187"/>
                      <a:gd name="T95" fmla="*/ 59 h 113"/>
                      <a:gd name="T96" fmla="*/ 32 w 187"/>
                      <a:gd name="T97" fmla="*/ 59 h 113"/>
                      <a:gd name="T98" fmla="*/ 39 w 187"/>
                      <a:gd name="T99" fmla="*/ 57 h 113"/>
                      <a:gd name="T100" fmla="*/ 46 w 187"/>
                      <a:gd name="T101" fmla="*/ 57 h 113"/>
                      <a:gd name="T102" fmla="*/ 52 w 187"/>
                      <a:gd name="T103" fmla="*/ 56 h 113"/>
                      <a:gd name="T104" fmla="*/ 60 w 187"/>
                      <a:gd name="T105" fmla="*/ 56 h 113"/>
                      <a:gd name="T106" fmla="*/ 67 w 187"/>
                      <a:gd name="T107" fmla="*/ 55 h 113"/>
                      <a:gd name="T108" fmla="*/ 74 w 187"/>
                      <a:gd name="T109" fmla="*/ 55 h 113"/>
                      <a:gd name="T110" fmla="*/ 81 w 187"/>
                      <a:gd name="T111" fmla="*/ 55 h 113"/>
                      <a:gd name="T112" fmla="*/ 89 w 187"/>
                      <a:gd name="T113" fmla="*/ 53 h 113"/>
                      <a:gd name="T114" fmla="*/ 89 w 187"/>
                      <a:gd name="T115" fmla="*/ 53 h 1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7"/>
                      <a:gd name="T175" fmla="*/ 0 h 113"/>
                      <a:gd name="T176" fmla="*/ 187 w 187"/>
                      <a:gd name="T177" fmla="*/ 113 h 11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7" h="113">
                        <a:moveTo>
                          <a:pt x="89" y="53"/>
                        </a:moveTo>
                        <a:lnTo>
                          <a:pt x="102" y="51"/>
                        </a:lnTo>
                        <a:lnTo>
                          <a:pt x="115" y="43"/>
                        </a:lnTo>
                        <a:lnTo>
                          <a:pt x="127" y="34"/>
                        </a:lnTo>
                        <a:lnTo>
                          <a:pt x="138" y="24"/>
                        </a:lnTo>
                        <a:lnTo>
                          <a:pt x="146" y="13"/>
                        </a:lnTo>
                        <a:lnTo>
                          <a:pt x="156" y="4"/>
                        </a:lnTo>
                        <a:lnTo>
                          <a:pt x="165" y="0"/>
                        </a:lnTo>
                        <a:lnTo>
                          <a:pt x="174" y="0"/>
                        </a:lnTo>
                        <a:lnTo>
                          <a:pt x="180" y="3"/>
                        </a:lnTo>
                        <a:lnTo>
                          <a:pt x="185" y="8"/>
                        </a:lnTo>
                        <a:lnTo>
                          <a:pt x="186" y="12"/>
                        </a:lnTo>
                        <a:lnTo>
                          <a:pt x="186" y="19"/>
                        </a:lnTo>
                        <a:lnTo>
                          <a:pt x="185" y="26"/>
                        </a:lnTo>
                        <a:lnTo>
                          <a:pt x="183" y="34"/>
                        </a:lnTo>
                        <a:lnTo>
                          <a:pt x="177" y="42"/>
                        </a:lnTo>
                        <a:lnTo>
                          <a:pt x="171" y="51"/>
                        </a:lnTo>
                        <a:lnTo>
                          <a:pt x="166" y="59"/>
                        </a:lnTo>
                        <a:lnTo>
                          <a:pt x="158" y="67"/>
                        </a:lnTo>
                        <a:lnTo>
                          <a:pt x="151" y="75"/>
                        </a:lnTo>
                        <a:lnTo>
                          <a:pt x="141" y="82"/>
                        </a:lnTo>
                        <a:lnTo>
                          <a:pt x="135" y="90"/>
                        </a:lnTo>
                        <a:lnTo>
                          <a:pt x="126" y="96"/>
                        </a:lnTo>
                        <a:lnTo>
                          <a:pt x="117" y="100"/>
                        </a:lnTo>
                        <a:lnTo>
                          <a:pt x="109" y="105"/>
                        </a:lnTo>
                        <a:lnTo>
                          <a:pt x="101" y="108"/>
                        </a:lnTo>
                        <a:lnTo>
                          <a:pt x="95" y="110"/>
                        </a:lnTo>
                        <a:lnTo>
                          <a:pt x="83" y="110"/>
                        </a:lnTo>
                        <a:lnTo>
                          <a:pt x="75" y="112"/>
                        </a:lnTo>
                        <a:lnTo>
                          <a:pt x="65" y="112"/>
                        </a:lnTo>
                        <a:lnTo>
                          <a:pt x="56" y="110"/>
                        </a:lnTo>
                        <a:lnTo>
                          <a:pt x="46" y="109"/>
                        </a:lnTo>
                        <a:lnTo>
                          <a:pt x="36" y="107"/>
                        </a:lnTo>
                        <a:lnTo>
                          <a:pt x="29" y="105"/>
                        </a:lnTo>
                        <a:lnTo>
                          <a:pt x="20" y="102"/>
                        </a:lnTo>
                        <a:lnTo>
                          <a:pt x="14" y="99"/>
                        </a:lnTo>
                        <a:lnTo>
                          <a:pt x="8" y="95"/>
                        </a:lnTo>
                        <a:lnTo>
                          <a:pt x="3" y="91"/>
                        </a:lnTo>
                        <a:lnTo>
                          <a:pt x="2" y="87"/>
                        </a:lnTo>
                        <a:lnTo>
                          <a:pt x="0" y="82"/>
                        </a:lnTo>
                        <a:lnTo>
                          <a:pt x="1" y="78"/>
                        </a:lnTo>
                        <a:lnTo>
                          <a:pt x="2" y="74"/>
                        </a:lnTo>
                        <a:lnTo>
                          <a:pt x="4" y="70"/>
                        </a:lnTo>
                        <a:lnTo>
                          <a:pt x="8" y="67"/>
                        </a:lnTo>
                        <a:lnTo>
                          <a:pt x="12" y="65"/>
                        </a:lnTo>
                        <a:lnTo>
                          <a:pt x="17" y="62"/>
                        </a:lnTo>
                        <a:lnTo>
                          <a:pt x="20" y="61"/>
                        </a:lnTo>
                        <a:lnTo>
                          <a:pt x="28" y="59"/>
                        </a:lnTo>
                        <a:lnTo>
                          <a:pt x="32" y="59"/>
                        </a:lnTo>
                        <a:lnTo>
                          <a:pt x="39" y="57"/>
                        </a:lnTo>
                        <a:lnTo>
                          <a:pt x="46" y="57"/>
                        </a:lnTo>
                        <a:lnTo>
                          <a:pt x="52" y="56"/>
                        </a:lnTo>
                        <a:lnTo>
                          <a:pt x="60" y="56"/>
                        </a:lnTo>
                        <a:lnTo>
                          <a:pt x="67" y="55"/>
                        </a:lnTo>
                        <a:lnTo>
                          <a:pt x="74" y="55"/>
                        </a:lnTo>
                        <a:lnTo>
                          <a:pt x="81" y="55"/>
                        </a:lnTo>
                        <a:lnTo>
                          <a:pt x="89" y="53"/>
                        </a:lnTo>
                      </a:path>
                    </a:pathLst>
                  </a:custGeom>
                  <a:gradFill rotWithShape="0">
                    <a:gsLst>
                      <a:gs pos="0">
                        <a:srgbClr val="FFFFFF"/>
                      </a:gs>
                      <a:gs pos="100000">
                        <a:srgbClr val="FFFFD0"/>
                      </a:gs>
                    </a:gsLst>
                    <a:path path="rect">
                      <a:fillToRect l="50000" t="50000" r="50000" b="50000"/>
                    </a:path>
                  </a:gradFill>
                  <a:ln w="9525">
                    <a:noFill/>
                    <a:round/>
                    <a:headEnd type="none" w="med" len="med"/>
                    <a:tailEnd type="none" w="med" len="med"/>
                  </a:ln>
                </p:spPr>
                <p:txBody>
                  <a:bodyPr/>
                  <a:lstStyle/>
                  <a:p>
                    <a:endParaRPr lang="zh-CN" altLang="en-US"/>
                  </a:p>
                </p:txBody>
              </p:sp>
            </p:grpSp>
            <p:sp>
              <p:nvSpPr>
                <p:cNvPr id="32" name="Oval 103">
                  <a:extLst>
                    <a:ext uri="{FF2B5EF4-FFF2-40B4-BE49-F238E27FC236}">
                      <a16:creationId xmlns:a16="http://schemas.microsoft.com/office/drawing/2014/main" id="{A84BB2AE-85EA-48EC-A738-E3110E6FCE04}"/>
                    </a:ext>
                  </a:extLst>
                </p:cNvPr>
                <p:cNvSpPr>
                  <a:spLocks noChangeArrowheads="1"/>
                </p:cNvSpPr>
                <p:nvPr/>
              </p:nvSpPr>
              <p:spPr bwMode="auto">
                <a:xfrm>
                  <a:off x="796" y="1942"/>
                  <a:ext cx="729" cy="211"/>
                </a:xfrm>
                <a:prstGeom prst="ellipse">
                  <a:avLst/>
                </a:prstGeom>
                <a:solidFill>
                  <a:srgbClr val="8F8F8F"/>
                </a:solidFill>
                <a:ln w="19050">
                  <a:solidFill>
                    <a:srgbClr val="8F8F8F"/>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grpSp>
              <p:nvGrpSpPr>
                <p:cNvPr id="33" name="Group 104">
                  <a:extLst>
                    <a:ext uri="{FF2B5EF4-FFF2-40B4-BE49-F238E27FC236}">
                      <a16:creationId xmlns:a16="http://schemas.microsoft.com/office/drawing/2014/main" id="{B798F075-FF12-45CB-B096-39D7A2D15F6A}"/>
                    </a:ext>
                  </a:extLst>
                </p:cNvPr>
                <p:cNvGrpSpPr>
                  <a:grpSpLocks/>
                </p:cNvGrpSpPr>
                <p:nvPr/>
              </p:nvGrpSpPr>
              <p:grpSpPr bwMode="auto">
                <a:xfrm>
                  <a:off x="1126" y="1670"/>
                  <a:ext cx="532" cy="470"/>
                  <a:chOff x="1126" y="1670"/>
                  <a:chExt cx="532" cy="470"/>
                </a:xfrm>
              </p:grpSpPr>
              <p:sp>
                <p:nvSpPr>
                  <p:cNvPr id="101" name="Freeform 105">
                    <a:extLst>
                      <a:ext uri="{FF2B5EF4-FFF2-40B4-BE49-F238E27FC236}">
                        <a16:creationId xmlns:a16="http://schemas.microsoft.com/office/drawing/2014/main" id="{623827D0-FB91-49A4-9D70-88C40681CAE3}"/>
                      </a:ext>
                    </a:extLst>
                  </p:cNvPr>
                  <p:cNvSpPr>
                    <a:spLocks/>
                  </p:cNvSpPr>
                  <p:nvPr/>
                </p:nvSpPr>
                <p:spPr bwMode="auto">
                  <a:xfrm>
                    <a:off x="1126" y="1673"/>
                    <a:ext cx="532" cy="467"/>
                  </a:xfrm>
                  <a:custGeom>
                    <a:avLst/>
                    <a:gdLst>
                      <a:gd name="T0" fmla="*/ 530 w 532"/>
                      <a:gd name="T1" fmla="*/ 406 h 467"/>
                      <a:gd name="T2" fmla="*/ 519 w 532"/>
                      <a:gd name="T3" fmla="*/ 420 h 467"/>
                      <a:gd name="T4" fmla="*/ 498 w 532"/>
                      <a:gd name="T5" fmla="*/ 431 h 467"/>
                      <a:gd name="T6" fmla="*/ 470 w 532"/>
                      <a:gd name="T7" fmla="*/ 442 h 467"/>
                      <a:gd name="T8" fmla="*/ 435 w 532"/>
                      <a:gd name="T9" fmla="*/ 450 h 467"/>
                      <a:gd name="T10" fmla="*/ 391 w 532"/>
                      <a:gd name="T11" fmla="*/ 459 h 467"/>
                      <a:gd name="T12" fmla="*/ 344 w 532"/>
                      <a:gd name="T13" fmla="*/ 465 h 467"/>
                      <a:gd name="T14" fmla="*/ 293 w 532"/>
                      <a:gd name="T15" fmla="*/ 466 h 467"/>
                      <a:gd name="T16" fmla="*/ 237 w 532"/>
                      <a:gd name="T17" fmla="*/ 466 h 467"/>
                      <a:gd name="T18" fmla="*/ 185 w 532"/>
                      <a:gd name="T19" fmla="*/ 465 h 467"/>
                      <a:gd name="T20" fmla="*/ 138 w 532"/>
                      <a:gd name="T21" fmla="*/ 459 h 467"/>
                      <a:gd name="T22" fmla="*/ 94 w 532"/>
                      <a:gd name="T23" fmla="*/ 450 h 467"/>
                      <a:gd name="T24" fmla="*/ 58 w 532"/>
                      <a:gd name="T25" fmla="*/ 442 h 467"/>
                      <a:gd name="T26" fmla="*/ 30 w 532"/>
                      <a:gd name="T27" fmla="*/ 431 h 467"/>
                      <a:gd name="T28" fmla="*/ 10 w 532"/>
                      <a:gd name="T29" fmla="*/ 420 h 467"/>
                      <a:gd name="T30" fmla="*/ 0 w 532"/>
                      <a:gd name="T31" fmla="*/ 406 h 467"/>
                      <a:gd name="T32" fmla="*/ 0 w 532"/>
                      <a:gd name="T33" fmla="*/ 328 h 467"/>
                      <a:gd name="T34" fmla="*/ 0 w 532"/>
                      <a:gd name="T35" fmla="*/ 61 h 467"/>
                      <a:gd name="T36" fmla="*/ 10 w 532"/>
                      <a:gd name="T37" fmla="*/ 49 h 467"/>
                      <a:gd name="T38" fmla="*/ 30 w 532"/>
                      <a:gd name="T39" fmla="*/ 37 h 467"/>
                      <a:gd name="T40" fmla="*/ 58 w 532"/>
                      <a:gd name="T41" fmla="*/ 25 h 467"/>
                      <a:gd name="T42" fmla="*/ 94 w 532"/>
                      <a:gd name="T43" fmla="*/ 17 h 467"/>
                      <a:gd name="T44" fmla="*/ 138 w 532"/>
                      <a:gd name="T45" fmla="*/ 9 h 467"/>
                      <a:gd name="T46" fmla="*/ 185 w 532"/>
                      <a:gd name="T47" fmla="*/ 3 h 467"/>
                      <a:gd name="T48" fmla="*/ 237 w 532"/>
                      <a:gd name="T49" fmla="*/ 0 h 467"/>
                      <a:gd name="T50" fmla="*/ 293 w 532"/>
                      <a:gd name="T51" fmla="*/ 0 h 467"/>
                      <a:gd name="T52" fmla="*/ 344 w 532"/>
                      <a:gd name="T53" fmla="*/ 3 h 467"/>
                      <a:gd name="T54" fmla="*/ 391 w 532"/>
                      <a:gd name="T55" fmla="*/ 9 h 467"/>
                      <a:gd name="T56" fmla="*/ 435 w 532"/>
                      <a:gd name="T57" fmla="*/ 17 h 467"/>
                      <a:gd name="T58" fmla="*/ 470 w 532"/>
                      <a:gd name="T59" fmla="*/ 25 h 467"/>
                      <a:gd name="T60" fmla="*/ 498 w 532"/>
                      <a:gd name="T61" fmla="*/ 37 h 467"/>
                      <a:gd name="T62" fmla="*/ 519 w 532"/>
                      <a:gd name="T63" fmla="*/ 49 h 467"/>
                      <a:gd name="T64" fmla="*/ 530 w 532"/>
                      <a:gd name="T65" fmla="*/ 61 h 467"/>
                      <a:gd name="T66" fmla="*/ 531 w 532"/>
                      <a:gd name="T67" fmla="*/ 400 h 4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2"/>
                      <a:gd name="T103" fmla="*/ 0 h 467"/>
                      <a:gd name="T104" fmla="*/ 532 w 532"/>
                      <a:gd name="T105" fmla="*/ 467 h 46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2" h="467">
                        <a:moveTo>
                          <a:pt x="531" y="400"/>
                        </a:moveTo>
                        <a:lnTo>
                          <a:pt x="530" y="406"/>
                        </a:lnTo>
                        <a:lnTo>
                          <a:pt x="524" y="412"/>
                        </a:lnTo>
                        <a:lnTo>
                          <a:pt x="519" y="420"/>
                        </a:lnTo>
                        <a:lnTo>
                          <a:pt x="510" y="424"/>
                        </a:lnTo>
                        <a:lnTo>
                          <a:pt x="498" y="431"/>
                        </a:lnTo>
                        <a:lnTo>
                          <a:pt x="484" y="436"/>
                        </a:lnTo>
                        <a:lnTo>
                          <a:pt x="470" y="442"/>
                        </a:lnTo>
                        <a:lnTo>
                          <a:pt x="453" y="448"/>
                        </a:lnTo>
                        <a:lnTo>
                          <a:pt x="435" y="450"/>
                        </a:lnTo>
                        <a:lnTo>
                          <a:pt x="413" y="455"/>
                        </a:lnTo>
                        <a:lnTo>
                          <a:pt x="391" y="459"/>
                        </a:lnTo>
                        <a:lnTo>
                          <a:pt x="367" y="462"/>
                        </a:lnTo>
                        <a:lnTo>
                          <a:pt x="344" y="465"/>
                        </a:lnTo>
                        <a:lnTo>
                          <a:pt x="317" y="466"/>
                        </a:lnTo>
                        <a:lnTo>
                          <a:pt x="293" y="466"/>
                        </a:lnTo>
                        <a:lnTo>
                          <a:pt x="263" y="466"/>
                        </a:lnTo>
                        <a:lnTo>
                          <a:pt x="237" y="466"/>
                        </a:lnTo>
                        <a:lnTo>
                          <a:pt x="209" y="466"/>
                        </a:lnTo>
                        <a:lnTo>
                          <a:pt x="185" y="465"/>
                        </a:lnTo>
                        <a:lnTo>
                          <a:pt x="159" y="462"/>
                        </a:lnTo>
                        <a:lnTo>
                          <a:pt x="138" y="459"/>
                        </a:lnTo>
                        <a:lnTo>
                          <a:pt x="116" y="455"/>
                        </a:lnTo>
                        <a:lnTo>
                          <a:pt x="94" y="450"/>
                        </a:lnTo>
                        <a:lnTo>
                          <a:pt x="77" y="448"/>
                        </a:lnTo>
                        <a:lnTo>
                          <a:pt x="58" y="442"/>
                        </a:lnTo>
                        <a:lnTo>
                          <a:pt x="43" y="436"/>
                        </a:lnTo>
                        <a:lnTo>
                          <a:pt x="30" y="431"/>
                        </a:lnTo>
                        <a:lnTo>
                          <a:pt x="19" y="424"/>
                        </a:lnTo>
                        <a:lnTo>
                          <a:pt x="10" y="420"/>
                        </a:lnTo>
                        <a:lnTo>
                          <a:pt x="3" y="412"/>
                        </a:lnTo>
                        <a:lnTo>
                          <a:pt x="0" y="406"/>
                        </a:lnTo>
                        <a:lnTo>
                          <a:pt x="0" y="400"/>
                        </a:lnTo>
                        <a:lnTo>
                          <a:pt x="0" y="328"/>
                        </a:lnTo>
                        <a:lnTo>
                          <a:pt x="0" y="71"/>
                        </a:lnTo>
                        <a:lnTo>
                          <a:pt x="0" y="61"/>
                        </a:lnTo>
                        <a:lnTo>
                          <a:pt x="3" y="55"/>
                        </a:lnTo>
                        <a:lnTo>
                          <a:pt x="10" y="49"/>
                        </a:lnTo>
                        <a:lnTo>
                          <a:pt x="19" y="41"/>
                        </a:lnTo>
                        <a:lnTo>
                          <a:pt x="30" y="37"/>
                        </a:lnTo>
                        <a:lnTo>
                          <a:pt x="43" y="29"/>
                        </a:lnTo>
                        <a:lnTo>
                          <a:pt x="58" y="25"/>
                        </a:lnTo>
                        <a:lnTo>
                          <a:pt x="77" y="21"/>
                        </a:lnTo>
                        <a:lnTo>
                          <a:pt x="94" y="17"/>
                        </a:lnTo>
                        <a:lnTo>
                          <a:pt x="116" y="11"/>
                        </a:lnTo>
                        <a:lnTo>
                          <a:pt x="138" y="9"/>
                        </a:lnTo>
                        <a:lnTo>
                          <a:pt x="159" y="6"/>
                        </a:lnTo>
                        <a:lnTo>
                          <a:pt x="185" y="3"/>
                        </a:lnTo>
                        <a:lnTo>
                          <a:pt x="209" y="1"/>
                        </a:lnTo>
                        <a:lnTo>
                          <a:pt x="237" y="0"/>
                        </a:lnTo>
                        <a:lnTo>
                          <a:pt x="263" y="0"/>
                        </a:lnTo>
                        <a:lnTo>
                          <a:pt x="293" y="0"/>
                        </a:lnTo>
                        <a:lnTo>
                          <a:pt x="317" y="1"/>
                        </a:lnTo>
                        <a:lnTo>
                          <a:pt x="344" y="3"/>
                        </a:lnTo>
                        <a:lnTo>
                          <a:pt x="367" y="6"/>
                        </a:lnTo>
                        <a:lnTo>
                          <a:pt x="391" y="9"/>
                        </a:lnTo>
                        <a:lnTo>
                          <a:pt x="413" y="11"/>
                        </a:lnTo>
                        <a:lnTo>
                          <a:pt x="435" y="17"/>
                        </a:lnTo>
                        <a:lnTo>
                          <a:pt x="453" y="21"/>
                        </a:lnTo>
                        <a:lnTo>
                          <a:pt x="470" y="25"/>
                        </a:lnTo>
                        <a:lnTo>
                          <a:pt x="484" y="29"/>
                        </a:lnTo>
                        <a:lnTo>
                          <a:pt x="498" y="37"/>
                        </a:lnTo>
                        <a:lnTo>
                          <a:pt x="510" y="41"/>
                        </a:lnTo>
                        <a:lnTo>
                          <a:pt x="519" y="49"/>
                        </a:lnTo>
                        <a:lnTo>
                          <a:pt x="524" y="55"/>
                        </a:lnTo>
                        <a:lnTo>
                          <a:pt x="530" y="61"/>
                        </a:lnTo>
                        <a:lnTo>
                          <a:pt x="531" y="71"/>
                        </a:lnTo>
                        <a:lnTo>
                          <a:pt x="531" y="400"/>
                        </a:lnTo>
                      </a:path>
                    </a:pathLst>
                  </a:custGeom>
                  <a:gradFill rotWithShape="0">
                    <a:gsLst>
                      <a:gs pos="0">
                        <a:srgbClr val="F1F180"/>
                      </a:gs>
                      <a:gs pos="50000">
                        <a:srgbClr val="FFFFFF"/>
                      </a:gs>
                      <a:gs pos="100000">
                        <a:srgbClr val="F1F180"/>
                      </a:gs>
                    </a:gsLst>
                    <a:lin ang="0" scaled="1"/>
                  </a:gradFill>
                  <a:ln w="9525">
                    <a:noFill/>
                    <a:round/>
                    <a:headEnd type="none" w="med" len="med"/>
                    <a:tailEnd type="none" w="med" len="med"/>
                  </a:ln>
                </p:spPr>
                <p:txBody>
                  <a:bodyPr/>
                  <a:lstStyle/>
                  <a:p>
                    <a:endParaRPr lang="zh-CN" altLang="en-US"/>
                  </a:p>
                </p:txBody>
              </p:sp>
              <p:sp>
                <p:nvSpPr>
                  <p:cNvPr id="102" name="Freeform 106">
                    <a:extLst>
                      <a:ext uri="{FF2B5EF4-FFF2-40B4-BE49-F238E27FC236}">
                        <a16:creationId xmlns:a16="http://schemas.microsoft.com/office/drawing/2014/main" id="{872D79F9-B822-4867-87AF-E0537A0A05B3}"/>
                      </a:ext>
                    </a:extLst>
                  </p:cNvPr>
                  <p:cNvSpPr>
                    <a:spLocks/>
                  </p:cNvSpPr>
                  <p:nvPr/>
                </p:nvSpPr>
                <p:spPr bwMode="auto">
                  <a:xfrm>
                    <a:off x="1126" y="1670"/>
                    <a:ext cx="529" cy="119"/>
                  </a:xfrm>
                  <a:custGeom>
                    <a:avLst/>
                    <a:gdLst>
                      <a:gd name="T0" fmla="*/ 290 w 529"/>
                      <a:gd name="T1" fmla="*/ 118 h 119"/>
                      <a:gd name="T2" fmla="*/ 341 w 529"/>
                      <a:gd name="T3" fmla="*/ 114 h 119"/>
                      <a:gd name="T4" fmla="*/ 388 w 529"/>
                      <a:gd name="T5" fmla="*/ 111 h 119"/>
                      <a:gd name="T6" fmla="*/ 432 w 529"/>
                      <a:gd name="T7" fmla="*/ 106 h 119"/>
                      <a:gd name="T8" fmla="*/ 467 w 529"/>
                      <a:gd name="T9" fmla="*/ 98 h 119"/>
                      <a:gd name="T10" fmla="*/ 496 w 529"/>
                      <a:gd name="T11" fmla="*/ 89 h 119"/>
                      <a:gd name="T12" fmla="*/ 515 w 529"/>
                      <a:gd name="T13" fmla="*/ 79 h 119"/>
                      <a:gd name="T14" fmla="*/ 527 w 529"/>
                      <a:gd name="T15" fmla="*/ 67 h 119"/>
                      <a:gd name="T16" fmla="*/ 527 w 529"/>
                      <a:gd name="T17" fmla="*/ 56 h 119"/>
                      <a:gd name="T18" fmla="*/ 515 w 529"/>
                      <a:gd name="T19" fmla="*/ 44 h 119"/>
                      <a:gd name="T20" fmla="*/ 496 w 529"/>
                      <a:gd name="T21" fmla="*/ 32 h 119"/>
                      <a:gd name="T22" fmla="*/ 467 w 529"/>
                      <a:gd name="T23" fmla="*/ 24 h 119"/>
                      <a:gd name="T24" fmla="*/ 432 w 529"/>
                      <a:gd name="T25" fmla="*/ 14 h 119"/>
                      <a:gd name="T26" fmla="*/ 388 w 529"/>
                      <a:gd name="T27" fmla="*/ 9 h 119"/>
                      <a:gd name="T28" fmla="*/ 341 w 529"/>
                      <a:gd name="T29" fmla="*/ 3 h 119"/>
                      <a:gd name="T30" fmla="*/ 290 w 529"/>
                      <a:gd name="T31" fmla="*/ 0 h 119"/>
                      <a:gd name="T32" fmla="*/ 235 w 529"/>
                      <a:gd name="T33" fmla="*/ 0 h 119"/>
                      <a:gd name="T34" fmla="*/ 183 w 529"/>
                      <a:gd name="T35" fmla="*/ 3 h 119"/>
                      <a:gd name="T36" fmla="*/ 136 w 529"/>
                      <a:gd name="T37" fmla="*/ 9 h 119"/>
                      <a:gd name="T38" fmla="*/ 94 w 529"/>
                      <a:gd name="T39" fmla="*/ 14 h 119"/>
                      <a:gd name="T40" fmla="*/ 58 w 529"/>
                      <a:gd name="T41" fmla="*/ 24 h 119"/>
                      <a:gd name="T42" fmla="*/ 30 w 529"/>
                      <a:gd name="T43" fmla="*/ 32 h 119"/>
                      <a:gd name="T44" fmla="*/ 10 w 529"/>
                      <a:gd name="T45" fmla="*/ 44 h 119"/>
                      <a:gd name="T46" fmla="*/ 0 w 529"/>
                      <a:gd name="T47" fmla="*/ 56 h 119"/>
                      <a:gd name="T48" fmla="*/ 0 w 529"/>
                      <a:gd name="T49" fmla="*/ 67 h 119"/>
                      <a:gd name="T50" fmla="*/ 10 w 529"/>
                      <a:gd name="T51" fmla="*/ 79 h 119"/>
                      <a:gd name="T52" fmla="*/ 30 w 529"/>
                      <a:gd name="T53" fmla="*/ 89 h 119"/>
                      <a:gd name="T54" fmla="*/ 58 w 529"/>
                      <a:gd name="T55" fmla="*/ 98 h 119"/>
                      <a:gd name="T56" fmla="*/ 94 w 529"/>
                      <a:gd name="T57" fmla="*/ 106 h 119"/>
                      <a:gd name="T58" fmla="*/ 136 w 529"/>
                      <a:gd name="T59" fmla="*/ 111 h 119"/>
                      <a:gd name="T60" fmla="*/ 183 w 529"/>
                      <a:gd name="T61" fmla="*/ 114 h 119"/>
                      <a:gd name="T62" fmla="*/ 235 w 529"/>
                      <a:gd name="T63" fmla="*/ 118 h 119"/>
                      <a:gd name="T64" fmla="*/ 262 w 529"/>
                      <a:gd name="T65" fmla="*/ 118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9"/>
                      <a:gd name="T100" fmla="*/ 0 h 119"/>
                      <a:gd name="T101" fmla="*/ 529 w 529"/>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9" h="119">
                        <a:moveTo>
                          <a:pt x="262" y="118"/>
                        </a:moveTo>
                        <a:lnTo>
                          <a:pt x="290" y="118"/>
                        </a:lnTo>
                        <a:lnTo>
                          <a:pt x="316" y="116"/>
                        </a:lnTo>
                        <a:lnTo>
                          <a:pt x="341" y="114"/>
                        </a:lnTo>
                        <a:lnTo>
                          <a:pt x="366" y="112"/>
                        </a:lnTo>
                        <a:lnTo>
                          <a:pt x="388" y="111"/>
                        </a:lnTo>
                        <a:lnTo>
                          <a:pt x="411" y="108"/>
                        </a:lnTo>
                        <a:lnTo>
                          <a:pt x="432" y="106"/>
                        </a:lnTo>
                        <a:lnTo>
                          <a:pt x="451" y="100"/>
                        </a:lnTo>
                        <a:lnTo>
                          <a:pt x="467" y="98"/>
                        </a:lnTo>
                        <a:lnTo>
                          <a:pt x="482" y="94"/>
                        </a:lnTo>
                        <a:lnTo>
                          <a:pt x="496" y="89"/>
                        </a:lnTo>
                        <a:lnTo>
                          <a:pt x="507" y="84"/>
                        </a:lnTo>
                        <a:lnTo>
                          <a:pt x="515" y="79"/>
                        </a:lnTo>
                        <a:lnTo>
                          <a:pt x="522" y="74"/>
                        </a:lnTo>
                        <a:lnTo>
                          <a:pt x="527" y="67"/>
                        </a:lnTo>
                        <a:lnTo>
                          <a:pt x="528" y="62"/>
                        </a:lnTo>
                        <a:lnTo>
                          <a:pt x="527" y="56"/>
                        </a:lnTo>
                        <a:lnTo>
                          <a:pt x="522" y="50"/>
                        </a:lnTo>
                        <a:lnTo>
                          <a:pt x="515" y="44"/>
                        </a:lnTo>
                        <a:lnTo>
                          <a:pt x="507" y="40"/>
                        </a:lnTo>
                        <a:lnTo>
                          <a:pt x="496" y="32"/>
                        </a:lnTo>
                        <a:lnTo>
                          <a:pt x="482" y="29"/>
                        </a:lnTo>
                        <a:lnTo>
                          <a:pt x="467" y="24"/>
                        </a:lnTo>
                        <a:lnTo>
                          <a:pt x="451" y="20"/>
                        </a:lnTo>
                        <a:lnTo>
                          <a:pt x="432" y="14"/>
                        </a:lnTo>
                        <a:lnTo>
                          <a:pt x="411" y="12"/>
                        </a:lnTo>
                        <a:lnTo>
                          <a:pt x="388" y="9"/>
                        </a:lnTo>
                        <a:lnTo>
                          <a:pt x="366" y="6"/>
                        </a:lnTo>
                        <a:lnTo>
                          <a:pt x="341" y="3"/>
                        </a:lnTo>
                        <a:lnTo>
                          <a:pt x="316" y="2"/>
                        </a:lnTo>
                        <a:lnTo>
                          <a:pt x="290" y="0"/>
                        </a:lnTo>
                        <a:lnTo>
                          <a:pt x="262" y="0"/>
                        </a:lnTo>
                        <a:lnTo>
                          <a:pt x="235" y="0"/>
                        </a:lnTo>
                        <a:lnTo>
                          <a:pt x="209" y="2"/>
                        </a:lnTo>
                        <a:lnTo>
                          <a:pt x="183" y="3"/>
                        </a:lnTo>
                        <a:lnTo>
                          <a:pt x="159" y="6"/>
                        </a:lnTo>
                        <a:lnTo>
                          <a:pt x="136" y="9"/>
                        </a:lnTo>
                        <a:lnTo>
                          <a:pt x="114" y="12"/>
                        </a:lnTo>
                        <a:lnTo>
                          <a:pt x="94" y="14"/>
                        </a:lnTo>
                        <a:lnTo>
                          <a:pt x="77" y="20"/>
                        </a:lnTo>
                        <a:lnTo>
                          <a:pt x="58" y="24"/>
                        </a:lnTo>
                        <a:lnTo>
                          <a:pt x="43" y="29"/>
                        </a:lnTo>
                        <a:lnTo>
                          <a:pt x="30" y="32"/>
                        </a:lnTo>
                        <a:lnTo>
                          <a:pt x="19" y="40"/>
                        </a:lnTo>
                        <a:lnTo>
                          <a:pt x="10" y="44"/>
                        </a:lnTo>
                        <a:lnTo>
                          <a:pt x="3" y="50"/>
                        </a:lnTo>
                        <a:lnTo>
                          <a:pt x="0" y="56"/>
                        </a:lnTo>
                        <a:lnTo>
                          <a:pt x="0" y="62"/>
                        </a:lnTo>
                        <a:lnTo>
                          <a:pt x="0" y="67"/>
                        </a:lnTo>
                        <a:lnTo>
                          <a:pt x="3" y="74"/>
                        </a:lnTo>
                        <a:lnTo>
                          <a:pt x="10" y="79"/>
                        </a:lnTo>
                        <a:lnTo>
                          <a:pt x="19" y="84"/>
                        </a:lnTo>
                        <a:lnTo>
                          <a:pt x="30" y="89"/>
                        </a:lnTo>
                        <a:lnTo>
                          <a:pt x="43" y="94"/>
                        </a:lnTo>
                        <a:lnTo>
                          <a:pt x="58" y="98"/>
                        </a:lnTo>
                        <a:lnTo>
                          <a:pt x="77" y="100"/>
                        </a:lnTo>
                        <a:lnTo>
                          <a:pt x="94" y="106"/>
                        </a:lnTo>
                        <a:lnTo>
                          <a:pt x="114" y="108"/>
                        </a:lnTo>
                        <a:lnTo>
                          <a:pt x="136" y="111"/>
                        </a:lnTo>
                        <a:lnTo>
                          <a:pt x="159" y="112"/>
                        </a:lnTo>
                        <a:lnTo>
                          <a:pt x="183" y="114"/>
                        </a:lnTo>
                        <a:lnTo>
                          <a:pt x="209" y="116"/>
                        </a:lnTo>
                        <a:lnTo>
                          <a:pt x="235" y="118"/>
                        </a:lnTo>
                        <a:lnTo>
                          <a:pt x="262" y="118"/>
                        </a:lnTo>
                      </a:path>
                    </a:pathLst>
                  </a:custGeom>
                  <a:gradFill rotWithShape="0">
                    <a:gsLst>
                      <a:gs pos="0">
                        <a:srgbClr val="F1F180"/>
                      </a:gs>
                      <a:gs pos="100000">
                        <a:srgbClr val="FFFFD0"/>
                      </a:gs>
                    </a:gsLst>
                    <a:lin ang="18900000" scaled="1"/>
                  </a:gradFill>
                  <a:ln w="9525">
                    <a:noFill/>
                    <a:round/>
                    <a:headEnd type="none" w="med" len="med"/>
                    <a:tailEnd type="none" w="med" len="med"/>
                  </a:ln>
                </p:spPr>
                <p:txBody>
                  <a:bodyPr/>
                  <a:lstStyle/>
                  <a:p>
                    <a:endParaRPr lang="zh-CN" altLang="en-US"/>
                  </a:p>
                </p:txBody>
              </p:sp>
            </p:grpSp>
            <p:grpSp>
              <p:nvGrpSpPr>
                <p:cNvPr id="34" name="Group 107">
                  <a:extLst>
                    <a:ext uri="{FF2B5EF4-FFF2-40B4-BE49-F238E27FC236}">
                      <a16:creationId xmlns:a16="http://schemas.microsoft.com/office/drawing/2014/main" id="{66972C1A-D936-4329-A9BB-777841D1D8CC}"/>
                    </a:ext>
                  </a:extLst>
                </p:cNvPr>
                <p:cNvGrpSpPr>
                  <a:grpSpLocks/>
                </p:cNvGrpSpPr>
                <p:nvPr/>
              </p:nvGrpSpPr>
              <p:grpSpPr bwMode="auto">
                <a:xfrm>
                  <a:off x="3198" y="1505"/>
                  <a:ext cx="613" cy="421"/>
                  <a:chOff x="3198" y="1505"/>
                  <a:chExt cx="613" cy="421"/>
                </a:xfrm>
              </p:grpSpPr>
              <p:sp>
                <p:nvSpPr>
                  <p:cNvPr id="96" name="AutoShape 108">
                    <a:extLst>
                      <a:ext uri="{FF2B5EF4-FFF2-40B4-BE49-F238E27FC236}">
                        <a16:creationId xmlns:a16="http://schemas.microsoft.com/office/drawing/2014/main" id="{7F6251D0-1DDC-4280-94AF-84333743A773}"/>
                      </a:ext>
                    </a:extLst>
                  </p:cNvPr>
                  <p:cNvSpPr>
                    <a:spLocks noChangeArrowheads="1"/>
                  </p:cNvSpPr>
                  <p:nvPr/>
                </p:nvSpPr>
                <p:spPr bwMode="auto">
                  <a:xfrm flipV="1">
                    <a:off x="3198" y="1505"/>
                    <a:ext cx="613" cy="421"/>
                  </a:xfrm>
                  <a:prstGeom prst="roundRect">
                    <a:avLst>
                      <a:gd name="adj" fmla="val 13148"/>
                    </a:avLst>
                  </a:prstGeom>
                  <a:solidFill>
                    <a:srgbClr val="FFFFD0"/>
                  </a:solidFill>
                  <a:ln w="31710">
                    <a:solidFill>
                      <a:srgbClr val="000000"/>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97" name="AutoShape 109">
                    <a:extLst>
                      <a:ext uri="{FF2B5EF4-FFF2-40B4-BE49-F238E27FC236}">
                        <a16:creationId xmlns:a16="http://schemas.microsoft.com/office/drawing/2014/main" id="{9271A6C7-77CF-43F3-832F-8907EB6BE49B}"/>
                      </a:ext>
                    </a:extLst>
                  </p:cNvPr>
                  <p:cNvSpPr>
                    <a:spLocks noChangeArrowheads="1"/>
                  </p:cNvSpPr>
                  <p:nvPr/>
                </p:nvSpPr>
                <p:spPr bwMode="auto">
                  <a:xfrm flipV="1">
                    <a:off x="3297" y="1633"/>
                    <a:ext cx="71" cy="214"/>
                  </a:xfrm>
                  <a:prstGeom prst="roundRect">
                    <a:avLst>
                      <a:gd name="adj" fmla="val 0"/>
                    </a:avLst>
                  </a:prstGeom>
                  <a:solidFill>
                    <a:srgbClr val="FFFF00"/>
                  </a:solidFill>
                  <a:ln w="19050">
                    <a:solidFill>
                      <a:srgbClr val="FFFF00"/>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98" name="AutoShape 110">
                    <a:extLst>
                      <a:ext uri="{FF2B5EF4-FFF2-40B4-BE49-F238E27FC236}">
                        <a16:creationId xmlns:a16="http://schemas.microsoft.com/office/drawing/2014/main" id="{2AE29772-546F-4F03-834E-8EE92914A10A}"/>
                      </a:ext>
                    </a:extLst>
                  </p:cNvPr>
                  <p:cNvSpPr>
                    <a:spLocks noChangeArrowheads="1"/>
                  </p:cNvSpPr>
                  <p:nvPr/>
                </p:nvSpPr>
                <p:spPr bwMode="auto">
                  <a:xfrm flipV="1">
                    <a:off x="3407" y="1743"/>
                    <a:ext cx="71" cy="105"/>
                  </a:xfrm>
                  <a:prstGeom prst="roundRect">
                    <a:avLst>
                      <a:gd name="adj" fmla="val 0"/>
                    </a:avLst>
                  </a:prstGeom>
                  <a:solidFill>
                    <a:srgbClr val="00C200"/>
                  </a:solidFill>
                  <a:ln w="19050">
                    <a:solidFill>
                      <a:srgbClr val="00C200"/>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99" name="AutoShape 111">
                    <a:extLst>
                      <a:ext uri="{FF2B5EF4-FFF2-40B4-BE49-F238E27FC236}">
                        <a16:creationId xmlns:a16="http://schemas.microsoft.com/office/drawing/2014/main" id="{61D8A53A-77C7-4347-A8DF-0B0C4138B4FB}"/>
                      </a:ext>
                    </a:extLst>
                  </p:cNvPr>
                  <p:cNvSpPr>
                    <a:spLocks noChangeArrowheads="1"/>
                  </p:cNvSpPr>
                  <p:nvPr/>
                </p:nvSpPr>
                <p:spPr bwMode="auto">
                  <a:xfrm flipV="1">
                    <a:off x="3498" y="1672"/>
                    <a:ext cx="73" cy="176"/>
                  </a:xfrm>
                  <a:prstGeom prst="roundRect">
                    <a:avLst>
                      <a:gd name="adj" fmla="val 0"/>
                    </a:avLst>
                  </a:prstGeom>
                  <a:solidFill>
                    <a:srgbClr val="0000FF"/>
                  </a:solidFill>
                  <a:ln w="19050">
                    <a:solidFill>
                      <a:srgbClr val="0000FF"/>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sp>
                <p:nvSpPr>
                  <p:cNvPr id="100" name="AutoShape 112">
                    <a:extLst>
                      <a:ext uri="{FF2B5EF4-FFF2-40B4-BE49-F238E27FC236}">
                        <a16:creationId xmlns:a16="http://schemas.microsoft.com/office/drawing/2014/main" id="{018E9FC9-81C5-4430-B454-C3F581BA7037}"/>
                      </a:ext>
                    </a:extLst>
                  </p:cNvPr>
                  <p:cNvSpPr>
                    <a:spLocks noChangeArrowheads="1"/>
                  </p:cNvSpPr>
                  <p:nvPr/>
                </p:nvSpPr>
                <p:spPr bwMode="auto">
                  <a:xfrm flipV="1">
                    <a:off x="3590" y="1569"/>
                    <a:ext cx="71" cy="278"/>
                  </a:xfrm>
                  <a:prstGeom prst="roundRect">
                    <a:avLst>
                      <a:gd name="adj" fmla="val 0"/>
                    </a:avLst>
                  </a:prstGeom>
                  <a:solidFill>
                    <a:srgbClr val="800080"/>
                  </a:solidFill>
                  <a:ln w="19050">
                    <a:solidFill>
                      <a:srgbClr val="800080"/>
                    </a:solidFill>
                    <a:round/>
                    <a:headEnd/>
                    <a:tailEnd/>
                  </a:ln>
                </p:spPr>
                <p:txBody>
                  <a:bodyPr wrap="none" anchor="ctr"/>
                  <a:lstStyle/>
                  <a:p>
                    <a:endParaRPr lang="zh-CN" altLang="en-US">
                      <a:latin typeface="Times New Roman" pitchFamily="18" charset="0"/>
                      <a:ea typeface="黑体" pitchFamily="49" charset="-122"/>
                      <a:cs typeface="Times New Roman" pitchFamily="18" charset="0"/>
                    </a:endParaRPr>
                  </a:p>
                </p:txBody>
              </p:sp>
            </p:grpSp>
            <p:grpSp>
              <p:nvGrpSpPr>
                <p:cNvPr id="35" name="Group 113">
                  <a:extLst>
                    <a:ext uri="{FF2B5EF4-FFF2-40B4-BE49-F238E27FC236}">
                      <a16:creationId xmlns:a16="http://schemas.microsoft.com/office/drawing/2014/main" id="{8994DEE1-0FD8-4A69-986E-6505AA0BD262}"/>
                    </a:ext>
                  </a:extLst>
                </p:cNvPr>
                <p:cNvGrpSpPr>
                  <a:grpSpLocks/>
                </p:cNvGrpSpPr>
                <p:nvPr/>
              </p:nvGrpSpPr>
              <p:grpSpPr bwMode="auto">
                <a:xfrm>
                  <a:off x="2080" y="1749"/>
                  <a:ext cx="1544" cy="415"/>
                  <a:chOff x="2080" y="1749"/>
                  <a:chExt cx="1544" cy="415"/>
                </a:xfrm>
              </p:grpSpPr>
              <p:sp>
                <p:nvSpPr>
                  <p:cNvPr id="36" name="Freeform 114">
                    <a:extLst>
                      <a:ext uri="{FF2B5EF4-FFF2-40B4-BE49-F238E27FC236}">
                        <a16:creationId xmlns:a16="http://schemas.microsoft.com/office/drawing/2014/main" id="{92759311-B5C5-4FF8-939D-46C711604630}"/>
                      </a:ext>
                    </a:extLst>
                  </p:cNvPr>
                  <p:cNvSpPr>
                    <a:spLocks/>
                  </p:cNvSpPr>
                  <p:nvPr/>
                </p:nvSpPr>
                <p:spPr bwMode="auto">
                  <a:xfrm>
                    <a:off x="2080" y="1776"/>
                    <a:ext cx="945" cy="306"/>
                  </a:xfrm>
                  <a:custGeom>
                    <a:avLst/>
                    <a:gdLst>
                      <a:gd name="T0" fmla="*/ 350 w 945"/>
                      <a:gd name="T1" fmla="*/ 0 h 306"/>
                      <a:gd name="T2" fmla="*/ 944 w 945"/>
                      <a:gd name="T3" fmla="*/ 0 h 306"/>
                      <a:gd name="T4" fmla="*/ 593 w 945"/>
                      <a:gd name="T5" fmla="*/ 305 h 306"/>
                      <a:gd name="T6" fmla="*/ 0 w 945"/>
                      <a:gd name="T7" fmla="*/ 305 h 306"/>
                      <a:gd name="T8" fmla="*/ 350 w 945"/>
                      <a:gd name="T9" fmla="*/ 0 h 306"/>
                      <a:gd name="T10" fmla="*/ 350 w 945"/>
                      <a:gd name="T11" fmla="*/ 0 h 306"/>
                      <a:gd name="T12" fmla="*/ 0 60000 65536"/>
                      <a:gd name="T13" fmla="*/ 0 60000 65536"/>
                      <a:gd name="T14" fmla="*/ 0 60000 65536"/>
                      <a:gd name="T15" fmla="*/ 0 60000 65536"/>
                      <a:gd name="T16" fmla="*/ 0 60000 65536"/>
                      <a:gd name="T17" fmla="*/ 0 60000 65536"/>
                      <a:gd name="T18" fmla="*/ 0 w 945"/>
                      <a:gd name="T19" fmla="*/ 0 h 306"/>
                      <a:gd name="T20" fmla="*/ 945 w 945"/>
                      <a:gd name="T21" fmla="*/ 306 h 306"/>
                    </a:gdLst>
                    <a:ahLst/>
                    <a:cxnLst>
                      <a:cxn ang="T12">
                        <a:pos x="T0" y="T1"/>
                      </a:cxn>
                      <a:cxn ang="T13">
                        <a:pos x="T2" y="T3"/>
                      </a:cxn>
                      <a:cxn ang="T14">
                        <a:pos x="T4" y="T5"/>
                      </a:cxn>
                      <a:cxn ang="T15">
                        <a:pos x="T6" y="T7"/>
                      </a:cxn>
                      <a:cxn ang="T16">
                        <a:pos x="T8" y="T9"/>
                      </a:cxn>
                      <a:cxn ang="T17">
                        <a:pos x="T10" y="T11"/>
                      </a:cxn>
                    </a:cxnLst>
                    <a:rect l="T18" t="T19" r="T20" b="T21"/>
                    <a:pathLst>
                      <a:path w="945" h="306">
                        <a:moveTo>
                          <a:pt x="350" y="0"/>
                        </a:moveTo>
                        <a:lnTo>
                          <a:pt x="944" y="0"/>
                        </a:lnTo>
                        <a:lnTo>
                          <a:pt x="593" y="305"/>
                        </a:lnTo>
                        <a:lnTo>
                          <a:pt x="0" y="305"/>
                        </a:lnTo>
                        <a:lnTo>
                          <a:pt x="350" y="0"/>
                        </a:lnTo>
                      </a:path>
                    </a:pathLst>
                  </a:custGeom>
                  <a:solidFill>
                    <a:srgbClr val="FFFFFF"/>
                  </a:solidFill>
                  <a:ln w="9525">
                    <a:noFill/>
                    <a:round/>
                    <a:headEnd type="none" w="med" len="med"/>
                    <a:tailEnd type="none" w="med" len="med"/>
                  </a:ln>
                </p:spPr>
                <p:txBody>
                  <a:bodyPr/>
                  <a:lstStyle/>
                  <a:p>
                    <a:endParaRPr lang="zh-CN" altLang="en-US"/>
                  </a:p>
                </p:txBody>
              </p:sp>
              <p:sp>
                <p:nvSpPr>
                  <p:cNvPr id="37" name="Line 115">
                    <a:extLst>
                      <a:ext uri="{FF2B5EF4-FFF2-40B4-BE49-F238E27FC236}">
                        <a16:creationId xmlns:a16="http://schemas.microsoft.com/office/drawing/2014/main" id="{6853025A-200E-4FD1-ABAF-36F3B051017B}"/>
                      </a:ext>
                    </a:extLst>
                  </p:cNvPr>
                  <p:cNvSpPr>
                    <a:spLocks noChangeShapeType="1"/>
                  </p:cNvSpPr>
                  <p:nvPr/>
                </p:nvSpPr>
                <p:spPr bwMode="auto">
                  <a:xfrm>
                    <a:off x="2446" y="1814"/>
                    <a:ext cx="154" cy="0"/>
                  </a:xfrm>
                  <a:prstGeom prst="line">
                    <a:avLst/>
                  </a:prstGeom>
                  <a:noFill/>
                  <a:ln w="9525">
                    <a:solidFill>
                      <a:srgbClr val="000000"/>
                    </a:solidFill>
                    <a:round/>
                    <a:headEnd/>
                    <a:tailEnd/>
                  </a:ln>
                </p:spPr>
                <p:txBody>
                  <a:bodyPr wrap="none" anchor="ctr"/>
                  <a:lstStyle/>
                  <a:p>
                    <a:endParaRPr lang="zh-CN" altLang="en-US"/>
                  </a:p>
                </p:txBody>
              </p:sp>
              <p:sp>
                <p:nvSpPr>
                  <p:cNvPr id="38" name="Line 116">
                    <a:extLst>
                      <a:ext uri="{FF2B5EF4-FFF2-40B4-BE49-F238E27FC236}">
                        <a16:creationId xmlns:a16="http://schemas.microsoft.com/office/drawing/2014/main" id="{A075155B-D5F4-4802-B41D-B25CC4AA67A0}"/>
                      </a:ext>
                    </a:extLst>
                  </p:cNvPr>
                  <p:cNvSpPr>
                    <a:spLocks noChangeShapeType="1"/>
                  </p:cNvSpPr>
                  <p:nvPr/>
                </p:nvSpPr>
                <p:spPr bwMode="auto">
                  <a:xfrm>
                    <a:off x="2422" y="1842"/>
                    <a:ext cx="153" cy="0"/>
                  </a:xfrm>
                  <a:prstGeom prst="line">
                    <a:avLst/>
                  </a:prstGeom>
                  <a:noFill/>
                  <a:ln w="9525">
                    <a:solidFill>
                      <a:srgbClr val="000000"/>
                    </a:solidFill>
                    <a:round/>
                    <a:headEnd/>
                    <a:tailEnd/>
                  </a:ln>
                </p:spPr>
                <p:txBody>
                  <a:bodyPr wrap="none" anchor="ctr"/>
                  <a:lstStyle/>
                  <a:p>
                    <a:endParaRPr lang="zh-CN" altLang="en-US"/>
                  </a:p>
                </p:txBody>
              </p:sp>
              <p:sp>
                <p:nvSpPr>
                  <p:cNvPr id="39" name="Line 117">
                    <a:extLst>
                      <a:ext uri="{FF2B5EF4-FFF2-40B4-BE49-F238E27FC236}">
                        <a16:creationId xmlns:a16="http://schemas.microsoft.com/office/drawing/2014/main" id="{7D514BD0-89A2-42CE-9E2C-B7EA1C6AEC4E}"/>
                      </a:ext>
                    </a:extLst>
                  </p:cNvPr>
                  <p:cNvSpPr>
                    <a:spLocks noChangeShapeType="1"/>
                  </p:cNvSpPr>
                  <p:nvPr/>
                </p:nvSpPr>
                <p:spPr bwMode="auto">
                  <a:xfrm>
                    <a:off x="2389" y="1870"/>
                    <a:ext cx="155" cy="0"/>
                  </a:xfrm>
                  <a:prstGeom prst="line">
                    <a:avLst/>
                  </a:prstGeom>
                  <a:noFill/>
                  <a:ln w="9525">
                    <a:solidFill>
                      <a:srgbClr val="000000"/>
                    </a:solidFill>
                    <a:round/>
                    <a:headEnd/>
                    <a:tailEnd/>
                  </a:ln>
                </p:spPr>
                <p:txBody>
                  <a:bodyPr wrap="none" anchor="ctr"/>
                  <a:lstStyle/>
                  <a:p>
                    <a:endParaRPr lang="zh-CN" altLang="en-US"/>
                  </a:p>
                </p:txBody>
              </p:sp>
              <p:sp>
                <p:nvSpPr>
                  <p:cNvPr id="40" name="Line 118">
                    <a:extLst>
                      <a:ext uri="{FF2B5EF4-FFF2-40B4-BE49-F238E27FC236}">
                        <a16:creationId xmlns:a16="http://schemas.microsoft.com/office/drawing/2014/main" id="{E3CA855C-BF96-48CE-BF17-5E80D990805B}"/>
                      </a:ext>
                    </a:extLst>
                  </p:cNvPr>
                  <p:cNvSpPr>
                    <a:spLocks noChangeShapeType="1"/>
                  </p:cNvSpPr>
                  <p:nvPr/>
                </p:nvSpPr>
                <p:spPr bwMode="auto">
                  <a:xfrm>
                    <a:off x="2353" y="1899"/>
                    <a:ext cx="154" cy="0"/>
                  </a:xfrm>
                  <a:prstGeom prst="line">
                    <a:avLst/>
                  </a:prstGeom>
                  <a:noFill/>
                  <a:ln w="9525">
                    <a:solidFill>
                      <a:srgbClr val="000000"/>
                    </a:solidFill>
                    <a:round/>
                    <a:headEnd/>
                    <a:tailEnd/>
                  </a:ln>
                </p:spPr>
                <p:txBody>
                  <a:bodyPr wrap="none" anchor="ctr"/>
                  <a:lstStyle/>
                  <a:p>
                    <a:endParaRPr lang="zh-CN" altLang="en-US"/>
                  </a:p>
                </p:txBody>
              </p:sp>
              <p:sp>
                <p:nvSpPr>
                  <p:cNvPr id="41" name="Line 119">
                    <a:extLst>
                      <a:ext uri="{FF2B5EF4-FFF2-40B4-BE49-F238E27FC236}">
                        <a16:creationId xmlns:a16="http://schemas.microsoft.com/office/drawing/2014/main" id="{97C11D38-150F-46A0-9EFF-DF8DFC7F5868}"/>
                      </a:ext>
                    </a:extLst>
                  </p:cNvPr>
                  <p:cNvSpPr>
                    <a:spLocks noChangeShapeType="1"/>
                  </p:cNvSpPr>
                  <p:nvPr/>
                </p:nvSpPr>
                <p:spPr bwMode="auto">
                  <a:xfrm>
                    <a:off x="2318" y="1929"/>
                    <a:ext cx="154" cy="0"/>
                  </a:xfrm>
                  <a:prstGeom prst="line">
                    <a:avLst/>
                  </a:prstGeom>
                  <a:noFill/>
                  <a:ln w="9525">
                    <a:solidFill>
                      <a:srgbClr val="000000"/>
                    </a:solidFill>
                    <a:round/>
                    <a:headEnd/>
                    <a:tailEnd/>
                  </a:ln>
                </p:spPr>
                <p:txBody>
                  <a:bodyPr wrap="none" anchor="ctr"/>
                  <a:lstStyle/>
                  <a:p>
                    <a:endParaRPr lang="zh-CN" altLang="en-US"/>
                  </a:p>
                </p:txBody>
              </p:sp>
              <p:sp>
                <p:nvSpPr>
                  <p:cNvPr id="42" name="Line 120">
                    <a:extLst>
                      <a:ext uri="{FF2B5EF4-FFF2-40B4-BE49-F238E27FC236}">
                        <a16:creationId xmlns:a16="http://schemas.microsoft.com/office/drawing/2014/main" id="{285C24F6-473B-4F9A-8533-2D9923C5C8AC}"/>
                      </a:ext>
                    </a:extLst>
                  </p:cNvPr>
                  <p:cNvSpPr>
                    <a:spLocks noChangeShapeType="1"/>
                  </p:cNvSpPr>
                  <p:nvPr/>
                </p:nvSpPr>
                <p:spPr bwMode="auto">
                  <a:xfrm>
                    <a:off x="2284" y="1965"/>
                    <a:ext cx="153" cy="0"/>
                  </a:xfrm>
                  <a:prstGeom prst="line">
                    <a:avLst/>
                  </a:prstGeom>
                  <a:noFill/>
                  <a:ln w="9525">
                    <a:solidFill>
                      <a:srgbClr val="000000"/>
                    </a:solidFill>
                    <a:round/>
                    <a:headEnd/>
                    <a:tailEnd/>
                  </a:ln>
                </p:spPr>
                <p:txBody>
                  <a:bodyPr wrap="none" anchor="ctr"/>
                  <a:lstStyle/>
                  <a:p>
                    <a:endParaRPr lang="zh-CN" altLang="en-US"/>
                  </a:p>
                </p:txBody>
              </p:sp>
              <p:sp>
                <p:nvSpPr>
                  <p:cNvPr id="43" name="Line 121">
                    <a:extLst>
                      <a:ext uri="{FF2B5EF4-FFF2-40B4-BE49-F238E27FC236}">
                        <a16:creationId xmlns:a16="http://schemas.microsoft.com/office/drawing/2014/main" id="{B25B6898-0DC9-4F2C-9317-7586D15038CA}"/>
                      </a:ext>
                    </a:extLst>
                  </p:cNvPr>
                  <p:cNvSpPr>
                    <a:spLocks noChangeShapeType="1"/>
                  </p:cNvSpPr>
                  <p:nvPr/>
                </p:nvSpPr>
                <p:spPr bwMode="auto">
                  <a:xfrm>
                    <a:off x="2242" y="1997"/>
                    <a:ext cx="154" cy="0"/>
                  </a:xfrm>
                  <a:prstGeom prst="line">
                    <a:avLst/>
                  </a:prstGeom>
                  <a:noFill/>
                  <a:ln w="9525">
                    <a:solidFill>
                      <a:srgbClr val="000000"/>
                    </a:solidFill>
                    <a:round/>
                    <a:headEnd/>
                    <a:tailEnd/>
                  </a:ln>
                </p:spPr>
                <p:txBody>
                  <a:bodyPr wrap="none" anchor="ctr"/>
                  <a:lstStyle/>
                  <a:p>
                    <a:endParaRPr lang="zh-CN" altLang="en-US"/>
                  </a:p>
                </p:txBody>
              </p:sp>
              <p:sp>
                <p:nvSpPr>
                  <p:cNvPr id="44" name="Line 122">
                    <a:extLst>
                      <a:ext uri="{FF2B5EF4-FFF2-40B4-BE49-F238E27FC236}">
                        <a16:creationId xmlns:a16="http://schemas.microsoft.com/office/drawing/2014/main" id="{61A50E29-5995-4AC4-8BA8-18F252A54B1D}"/>
                      </a:ext>
                    </a:extLst>
                  </p:cNvPr>
                  <p:cNvSpPr>
                    <a:spLocks noChangeShapeType="1"/>
                  </p:cNvSpPr>
                  <p:nvPr/>
                </p:nvSpPr>
                <p:spPr bwMode="auto">
                  <a:xfrm>
                    <a:off x="2204" y="2027"/>
                    <a:ext cx="155" cy="0"/>
                  </a:xfrm>
                  <a:prstGeom prst="line">
                    <a:avLst/>
                  </a:prstGeom>
                  <a:noFill/>
                  <a:ln w="9525">
                    <a:solidFill>
                      <a:srgbClr val="000000"/>
                    </a:solidFill>
                    <a:round/>
                    <a:headEnd/>
                    <a:tailEnd/>
                  </a:ln>
                </p:spPr>
                <p:txBody>
                  <a:bodyPr wrap="none" anchor="ctr"/>
                  <a:lstStyle/>
                  <a:p>
                    <a:endParaRPr lang="zh-CN" altLang="en-US"/>
                  </a:p>
                </p:txBody>
              </p:sp>
              <p:sp>
                <p:nvSpPr>
                  <p:cNvPr id="45" name="Freeform 123">
                    <a:extLst>
                      <a:ext uri="{FF2B5EF4-FFF2-40B4-BE49-F238E27FC236}">
                        <a16:creationId xmlns:a16="http://schemas.microsoft.com/office/drawing/2014/main" id="{53E3456A-B592-45CE-841E-27A8D78766CD}"/>
                      </a:ext>
                    </a:extLst>
                  </p:cNvPr>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 name="T10" fmla="*/ 352 w 947"/>
                      <a:gd name="T11" fmla="*/ 0 h 305"/>
                      <a:gd name="T12" fmla="*/ 0 60000 65536"/>
                      <a:gd name="T13" fmla="*/ 0 60000 65536"/>
                      <a:gd name="T14" fmla="*/ 0 60000 65536"/>
                      <a:gd name="T15" fmla="*/ 0 60000 65536"/>
                      <a:gd name="T16" fmla="*/ 0 60000 65536"/>
                      <a:gd name="T17" fmla="*/ 0 60000 65536"/>
                      <a:gd name="T18" fmla="*/ 0 w 947"/>
                      <a:gd name="T19" fmla="*/ 0 h 305"/>
                      <a:gd name="T20" fmla="*/ 947 w 947"/>
                      <a:gd name="T21" fmla="*/ 305 h 305"/>
                    </a:gdLst>
                    <a:ahLst/>
                    <a:cxnLst>
                      <a:cxn ang="T12">
                        <a:pos x="T0" y="T1"/>
                      </a:cxn>
                      <a:cxn ang="T13">
                        <a:pos x="T2" y="T3"/>
                      </a:cxn>
                      <a:cxn ang="T14">
                        <a:pos x="T4" y="T5"/>
                      </a:cxn>
                      <a:cxn ang="T15">
                        <a:pos x="T6" y="T7"/>
                      </a:cxn>
                      <a:cxn ang="T16">
                        <a:pos x="T8" y="T9"/>
                      </a:cxn>
                      <a:cxn ang="T17">
                        <a:pos x="T10" y="T11"/>
                      </a:cxn>
                    </a:cxnLst>
                    <a:rect l="T18" t="T19" r="T20" b="T21"/>
                    <a:pathLst>
                      <a:path w="947" h="305">
                        <a:moveTo>
                          <a:pt x="352" y="0"/>
                        </a:moveTo>
                        <a:lnTo>
                          <a:pt x="946" y="0"/>
                        </a:lnTo>
                        <a:lnTo>
                          <a:pt x="594" y="304"/>
                        </a:lnTo>
                        <a:lnTo>
                          <a:pt x="0" y="304"/>
                        </a:lnTo>
                        <a:lnTo>
                          <a:pt x="352" y="0"/>
                        </a:lnTo>
                      </a:path>
                    </a:pathLst>
                  </a:custGeom>
                  <a:solidFill>
                    <a:srgbClr val="FFFFFF"/>
                  </a:solidFill>
                  <a:ln w="9525">
                    <a:noFill/>
                    <a:round/>
                    <a:headEnd type="none" w="med" len="med"/>
                    <a:tailEnd type="none" w="med" len="med"/>
                  </a:ln>
                </p:spPr>
                <p:txBody>
                  <a:bodyPr/>
                  <a:lstStyle/>
                  <a:p>
                    <a:endParaRPr lang="zh-CN" altLang="en-US"/>
                  </a:p>
                </p:txBody>
              </p:sp>
              <p:sp>
                <p:nvSpPr>
                  <p:cNvPr id="46" name="Freeform 124">
                    <a:extLst>
                      <a:ext uri="{FF2B5EF4-FFF2-40B4-BE49-F238E27FC236}">
                        <a16:creationId xmlns:a16="http://schemas.microsoft.com/office/drawing/2014/main" id="{909BE04A-FE11-4903-A3E0-C1E44974F867}"/>
                      </a:ext>
                    </a:extLst>
                  </p:cNvPr>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 name="T10" fmla="*/ 0 60000 65536"/>
                      <a:gd name="T11" fmla="*/ 0 60000 65536"/>
                      <a:gd name="T12" fmla="*/ 0 60000 65536"/>
                      <a:gd name="T13" fmla="*/ 0 60000 65536"/>
                      <a:gd name="T14" fmla="*/ 0 60000 65536"/>
                      <a:gd name="T15" fmla="*/ 0 w 947"/>
                      <a:gd name="T16" fmla="*/ 0 h 305"/>
                      <a:gd name="T17" fmla="*/ 947 w 947"/>
                      <a:gd name="T18" fmla="*/ 305 h 305"/>
                    </a:gdLst>
                    <a:ahLst/>
                    <a:cxnLst>
                      <a:cxn ang="T10">
                        <a:pos x="T0" y="T1"/>
                      </a:cxn>
                      <a:cxn ang="T11">
                        <a:pos x="T2" y="T3"/>
                      </a:cxn>
                      <a:cxn ang="T12">
                        <a:pos x="T4" y="T5"/>
                      </a:cxn>
                      <a:cxn ang="T13">
                        <a:pos x="T6" y="T7"/>
                      </a:cxn>
                      <a:cxn ang="T14">
                        <a:pos x="T8" y="T9"/>
                      </a:cxn>
                    </a:cxnLst>
                    <a:rect l="T15" t="T16" r="T17" b="T18"/>
                    <a:pathLst>
                      <a:path w="947" h="305">
                        <a:moveTo>
                          <a:pt x="352" y="0"/>
                        </a:moveTo>
                        <a:lnTo>
                          <a:pt x="946" y="0"/>
                        </a:lnTo>
                        <a:lnTo>
                          <a:pt x="594" y="304"/>
                        </a:lnTo>
                        <a:lnTo>
                          <a:pt x="0" y="304"/>
                        </a:lnTo>
                        <a:lnTo>
                          <a:pt x="352" y="0"/>
                        </a:lnTo>
                      </a:path>
                    </a:pathLst>
                  </a:custGeom>
                  <a:noFill/>
                  <a:ln w="9525">
                    <a:noFill/>
                    <a:round/>
                    <a:headEnd type="none" w="med" len="med"/>
                    <a:tailEnd type="none" w="med" len="med"/>
                  </a:ln>
                </p:spPr>
                <p:txBody>
                  <a:bodyPr/>
                  <a:lstStyle/>
                  <a:p>
                    <a:endParaRPr lang="zh-CN" altLang="en-US"/>
                  </a:p>
                </p:txBody>
              </p:sp>
              <p:sp>
                <p:nvSpPr>
                  <p:cNvPr id="47" name="Freeform 125">
                    <a:extLst>
                      <a:ext uri="{FF2B5EF4-FFF2-40B4-BE49-F238E27FC236}">
                        <a16:creationId xmlns:a16="http://schemas.microsoft.com/office/drawing/2014/main" id="{843F797A-685B-4A20-B759-937517D23AED}"/>
                      </a:ext>
                    </a:extLst>
                  </p:cNvPr>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 name="T10" fmla="*/ 273 w 725"/>
                      <a:gd name="T11" fmla="*/ 0 h 238"/>
                      <a:gd name="T12" fmla="*/ 0 60000 65536"/>
                      <a:gd name="T13" fmla="*/ 0 60000 65536"/>
                      <a:gd name="T14" fmla="*/ 0 60000 65536"/>
                      <a:gd name="T15" fmla="*/ 0 60000 65536"/>
                      <a:gd name="T16" fmla="*/ 0 60000 65536"/>
                      <a:gd name="T17" fmla="*/ 0 60000 65536"/>
                      <a:gd name="T18" fmla="*/ 0 w 725"/>
                      <a:gd name="T19" fmla="*/ 0 h 238"/>
                      <a:gd name="T20" fmla="*/ 725 w 725"/>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725" h="238">
                        <a:moveTo>
                          <a:pt x="273" y="0"/>
                        </a:moveTo>
                        <a:lnTo>
                          <a:pt x="724" y="0"/>
                        </a:lnTo>
                        <a:lnTo>
                          <a:pt x="450" y="237"/>
                        </a:lnTo>
                        <a:lnTo>
                          <a:pt x="0" y="237"/>
                        </a:lnTo>
                        <a:lnTo>
                          <a:pt x="273" y="0"/>
                        </a:lnTo>
                      </a:path>
                    </a:pathLst>
                  </a:custGeom>
                  <a:solidFill>
                    <a:srgbClr val="00FFFF"/>
                  </a:solidFill>
                  <a:ln w="9525">
                    <a:noFill/>
                    <a:round/>
                    <a:headEnd type="none" w="med" len="med"/>
                    <a:tailEnd type="none" w="med" len="med"/>
                  </a:ln>
                </p:spPr>
                <p:txBody>
                  <a:bodyPr/>
                  <a:lstStyle/>
                  <a:p>
                    <a:endParaRPr lang="zh-CN" altLang="en-US"/>
                  </a:p>
                </p:txBody>
              </p:sp>
              <p:sp>
                <p:nvSpPr>
                  <p:cNvPr id="48" name="Freeform 126">
                    <a:extLst>
                      <a:ext uri="{FF2B5EF4-FFF2-40B4-BE49-F238E27FC236}">
                        <a16:creationId xmlns:a16="http://schemas.microsoft.com/office/drawing/2014/main" id="{B4C76B3B-6361-404A-B5B3-67923FF5ED8F}"/>
                      </a:ext>
                    </a:extLst>
                  </p:cNvPr>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 name="T10" fmla="*/ 0 60000 65536"/>
                      <a:gd name="T11" fmla="*/ 0 60000 65536"/>
                      <a:gd name="T12" fmla="*/ 0 60000 65536"/>
                      <a:gd name="T13" fmla="*/ 0 60000 65536"/>
                      <a:gd name="T14" fmla="*/ 0 60000 65536"/>
                      <a:gd name="T15" fmla="*/ 0 w 725"/>
                      <a:gd name="T16" fmla="*/ 0 h 238"/>
                      <a:gd name="T17" fmla="*/ 725 w 725"/>
                      <a:gd name="T18" fmla="*/ 238 h 238"/>
                    </a:gdLst>
                    <a:ahLst/>
                    <a:cxnLst>
                      <a:cxn ang="T10">
                        <a:pos x="T0" y="T1"/>
                      </a:cxn>
                      <a:cxn ang="T11">
                        <a:pos x="T2" y="T3"/>
                      </a:cxn>
                      <a:cxn ang="T12">
                        <a:pos x="T4" y="T5"/>
                      </a:cxn>
                      <a:cxn ang="T13">
                        <a:pos x="T6" y="T7"/>
                      </a:cxn>
                      <a:cxn ang="T14">
                        <a:pos x="T8" y="T9"/>
                      </a:cxn>
                    </a:cxnLst>
                    <a:rect l="T15" t="T16" r="T17" b="T18"/>
                    <a:pathLst>
                      <a:path w="725" h="238">
                        <a:moveTo>
                          <a:pt x="273" y="0"/>
                        </a:moveTo>
                        <a:lnTo>
                          <a:pt x="724" y="0"/>
                        </a:lnTo>
                        <a:lnTo>
                          <a:pt x="450" y="237"/>
                        </a:lnTo>
                        <a:lnTo>
                          <a:pt x="0" y="237"/>
                        </a:lnTo>
                        <a:lnTo>
                          <a:pt x="273"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49" name="Line 127">
                    <a:extLst>
                      <a:ext uri="{FF2B5EF4-FFF2-40B4-BE49-F238E27FC236}">
                        <a16:creationId xmlns:a16="http://schemas.microsoft.com/office/drawing/2014/main" id="{3DA558C5-8197-4FAE-8AC7-70912E1B05EF}"/>
                      </a:ext>
                    </a:extLst>
                  </p:cNvPr>
                  <p:cNvSpPr>
                    <a:spLocks noChangeShapeType="1"/>
                  </p:cNvSpPr>
                  <p:nvPr/>
                </p:nvSpPr>
                <p:spPr bwMode="auto">
                  <a:xfrm>
                    <a:off x="3030" y="1810"/>
                    <a:ext cx="446" cy="0"/>
                  </a:xfrm>
                  <a:prstGeom prst="line">
                    <a:avLst/>
                  </a:prstGeom>
                  <a:noFill/>
                  <a:ln w="9525">
                    <a:solidFill>
                      <a:srgbClr val="000000"/>
                    </a:solidFill>
                    <a:round/>
                    <a:headEnd/>
                    <a:tailEnd/>
                  </a:ln>
                </p:spPr>
                <p:txBody>
                  <a:bodyPr wrap="none" anchor="ctr"/>
                  <a:lstStyle/>
                  <a:p>
                    <a:endParaRPr lang="zh-CN" altLang="en-US"/>
                  </a:p>
                </p:txBody>
              </p:sp>
              <p:sp>
                <p:nvSpPr>
                  <p:cNvPr id="50" name="Line 128">
                    <a:extLst>
                      <a:ext uri="{FF2B5EF4-FFF2-40B4-BE49-F238E27FC236}">
                        <a16:creationId xmlns:a16="http://schemas.microsoft.com/office/drawing/2014/main" id="{C7F3F6F5-3AC0-4B20-983D-AC5ADEE8D139}"/>
                      </a:ext>
                    </a:extLst>
                  </p:cNvPr>
                  <p:cNvSpPr>
                    <a:spLocks noChangeShapeType="1"/>
                  </p:cNvSpPr>
                  <p:nvPr/>
                </p:nvSpPr>
                <p:spPr bwMode="auto">
                  <a:xfrm>
                    <a:off x="3004" y="1837"/>
                    <a:ext cx="450" cy="0"/>
                  </a:xfrm>
                  <a:prstGeom prst="line">
                    <a:avLst/>
                  </a:prstGeom>
                  <a:noFill/>
                  <a:ln w="9525">
                    <a:solidFill>
                      <a:srgbClr val="000000"/>
                    </a:solidFill>
                    <a:round/>
                    <a:headEnd/>
                    <a:tailEnd/>
                  </a:ln>
                </p:spPr>
                <p:txBody>
                  <a:bodyPr wrap="none" anchor="ctr"/>
                  <a:lstStyle/>
                  <a:p>
                    <a:endParaRPr lang="zh-CN" altLang="en-US"/>
                  </a:p>
                </p:txBody>
              </p:sp>
              <p:sp>
                <p:nvSpPr>
                  <p:cNvPr id="51" name="Line 129">
                    <a:extLst>
                      <a:ext uri="{FF2B5EF4-FFF2-40B4-BE49-F238E27FC236}">
                        <a16:creationId xmlns:a16="http://schemas.microsoft.com/office/drawing/2014/main" id="{259E5F65-05A5-40F7-AB18-CBA9350A708C}"/>
                      </a:ext>
                    </a:extLst>
                  </p:cNvPr>
                  <p:cNvSpPr>
                    <a:spLocks noChangeShapeType="1"/>
                  </p:cNvSpPr>
                  <p:nvPr/>
                </p:nvSpPr>
                <p:spPr bwMode="auto">
                  <a:xfrm>
                    <a:off x="2964" y="1870"/>
                    <a:ext cx="451" cy="0"/>
                  </a:xfrm>
                  <a:prstGeom prst="line">
                    <a:avLst/>
                  </a:prstGeom>
                  <a:noFill/>
                  <a:ln w="9525">
                    <a:solidFill>
                      <a:srgbClr val="000000"/>
                    </a:solidFill>
                    <a:round/>
                    <a:headEnd/>
                    <a:tailEnd/>
                  </a:ln>
                </p:spPr>
                <p:txBody>
                  <a:bodyPr wrap="none" anchor="ctr"/>
                  <a:lstStyle/>
                  <a:p>
                    <a:endParaRPr lang="zh-CN" altLang="en-US"/>
                  </a:p>
                </p:txBody>
              </p:sp>
              <p:sp>
                <p:nvSpPr>
                  <p:cNvPr id="52" name="Line 130">
                    <a:extLst>
                      <a:ext uri="{FF2B5EF4-FFF2-40B4-BE49-F238E27FC236}">
                        <a16:creationId xmlns:a16="http://schemas.microsoft.com/office/drawing/2014/main" id="{A62A79BF-B31C-41BA-B671-32E32823D9CC}"/>
                      </a:ext>
                    </a:extLst>
                  </p:cNvPr>
                  <p:cNvSpPr>
                    <a:spLocks noChangeShapeType="1"/>
                  </p:cNvSpPr>
                  <p:nvPr/>
                </p:nvSpPr>
                <p:spPr bwMode="auto">
                  <a:xfrm>
                    <a:off x="2819" y="2000"/>
                    <a:ext cx="451" cy="0"/>
                  </a:xfrm>
                  <a:prstGeom prst="line">
                    <a:avLst/>
                  </a:prstGeom>
                  <a:noFill/>
                  <a:ln w="9525">
                    <a:solidFill>
                      <a:srgbClr val="000000"/>
                    </a:solidFill>
                    <a:round/>
                    <a:headEnd/>
                    <a:tailEnd/>
                  </a:ln>
                </p:spPr>
                <p:txBody>
                  <a:bodyPr wrap="none" anchor="ctr"/>
                  <a:lstStyle/>
                  <a:p>
                    <a:endParaRPr lang="zh-CN" altLang="en-US"/>
                  </a:p>
                </p:txBody>
              </p:sp>
              <p:sp>
                <p:nvSpPr>
                  <p:cNvPr id="53" name="Line 131">
                    <a:extLst>
                      <a:ext uri="{FF2B5EF4-FFF2-40B4-BE49-F238E27FC236}">
                        <a16:creationId xmlns:a16="http://schemas.microsoft.com/office/drawing/2014/main" id="{CE98BAAE-6D87-4121-85FF-3BFB47B5BB0B}"/>
                      </a:ext>
                    </a:extLst>
                  </p:cNvPr>
                  <p:cNvSpPr>
                    <a:spLocks noChangeShapeType="1"/>
                  </p:cNvSpPr>
                  <p:nvPr/>
                </p:nvSpPr>
                <p:spPr bwMode="auto">
                  <a:xfrm>
                    <a:off x="2925" y="1905"/>
                    <a:ext cx="450" cy="0"/>
                  </a:xfrm>
                  <a:prstGeom prst="line">
                    <a:avLst/>
                  </a:prstGeom>
                  <a:noFill/>
                  <a:ln w="9525">
                    <a:solidFill>
                      <a:srgbClr val="000000"/>
                    </a:solidFill>
                    <a:round/>
                    <a:headEnd/>
                    <a:tailEnd/>
                  </a:ln>
                </p:spPr>
                <p:txBody>
                  <a:bodyPr wrap="none" anchor="ctr"/>
                  <a:lstStyle/>
                  <a:p>
                    <a:endParaRPr lang="zh-CN" altLang="en-US"/>
                  </a:p>
                </p:txBody>
              </p:sp>
              <p:sp>
                <p:nvSpPr>
                  <p:cNvPr id="54" name="Line 132">
                    <a:extLst>
                      <a:ext uri="{FF2B5EF4-FFF2-40B4-BE49-F238E27FC236}">
                        <a16:creationId xmlns:a16="http://schemas.microsoft.com/office/drawing/2014/main" id="{738E8F04-70FA-4779-8781-82AC846DE706}"/>
                      </a:ext>
                    </a:extLst>
                  </p:cNvPr>
                  <p:cNvSpPr>
                    <a:spLocks noChangeShapeType="1"/>
                  </p:cNvSpPr>
                  <p:nvPr/>
                </p:nvSpPr>
                <p:spPr bwMode="auto">
                  <a:xfrm>
                    <a:off x="2888" y="1935"/>
                    <a:ext cx="452" cy="0"/>
                  </a:xfrm>
                  <a:prstGeom prst="line">
                    <a:avLst/>
                  </a:prstGeom>
                  <a:noFill/>
                  <a:ln w="9525">
                    <a:solidFill>
                      <a:srgbClr val="000000"/>
                    </a:solidFill>
                    <a:round/>
                    <a:headEnd/>
                    <a:tailEnd/>
                  </a:ln>
                </p:spPr>
                <p:txBody>
                  <a:bodyPr wrap="none" anchor="ctr"/>
                  <a:lstStyle/>
                  <a:p>
                    <a:endParaRPr lang="zh-CN" altLang="en-US"/>
                  </a:p>
                </p:txBody>
              </p:sp>
              <p:sp>
                <p:nvSpPr>
                  <p:cNvPr id="55" name="Line 133">
                    <a:extLst>
                      <a:ext uri="{FF2B5EF4-FFF2-40B4-BE49-F238E27FC236}">
                        <a16:creationId xmlns:a16="http://schemas.microsoft.com/office/drawing/2014/main" id="{EF246820-E635-4D13-AAEE-0FCD0C626690}"/>
                      </a:ext>
                    </a:extLst>
                  </p:cNvPr>
                  <p:cNvSpPr>
                    <a:spLocks noChangeShapeType="1"/>
                  </p:cNvSpPr>
                  <p:nvPr/>
                </p:nvSpPr>
                <p:spPr bwMode="auto">
                  <a:xfrm flipH="1">
                    <a:off x="2847" y="1784"/>
                    <a:ext cx="272" cy="235"/>
                  </a:xfrm>
                  <a:prstGeom prst="line">
                    <a:avLst/>
                  </a:prstGeom>
                  <a:noFill/>
                  <a:ln w="9525">
                    <a:solidFill>
                      <a:srgbClr val="000000"/>
                    </a:solidFill>
                    <a:round/>
                    <a:headEnd/>
                    <a:tailEnd/>
                  </a:ln>
                </p:spPr>
                <p:txBody>
                  <a:bodyPr wrap="none" anchor="ctr"/>
                  <a:lstStyle/>
                  <a:p>
                    <a:endParaRPr lang="zh-CN" altLang="en-US"/>
                  </a:p>
                </p:txBody>
              </p:sp>
              <p:sp>
                <p:nvSpPr>
                  <p:cNvPr id="56" name="Line 134">
                    <a:extLst>
                      <a:ext uri="{FF2B5EF4-FFF2-40B4-BE49-F238E27FC236}">
                        <a16:creationId xmlns:a16="http://schemas.microsoft.com/office/drawing/2014/main" id="{351D24B8-9A3D-4800-A6C4-634DBF5F8CEE}"/>
                      </a:ext>
                    </a:extLst>
                  </p:cNvPr>
                  <p:cNvSpPr>
                    <a:spLocks noChangeShapeType="1"/>
                  </p:cNvSpPr>
                  <p:nvPr/>
                </p:nvSpPr>
                <p:spPr bwMode="auto">
                  <a:xfrm flipH="1">
                    <a:off x="2904" y="1784"/>
                    <a:ext cx="272" cy="235"/>
                  </a:xfrm>
                  <a:prstGeom prst="line">
                    <a:avLst/>
                  </a:prstGeom>
                  <a:noFill/>
                  <a:ln w="9525">
                    <a:solidFill>
                      <a:srgbClr val="000000"/>
                    </a:solidFill>
                    <a:round/>
                    <a:headEnd/>
                    <a:tailEnd/>
                  </a:ln>
                </p:spPr>
                <p:txBody>
                  <a:bodyPr wrap="none" anchor="ctr"/>
                  <a:lstStyle/>
                  <a:p>
                    <a:endParaRPr lang="zh-CN" altLang="en-US"/>
                  </a:p>
                </p:txBody>
              </p:sp>
              <p:sp>
                <p:nvSpPr>
                  <p:cNvPr id="57" name="Line 135">
                    <a:extLst>
                      <a:ext uri="{FF2B5EF4-FFF2-40B4-BE49-F238E27FC236}">
                        <a16:creationId xmlns:a16="http://schemas.microsoft.com/office/drawing/2014/main" id="{FFE21211-11F1-4096-8949-86BB4F2615C8}"/>
                      </a:ext>
                    </a:extLst>
                  </p:cNvPr>
                  <p:cNvSpPr>
                    <a:spLocks noChangeShapeType="1"/>
                  </p:cNvSpPr>
                  <p:nvPr/>
                </p:nvSpPr>
                <p:spPr bwMode="auto">
                  <a:xfrm flipH="1">
                    <a:off x="2962" y="1788"/>
                    <a:ext cx="271" cy="235"/>
                  </a:xfrm>
                  <a:prstGeom prst="line">
                    <a:avLst/>
                  </a:prstGeom>
                  <a:noFill/>
                  <a:ln w="9525">
                    <a:solidFill>
                      <a:srgbClr val="000000"/>
                    </a:solidFill>
                    <a:round/>
                    <a:headEnd/>
                    <a:tailEnd/>
                  </a:ln>
                </p:spPr>
                <p:txBody>
                  <a:bodyPr wrap="none" anchor="ctr"/>
                  <a:lstStyle/>
                  <a:p>
                    <a:endParaRPr lang="zh-CN" altLang="en-US"/>
                  </a:p>
                </p:txBody>
              </p:sp>
              <p:sp>
                <p:nvSpPr>
                  <p:cNvPr id="58" name="Line 136">
                    <a:extLst>
                      <a:ext uri="{FF2B5EF4-FFF2-40B4-BE49-F238E27FC236}">
                        <a16:creationId xmlns:a16="http://schemas.microsoft.com/office/drawing/2014/main" id="{450EEC20-393F-40C5-9ED9-E309D42A74DE}"/>
                      </a:ext>
                    </a:extLst>
                  </p:cNvPr>
                  <p:cNvSpPr>
                    <a:spLocks noChangeShapeType="1"/>
                  </p:cNvSpPr>
                  <p:nvPr/>
                </p:nvSpPr>
                <p:spPr bwMode="auto">
                  <a:xfrm flipH="1">
                    <a:off x="3026" y="1784"/>
                    <a:ext cx="271" cy="236"/>
                  </a:xfrm>
                  <a:prstGeom prst="line">
                    <a:avLst/>
                  </a:prstGeom>
                  <a:noFill/>
                  <a:ln w="9525">
                    <a:solidFill>
                      <a:srgbClr val="000000"/>
                    </a:solidFill>
                    <a:round/>
                    <a:headEnd/>
                    <a:tailEnd/>
                  </a:ln>
                </p:spPr>
                <p:txBody>
                  <a:bodyPr wrap="none" anchor="ctr"/>
                  <a:lstStyle/>
                  <a:p>
                    <a:endParaRPr lang="zh-CN" altLang="en-US"/>
                  </a:p>
                </p:txBody>
              </p:sp>
              <p:sp>
                <p:nvSpPr>
                  <p:cNvPr id="59" name="Line 137">
                    <a:extLst>
                      <a:ext uri="{FF2B5EF4-FFF2-40B4-BE49-F238E27FC236}">
                        <a16:creationId xmlns:a16="http://schemas.microsoft.com/office/drawing/2014/main" id="{9ECF315B-1318-4EEB-B96D-FB94C78D4A11}"/>
                      </a:ext>
                    </a:extLst>
                  </p:cNvPr>
                  <p:cNvSpPr>
                    <a:spLocks noChangeShapeType="1"/>
                  </p:cNvSpPr>
                  <p:nvPr/>
                </p:nvSpPr>
                <p:spPr bwMode="auto">
                  <a:xfrm flipH="1">
                    <a:off x="3099" y="1782"/>
                    <a:ext cx="272" cy="236"/>
                  </a:xfrm>
                  <a:prstGeom prst="line">
                    <a:avLst/>
                  </a:prstGeom>
                  <a:noFill/>
                  <a:ln w="9525">
                    <a:solidFill>
                      <a:srgbClr val="000000"/>
                    </a:solidFill>
                    <a:round/>
                    <a:headEnd/>
                    <a:tailEnd/>
                  </a:ln>
                </p:spPr>
                <p:txBody>
                  <a:bodyPr wrap="none" anchor="ctr"/>
                  <a:lstStyle/>
                  <a:p>
                    <a:endParaRPr lang="zh-CN" altLang="en-US"/>
                  </a:p>
                </p:txBody>
              </p:sp>
              <p:sp>
                <p:nvSpPr>
                  <p:cNvPr id="60" name="Line 138">
                    <a:extLst>
                      <a:ext uri="{FF2B5EF4-FFF2-40B4-BE49-F238E27FC236}">
                        <a16:creationId xmlns:a16="http://schemas.microsoft.com/office/drawing/2014/main" id="{8DD6B80C-9DBF-4818-8F7F-DA1875991176}"/>
                      </a:ext>
                    </a:extLst>
                  </p:cNvPr>
                  <p:cNvSpPr>
                    <a:spLocks noChangeShapeType="1"/>
                  </p:cNvSpPr>
                  <p:nvPr/>
                </p:nvSpPr>
                <p:spPr bwMode="auto">
                  <a:xfrm flipH="1">
                    <a:off x="3167" y="1786"/>
                    <a:ext cx="270" cy="235"/>
                  </a:xfrm>
                  <a:prstGeom prst="line">
                    <a:avLst/>
                  </a:prstGeom>
                  <a:noFill/>
                  <a:ln w="9525">
                    <a:solidFill>
                      <a:srgbClr val="000000"/>
                    </a:solidFill>
                    <a:round/>
                    <a:headEnd/>
                    <a:tailEnd/>
                  </a:ln>
                </p:spPr>
                <p:txBody>
                  <a:bodyPr wrap="none" anchor="ctr"/>
                  <a:lstStyle/>
                  <a:p>
                    <a:endParaRPr lang="zh-CN" altLang="en-US"/>
                  </a:p>
                </p:txBody>
              </p:sp>
              <p:sp>
                <p:nvSpPr>
                  <p:cNvPr id="61" name="Line 139">
                    <a:extLst>
                      <a:ext uri="{FF2B5EF4-FFF2-40B4-BE49-F238E27FC236}">
                        <a16:creationId xmlns:a16="http://schemas.microsoft.com/office/drawing/2014/main" id="{CD7FAB02-252F-4BE1-A6FC-ED93D4CB1F19}"/>
                      </a:ext>
                    </a:extLst>
                  </p:cNvPr>
                  <p:cNvSpPr>
                    <a:spLocks noChangeShapeType="1"/>
                  </p:cNvSpPr>
                  <p:nvPr/>
                </p:nvSpPr>
                <p:spPr bwMode="auto">
                  <a:xfrm>
                    <a:off x="2852" y="1971"/>
                    <a:ext cx="450" cy="0"/>
                  </a:xfrm>
                  <a:prstGeom prst="line">
                    <a:avLst/>
                  </a:prstGeom>
                  <a:noFill/>
                  <a:ln w="9525">
                    <a:solidFill>
                      <a:srgbClr val="000000"/>
                    </a:solidFill>
                    <a:round/>
                    <a:headEnd/>
                    <a:tailEnd/>
                  </a:ln>
                </p:spPr>
                <p:txBody>
                  <a:bodyPr wrap="none" anchor="ctr"/>
                  <a:lstStyle/>
                  <a:p>
                    <a:endParaRPr lang="zh-CN" altLang="en-US"/>
                  </a:p>
                </p:txBody>
              </p:sp>
              <p:sp>
                <p:nvSpPr>
                  <p:cNvPr id="62" name="Freeform 140">
                    <a:extLst>
                      <a:ext uri="{FF2B5EF4-FFF2-40B4-BE49-F238E27FC236}">
                        <a16:creationId xmlns:a16="http://schemas.microsoft.com/office/drawing/2014/main" id="{2A2FAA46-47AE-4301-A1A3-8C760C0D25E4}"/>
                      </a:ext>
                    </a:extLst>
                  </p:cNvPr>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 name="T18" fmla="*/ 0 w 947"/>
                      <a:gd name="T19" fmla="*/ 0 h 305"/>
                      <a:gd name="T20" fmla="*/ 947 w 947"/>
                      <a:gd name="T21" fmla="*/ 305 h 305"/>
                    </a:gdLst>
                    <a:ahLst/>
                    <a:cxnLst>
                      <a:cxn ang="T12">
                        <a:pos x="T0" y="T1"/>
                      </a:cxn>
                      <a:cxn ang="T13">
                        <a:pos x="T2" y="T3"/>
                      </a:cxn>
                      <a:cxn ang="T14">
                        <a:pos x="T4" y="T5"/>
                      </a:cxn>
                      <a:cxn ang="T15">
                        <a:pos x="T6" y="T7"/>
                      </a:cxn>
                      <a:cxn ang="T16">
                        <a:pos x="T8" y="T9"/>
                      </a:cxn>
                      <a:cxn ang="T17">
                        <a:pos x="T10" y="T11"/>
                      </a:cxn>
                    </a:cxnLst>
                    <a:rect l="T18" t="T19" r="T20" b="T21"/>
                    <a:pathLst>
                      <a:path w="947" h="305">
                        <a:moveTo>
                          <a:pt x="351" y="0"/>
                        </a:moveTo>
                        <a:lnTo>
                          <a:pt x="946" y="0"/>
                        </a:lnTo>
                        <a:lnTo>
                          <a:pt x="595" y="304"/>
                        </a:lnTo>
                        <a:lnTo>
                          <a:pt x="0" y="304"/>
                        </a:lnTo>
                        <a:lnTo>
                          <a:pt x="351" y="0"/>
                        </a:lnTo>
                      </a:path>
                    </a:pathLst>
                  </a:custGeom>
                  <a:solidFill>
                    <a:srgbClr val="FFFFFF"/>
                  </a:solidFill>
                  <a:ln w="9525">
                    <a:noFill/>
                    <a:round/>
                    <a:headEnd type="none" w="med" len="med"/>
                    <a:tailEnd type="none" w="med" len="med"/>
                  </a:ln>
                </p:spPr>
                <p:txBody>
                  <a:bodyPr/>
                  <a:lstStyle/>
                  <a:p>
                    <a:endParaRPr lang="zh-CN" altLang="en-US"/>
                  </a:p>
                </p:txBody>
              </p:sp>
              <p:sp>
                <p:nvSpPr>
                  <p:cNvPr id="63" name="Freeform 141">
                    <a:extLst>
                      <a:ext uri="{FF2B5EF4-FFF2-40B4-BE49-F238E27FC236}">
                        <a16:creationId xmlns:a16="http://schemas.microsoft.com/office/drawing/2014/main" id="{BD614C8F-C23C-479F-B1CD-4ACE7B4465F1}"/>
                      </a:ext>
                    </a:extLst>
                  </p:cNvPr>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0 60000 65536"/>
                      <a:gd name="T11" fmla="*/ 0 60000 65536"/>
                      <a:gd name="T12" fmla="*/ 0 60000 65536"/>
                      <a:gd name="T13" fmla="*/ 0 60000 65536"/>
                      <a:gd name="T14" fmla="*/ 0 60000 65536"/>
                      <a:gd name="T15" fmla="*/ 0 w 947"/>
                      <a:gd name="T16" fmla="*/ 0 h 305"/>
                      <a:gd name="T17" fmla="*/ 947 w 947"/>
                      <a:gd name="T18" fmla="*/ 305 h 305"/>
                    </a:gdLst>
                    <a:ahLst/>
                    <a:cxnLst>
                      <a:cxn ang="T10">
                        <a:pos x="T0" y="T1"/>
                      </a:cxn>
                      <a:cxn ang="T11">
                        <a:pos x="T2" y="T3"/>
                      </a:cxn>
                      <a:cxn ang="T12">
                        <a:pos x="T4" y="T5"/>
                      </a:cxn>
                      <a:cxn ang="T13">
                        <a:pos x="T6" y="T7"/>
                      </a:cxn>
                      <a:cxn ang="T14">
                        <a:pos x="T8" y="T9"/>
                      </a:cxn>
                    </a:cxnLst>
                    <a:rect l="T15" t="T16" r="T17" b="T18"/>
                    <a:pathLst>
                      <a:path w="947" h="305">
                        <a:moveTo>
                          <a:pt x="351" y="0"/>
                        </a:moveTo>
                        <a:lnTo>
                          <a:pt x="946" y="0"/>
                        </a:lnTo>
                        <a:lnTo>
                          <a:pt x="595" y="304"/>
                        </a:lnTo>
                        <a:lnTo>
                          <a:pt x="0" y="304"/>
                        </a:lnTo>
                        <a:lnTo>
                          <a:pt x="351" y="0"/>
                        </a:lnTo>
                      </a:path>
                    </a:pathLst>
                  </a:custGeom>
                  <a:noFill/>
                  <a:ln w="9525">
                    <a:noFill/>
                    <a:round/>
                    <a:headEnd type="none" w="med" len="med"/>
                    <a:tailEnd type="none" w="med" len="med"/>
                  </a:ln>
                </p:spPr>
                <p:txBody>
                  <a:bodyPr/>
                  <a:lstStyle/>
                  <a:p>
                    <a:endParaRPr lang="zh-CN" altLang="en-US"/>
                  </a:p>
                </p:txBody>
              </p:sp>
              <p:sp>
                <p:nvSpPr>
                  <p:cNvPr id="64" name="Freeform 142">
                    <a:extLst>
                      <a:ext uri="{FF2B5EF4-FFF2-40B4-BE49-F238E27FC236}">
                        <a16:creationId xmlns:a16="http://schemas.microsoft.com/office/drawing/2014/main" id="{E4782F29-906B-4688-A8C7-553C47B3C508}"/>
                      </a:ext>
                    </a:extLst>
                  </p:cNvPr>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 name="T10" fmla="*/ 274 w 725"/>
                      <a:gd name="T11" fmla="*/ 0 h 238"/>
                      <a:gd name="T12" fmla="*/ 0 60000 65536"/>
                      <a:gd name="T13" fmla="*/ 0 60000 65536"/>
                      <a:gd name="T14" fmla="*/ 0 60000 65536"/>
                      <a:gd name="T15" fmla="*/ 0 60000 65536"/>
                      <a:gd name="T16" fmla="*/ 0 60000 65536"/>
                      <a:gd name="T17" fmla="*/ 0 60000 65536"/>
                      <a:gd name="T18" fmla="*/ 0 w 725"/>
                      <a:gd name="T19" fmla="*/ 0 h 238"/>
                      <a:gd name="T20" fmla="*/ 725 w 725"/>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725" h="238">
                        <a:moveTo>
                          <a:pt x="274" y="0"/>
                        </a:moveTo>
                        <a:lnTo>
                          <a:pt x="724" y="0"/>
                        </a:lnTo>
                        <a:lnTo>
                          <a:pt x="449" y="237"/>
                        </a:lnTo>
                        <a:lnTo>
                          <a:pt x="0" y="237"/>
                        </a:lnTo>
                        <a:lnTo>
                          <a:pt x="274" y="0"/>
                        </a:lnTo>
                      </a:path>
                    </a:pathLst>
                  </a:custGeom>
                  <a:solidFill>
                    <a:srgbClr val="FFFFD0"/>
                  </a:solidFill>
                  <a:ln w="9525">
                    <a:noFill/>
                    <a:round/>
                    <a:headEnd type="none" w="med" len="med"/>
                    <a:tailEnd type="none" w="med" len="med"/>
                  </a:ln>
                </p:spPr>
                <p:txBody>
                  <a:bodyPr/>
                  <a:lstStyle/>
                  <a:p>
                    <a:endParaRPr lang="zh-CN" altLang="en-US"/>
                  </a:p>
                </p:txBody>
              </p:sp>
              <p:sp>
                <p:nvSpPr>
                  <p:cNvPr id="65" name="Freeform 143">
                    <a:extLst>
                      <a:ext uri="{FF2B5EF4-FFF2-40B4-BE49-F238E27FC236}">
                        <a16:creationId xmlns:a16="http://schemas.microsoft.com/office/drawing/2014/main" id="{A9DEA05D-0908-4182-BCF2-7FA54A0D2504}"/>
                      </a:ext>
                    </a:extLst>
                  </p:cNvPr>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 name="T10" fmla="*/ 0 60000 65536"/>
                      <a:gd name="T11" fmla="*/ 0 60000 65536"/>
                      <a:gd name="T12" fmla="*/ 0 60000 65536"/>
                      <a:gd name="T13" fmla="*/ 0 60000 65536"/>
                      <a:gd name="T14" fmla="*/ 0 60000 65536"/>
                      <a:gd name="T15" fmla="*/ 0 w 725"/>
                      <a:gd name="T16" fmla="*/ 0 h 238"/>
                      <a:gd name="T17" fmla="*/ 725 w 725"/>
                      <a:gd name="T18" fmla="*/ 238 h 238"/>
                    </a:gdLst>
                    <a:ahLst/>
                    <a:cxnLst>
                      <a:cxn ang="T10">
                        <a:pos x="T0" y="T1"/>
                      </a:cxn>
                      <a:cxn ang="T11">
                        <a:pos x="T2" y="T3"/>
                      </a:cxn>
                      <a:cxn ang="T12">
                        <a:pos x="T4" y="T5"/>
                      </a:cxn>
                      <a:cxn ang="T13">
                        <a:pos x="T6" y="T7"/>
                      </a:cxn>
                      <a:cxn ang="T14">
                        <a:pos x="T8" y="T9"/>
                      </a:cxn>
                    </a:cxnLst>
                    <a:rect l="T15" t="T16" r="T17" b="T18"/>
                    <a:pathLst>
                      <a:path w="725" h="238">
                        <a:moveTo>
                          <a:pt x="274" y="0"/>
                        </a:moveTo>
                        <a:lnTo>
                          <a:pt x="724" y="0"/>
                        </a:lnTo>
                        <a:lnTo>
                          <a:pt x="449" y="237"/>
                        </a:lnTo>
                        <a:lnTo>
                          <a:pt x="0" y="237"/>
                        </a:lnTo>
                        <a:lnTo>
                          <a:pt x="274"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66" name="Line 144">
                    <a:extLst>
                      <a:ext uri="{FF2B5EF4-FFF2-40B4-BE49-F238E27FC236}">
                        <a16:creationId xmlns:a16="http://schemas.microsoft.com/office/drawing/2014/main" id="{86A3B760-00AF-4DEE-A93F-80F780D6AF41}"/>
                      </a:ext>
                    </a:extLst>
                  </p:cNvPr>
                  <p:cNvSpPr>
                    <a:spLocks noChangeShapeType="1"/>
                  </p:cNvSpPr>
                  <p:nvPr/>
                </p:nvSpPr>
                <p:spPr bwMode="auto">
                  <a:xfrm>
                    <a:off x="2605" y="1871"/>
                    <a:ext cx="446" cy="0"/>
                  </a:xfrm>
                  <a:prstGeom prst="line">
                    <a:avLst/>
                  </a:prstGeom>
                  <a:noFill/>
                  <a:ln w="9525">
                    <a:solidFill>
                      <a:srgbClr val="000000"/>
                    </a:solidFill>
                    <a:round/>
                    <a:headEnd/>
                    <a:tailEnd/>
                  </a:ln>
                </p:spPr>
                <p:txBody>
                  <a:bodyPr wrap="none" anchor="ctr"/>
                  <a:lstStyle/>
                  <a:p>
                    <a:endParaRPr lang="zh-CN" altLang="en-US"/>
                  </a:p>
                </p:txBody>
              </p:sp>
              <p:sp>
                <p:nvSpPr>
                  <p:cNvPr id="67" name="Line 145">
                    <a:extLst>
                      <a:ext uri="{FF2B5EF4-FFF2-40B4-BE49-F238E27FC236}">
                        <a16:creationId xmlns:a16="http://schemas.microsoft.com/office/drawing/2014/main" id="{7FE5B5E2-159E-46D4-9E55-EA44A4082543}"/>
                      </a:ext>
                    </a:extLst>
                  </p:cNvPr>
                  <p:cNvSpPr>
                    <a:spLocks noChangeShapeType="1"/>
                  </p:cNvSpPr>
                  <p:nvPr/>
                </p:nvSpPr>
                <p:spPr bwMode="auto">
                  <a:xfrm>
                    <a:off x="2580" y="1898"/>
                    <a:ext cx="450" cy="0"/>
                  </a:xfrm>
                  <a:prstGeom prst="line">
                    <a:avLst/>
                  </a:prstGeom>
                  <a:noFill/>
                  <a:ln w="9525">
                    <a:solidFill>
                      <a:srgbClr val="000000"/>
                    </a:solidFill>
                    <a:round/>
                    <a:headEnd/>
                    <a:tailEnd/>
                  </a:ln>
                </p:spPr>
                <p:txBody>
                  <a:bodyPr wrap="none" anchor="ctr"/>
                  <a:lstStyle/>
                  <a:p>
                    <a:endParaRPr lang="zh-CN" altLang="en-US"/>
                  </a:p>
                </p:txBody>
              </p:sp>
              <p:sp>
                <p:nvSpPr>
                  <p:cNvPr id="68" name="Line 146">
                    <a:extLst>
                      <a:ext uri="{FF2B5EF4-FFF2-40B4-BE49-F238E27FC236}">
                        <a16:creationId xmlns:a16="http://schemas.microsoft.com/office/drawing/2014/main" id="{4BAC5EEA-E72B-4D55-BED4-DD6A48B5A8D2}"/>
                      </a:ext>
                    </a:extLst>
                  </p:cNvPr>
                  <p:cNvSpPr>
                    <a:spLocks noChangeShapeType="1"/>
                  </p:cNvSpPr>
                  <p:nvPr/>
                </p:nvSpPr>
                <p:spPr bwMode="auto">
                  <a:xfrm>
                    <a:off x="2541" y="1931"/>
                    <a:ext cx="449" cy="0"/>
                  </a:xfrm>
                  <a:prstGeom prst="line">
                    <a:avLst/>
                  </a:prstGeom>
                  <a:noFill/>
                  <a:ln w="9525">
                    <a:solidFill>
                      <a:srgbClr val="000000"/>
                    </a:solidFill>
                    <a:round/>
                    <a:headEnd/>
                    <a:tailEnd/>
                  </a:ln>
                </p:spPr>
                <p:txBody>
                  <a:bodyPr wrap="none" anchor="ctr"/>
                  <a:lstStyle/>
                  <a:p>
                    <a:endParaRPr lang="zh-CN" altLang="en-US"/>
                  </a:p>
                </p:txBody>
              </p:sp>
              <p:sp>
                <p:nvSpPr>
                  <p:cNvPr id="69" name="Line 147">
                    <a:extLst>
                      <a:ext uri="{FF2B5EF4-FFF2-40B4-BE49-F238E27FC236}">
                        <a16:creationId xmlns:a16="http://schemas.microsoft.com/office/drawing/2014/main" id="{6FBC24BA-3E14-450A-8BA5-4FBE67096ABF}"/>
                      </a:ext>
                    </a:extLst>
                  </p:cNvPr>
                  <p:cNvSpPr>
                    <a:spLocks noChangeShapeType="1"/>
                  </p:cNvSpPr>
                  <p:nvPr/>
                </p:nvSpPr>
                <p:spPr bwMode="auto">
                  <a:xfrm>
                    <a:off x="2396" y="2060"/>
                    <a:ext cx="449" cy="0"/>
                  </a:xfrm>
                  <a:prstGeom prst="line">
                    <a:avLst/>
                  </a:prstGeom>
                  <a:noFill/>
                  <a:ln w="9525">
                    <a:solidFill>
                      <a:srgbClr val="000000"/>
                    </a:solidFill>
                    <a:round/>
                    <a:headEnd/>
                    <a:tailEnd/>
                  </a:ln>
                </p:spPr>
                <p:txBody>
                  <a:bodyPr wrap="none" anchor="ctr"/>
                  <a:lstStyle/>
                  <a:p>
                    <a:endParaRPr lang="zh-CN" altLang="en-US"/>
                  </a:p>
                </p:txBody>
              </p:sp>
              <p:sp>
                <p:nvSpPr>
                  <p:cNvPr id="70" name="Line 148">
                    <a:extLst>
                      <a:ext uri="{FF2B5EF4-FFF2-40B4-BE49-F238E27FC236}">
                        <a16:creationId xmlns:a16="http://schemas.microsoft.com/office/drawing/2014/main" id="{214F8E13-CB7D-415C-A5F2-8DEB863343CB}"/>
                      </a:ext>
                    </a:extLst>
                  </p:cNvPr>
                  <p:cNvSpPr>
                    <a:spLocks noChangeShapeType="1"/>
                  </p:cNvSpPr>
                  <p:nvPr/>
                </p:nvSpPr>
                <p:spPr bwMode="auto">
                  <a:xfrm>
                    <a:off x="2500" y="1965"/>
                    <a:ext cx="452" cy="0"/>
                  </a:xfrm>
                  <a:prstGeom prst="line">
                    <a:avLst/>
                  </a:prstGeom>
                  <a:noFill/>
                  <a:ln w="9525">
                    <a:solidFill>
                      <a:srgbClr val="000000"/>
                    </a:solidFill>
                    <a:round/>
                    <a:headEnd/>
                    <a:tailEnd/>
                  </a:ln>
                </p:spPr>
                <p:txBody>
                  <a:bodyPr wrap="none" anchor="ctr"/>
                  <a:lstStyle/>
                  <a:p>
                    <a:endParaRPr lang="zh-CN" altLang="en-US"/>
                  </a:p>
                </p:txBody>
              </p:sp>
              <p:sp>
                <p:nvSpPr>
                  <p:cNvPr id="71" name="Line 149">
                    <a:extLst>
                      <a:ext uri="{FF2B5EF4-FFF2-40B4-BE49-F238E27FC236}">
                        <a16:creationId xmlns:a16="http://schemas.microsoft.com/office/drawing/2014/main" id="{9D607C9C-2312-4C35-80CD-23FAAD2CB59C}"/>
                      </a:ext>
                    </a:extLst>
                  </p:cNvPr>
                  <p:cNvSpPr>
                    <a:spLocks noChangeShapeType="1"/>
                  </p:cNvSpPr>
                  <p:nvPr/>
                </p:nvSpPr>
                <p:spPr bwMode="auto">
                  <a:xfrm>
                    <a:off x="2466" y="1996"/>
                    <a:ext cx="448" cy="0"/>
                  </a:xfrm>
                  <a:prstGeom prst="line">
                    <a:avLst/>
                  </a:prstGeom>
                  <a:noFill/>
                  <a:ln w="9525">
                    <a:solidFill>
                      <a:srgbClr val="000000"/>
                    </a:solidFill>
                    <a:round/>
                    <a:headEnd/>
                    <a:tailEnd/>
                  </a:ln>
                </p:spPr>
                <p:txBody>
                  <a:bodyPr wrap="none" anchor="ctr"/>
                  <a:lstStyle/>
                  <a:p>
                    <a:endParaRPr lang="zh-CN" altLang="en-US"/>
                  </a:p>
                </p:txBody>
              </p:sp>
              <p:sp>
                <p:nvSpPr>
                  <p:cNvPr id="72" name="Line 150">
                    <a:extLst>
                      <a:ext uri="{FF2B5EF4-FFF2-40B4-BE49-F238E27FC236}">
                        <a16:creationId xmlns:a16="http://schemas.microsoft.com/office/drawing/2014/main" id="{6F0A513B-30A6-4097-986B-B152DFB48CB0}"/>
                      </a:ext>
                    </a:extLst>
                  </p:cNvPr>
                  <p:cNvSpPr>
                    <a:spLocks noChangeShapeType="1"/>
                  </p:cNvSpPr>
                  <p:nvPr/>
                </p:nvSpPr>
                <p:spPr bwMode="auto">
                  <a:xfrm flipH="1">
                    <a:off x="2423" y="1844"/>
                    <a:ext cx="272" cy="236"/>
                  </a:xfrm>
                  <a:prstGeom prst="line">
                    <a:avLst/>
                  </a:prstGeom>
                  <a:noFill/>
                  <a:ln w="9525">
                    <a:solidFill>
                      <a:srgbClr val="000000"/>
                    </a:solidFill>
                    <a:round/>
                    <a:headEnd/>
                    <a:tailEnd/>
                  </a:ln>
                </p:spPr>
                <p:txBody>
                  <a:bodyPr wrap="none" anchor="ctr"/>
                  <a:lstStyle/>
                  <a:p>
                    <a:endParaRPr lang="zh-CN" altLang="en-US"/>
                  </a:p>
                </p:txBody>
              </p:sp>
              <p:sp>
                <p:nvSpPr>
                  <p:cNvPr id="73" name="Line 151">
                    <a:extLst>
                      <a:ext uri="{FF2B5EF4-FFF2-40B4-BE49-F238E27FC236}">
                        <a16:creationId xmlns:a16="http://schemas.microsoft.com/office/drawing/2014/main" id="{6B28A058-D7FA-434D-91BC-EF5690FAF708}"/>
                      </a:ext>
                    </a:extLst>
                  </p:cNvPr>
                  <p:cNvSpPr>
                    <a:spLocks noChangeShapeType="1"/>
                  </p:cNvSpPr>
                  <p:nvPr/>
                </p:nvSpPr>
                <p:spPr bwMode="auto">
                  <a:xfrm flipH="1">
                    <a:off x="2480" y="1845"/>
                    <a:ext cx="272" cy="236"/>
                  </a:xfrm>
                  <a:prstGeom prst="line">
                    <a:avLst/>
                  </a:prstGeom>
                  <a:noFill/>
                  <a:ln w="9525">
                    <a:solidFill>
                      <a:srgbClr val="000000"/>
                    </a:solidFill>
                    <a:round/>
                    <a:headEnd/>
                    <a:tailEnd/>
                  </a:ln>
                </p:spPr>
                <p:txBody>
                  <a:bodyPr wrap="none" anchor="ctr"/>
                  <a:lstStyle/>
                  <a:p>
                    <a:endParaRPr lang="zh-CN" altLang="en-US"/>
                  </a:p>
                </p:txBody>
              </p:sp>
              <p:sp>
                <p:nvSpPr>
                  <p:cNvPr id="74" name="Line 152">
                    <a:extLst>
                      <a:ext uri="{FF2B5EF4-FFF2-40B4-BE49-F238E27FC236}">
                        <a16:creationId xmlns:a16="http://schemas.microsoft.com/office/drawing/2014/main" id="{4E318AB8-093C-4C8A-904C-F844F30DF0E0}"/>
                      </a:ext>
                    </a:extLst>
                  </p:cNvPr>
                  <p:cNvSpPr>
                    <a:spLocks noChangeShapeType="1"/>
                  </p:cNvSpPr>
                  <p:nvPr/>
                </p:nvSpPr>
                <p:spPr bwMode="auto">
                  <a:xfrm flipH="1">
                    <a:off x="2537" y="1848"/>
                    <a:ext cx="273" cy="235"/>
                  </a:xfrm>
                  <a:prstGeom prst="line">
                    <a:avLst/>
                  </a:prstGeom>
                  <a:noFill/>
                  <a:ln w="9525">
                    <a:solidFill>
                      <a:srgbClr val="000000"/>
                    </a:solidFill>
                    <a:round/>
                    <a:headEnd/>
                    <a:tailEnd/>
                  </a:ln>
                </p:spPr>
                <p:txBody>
                  <a:bodyPr wrap="none" anchor="ctr"/>
                  <a:lstStyle/>
                  <a:p>
                    <a:endParaRPr lang="zh-CN" altLang="en-US"/>
                  </a:p>
                </p:txBody>
              </p:sp>
              <p:sp>
                <p:nvSpPr>
                  <p:cNvPr id="75" name="Line 153">
                    <a:extLst>
                      <a:ext uri="{FF2B5EF4-FFF2-40B4-BE49-F238E27FC236}">
                        <a16:creationId xmlns:a16="http://schemas.microsoft.com/office/drawing/2014/main" id="{D0AC903D-6D2F-4A31-87F3-F0A280A0D265}"/>
                      </a:ext>
                    </a:extLst>
                  </p:cNvPr>
                  <p:cNvSpPr>
                    <a:spLocks noChangeShapeType="1"/>
                  </p:cNvSpPr>
                  <p:nvPr/>
                </p:nvSpPr>
                <p:spPr bwMode="auto">
                  <a:xfrm flipH="1">
                    <a:off x="2602" y="1846"/>
                    <a:ext cx="272" cy="235"/>
                  </a:xfrm>
                  <a:prstGeom prst="line">
                    <a:avLst/>
                  </a:prstGeom>
                  <a:noFill/>
                  <a:ln w="9525">
                    <a:solidFill>
                      <a:srgbClr val="000000"/>
                    </a:solidFill>
                    <a:round/>
                    <a:headEnd/>
                    <a:tailEnd/>
                  </a:ln>
                </p:spPr>
                <p:txBody>
                  <a:bodyPr wrap="none" anchor="ctr"/>
                  <a:lstStyle/>
                  <a:p>
                    <a:endParaRPr lang="zh-CN" altLang="en-US"/>
                  </a:p>
                </p:txBody>
              </p:sp>
              <p:sp>
                <p:nvSpPr>
                  <p:cNvPr id="76" name="Line 154">
                    <a:extLst>
                      <a:ext uri="{FF2B5EF4-FFF2-40B4-BE49-F238E27FC236}">
                        <a16:creationId xmlns:a16="http://schemas.microsoft.com/office/drawing/2014/main" id="{A45313EF-EFEE-40B1-8DF0-CB4DD365DF8C}"/>
                      </a:ext>
                    </a:extLst>
                  </p:cNvPr>
                  <p:cNvSpPr>
                    <a:spLocks noChangeShapeType="1"/>
                  </p:cNvSpPr>
                  <p:nvPr/>
                </p:nvSpPr>
                <p:spPr bwMode="auto">
                  <a:xfrm flipH="1">
                    <a:off x="2675" y="1844"/>
                    <a:ext cx="271" cy="235"/>
                  </a:xfrm>
                  <a:prstGeom prst="line">
                    <a:avLst/>
                  </a:prstGeom>
                  <a:noFill/>
                  <a:ln w="9525">
                    <a:solidFill>
                      <a:srgbClr val="000000"/>
                    </a:solidFill>
                    <a:round/>
                    <a:headEnd/>
                    <a:tailEnd/>
                  </a:ln>
                </p:spPr>
                <p:txBody>
                  <a:bodyPr wrap="none" anchor="ctr"/>
                  <a:lstStyle/>
                  <a:p>
                    <a:endParaRPr lang="zh-CN" altLang="en-US"/>
                  </a:p>
                </p:txBody>
              </p:sp>
              <p:sp>
                <p:nvSpPr>
                  <p:cNvPr id="77" name="Line 155">
                    <a:extLst>
                      <a:ext uri="{FF2B5EF4-FFF2-40B4-BE49-F238E27FC236}">
                        <a16:creationId xmlns:a16="http://schemas.microsoft.com/office/drawing/2014/main" id="{056C7223-FEF0-46B4-92F0-858D43B8DD76}"/>
                      </a:ext>
                    </a:extLst>
                  </p:cNvPr>
                  <p:cNvSpPr>
                    <a:spLocks noChangeShapeType="1"/>
                  </p:cNvSpPr>
                  <p:nvPr/>
                </p:nvSpPr>
                <p:spPr bwMode="auto">
                  <a:xfrm flipH="1">
                    <a:off x="2743" y="1846"/>
                    <a:ext cx="271" cy="235"/>
                  </a:xfrm>
                  <a:prstGeom prst="line">
                    <a:avLst/>
                  </a:prstGeom>
                  <a:noFill/>
                  <a:ln w="9525">
                    <a:solidFill>
                      <a:srgbClr val="000000"/>
                    </a:solidFill>
                    <a:round/>
                    <a:headEnd/>
                    <a:tailEnd/>
                  </a:ln>
                </p:spPr>
                <p:txBody>
                  <a:bodyPr wrap="none" anchor="ctr"/>
                  <a:lstStyle/>
                  <a:p>
                    <a:endParaRPr lang="zh-CN" altLang="en-US"/>
                  </a:p>
                </p:txBody>
              </p:sp>
              <p:sp>
                <p:nvSpPr>
                  <p:cNvPr id="78" name="Line 156">
                    <a:extLst>
                      <a:ext uri="{FF2B5EF4-FFF2-40B4-BE49-F238E27FC236}">
                        <a16:creationId xmlns:a16="http://schemas.microsoft.com/office/drawing/2014/main" id="{B787F554-D426-4F96-A319-F171E2D1E9F6}"/>
                      </a:ext>
                    </a:extLst>
                  </p:cNvPr>
                  <p:cNvSpPr>
                    <a:spLocks noChangeShapeType="1"/>
                  </p:cNvSpPr>
                  <p:nvPr/>
                </p:nvSpPr>
                <p:spPr bwMode="auto">
                  <a:xfrm>
                    <a:off x="2426" y="2032"/>
                    <a:ext cx="450" cy="0"/>
                  </a:xfrm>
                  <a:prstGeom prst="line">
                    <a:avLst/>
                  </a:prstGeom>
                  <a:noFill/>
                  <a:ln w="9525">
                    <a:solidFill>
                      <a:srgbClr val="000000"/>
                    </a:solidFill>
                    <a:round/>
                    <a:headEnd/>
                    <a:tailEnd/>
                  </a:ln>
                </p:spPr>
                <p:txBody>
                  <a:bodyPr wrap="none" anchor="ctr"/>
                  <a:lstStyle/>
                  <a:p>
                    <a:endParaRPr lang="zh-CN" altLang="en-US"/>
                  </a:p>
                </p:txBody>
              </p:sp>
              <p:sp>
                <p:nvSpPr>
                  <p:cNvPr id="79" name="Freeform 157">
                    <a:extLst>
                      <a:ext uri="{FF2B5EF4-FFF2-40B4-BE49-F238E27FC236}">
                        <a16:creationId xmlns:a16="http://schemas.microsoft.com/office/drawing/2014/main" id="{8724DED5-112C-4839-B0A1-2C2A3679FA86}"/>
                      </a:ext>
                    </a:extLst>
                  </p:cNvPr>
                  <p:cNvSpPr>
                    <a:spLocks/>
                  </p:cNvSpPr>
                  <p:nvPr/>
                </p:nvSpPr>
                <p:spPr bwMode="auto">
                  <a:xfrm>
                    <a:off x="2896" y="1881"/>
                    <a:ext cx="100" cy="59"/>
                  </a:xfrm>
                  <a:custGeom>
                    <a:avLst/>
                    <a:gdLst>
                      <a:gd name="T0" fmla="*/ 32 w 100"/>
                      <a:gd name="T1" fmla="*/ 11 h 59"/>
                      <a:gd name="T2" fmla="*/ 77 w 100"/>
                      <a:gd name="T3" fmla="*/ 6 h 59"/>
                      <a:gd name="T4" fmla="*/ 24 w 100"/>
                      <a:gd name="T5" fmla="*/ 0 h 59"/>
                      <a:gd name="T6" fmla="*/ 0 w 100"/>
                      <a:gd name="T7" fmla="*/ 50 h 59"/>
                      <a:gd name="T8" fmla="*/ 54 w 100"/>
                      <a:gd name="T9" fmla="*/ 56 h 59"/>
                      <a:gd name="T10" fmla="*/ 99 w 100"/>
                      <a:gd name="T11" fmla="*/ 50 h 59"/>
                      <a:gd name="T12" fmla="*/ 54 w 100"/>
                      <a:gd name="T13" fmla="*/ 56 h 59"/>
                      <a:gd name="T14" fmla="*/ 80 w 100"/>
                      <a:gd name="T15" fmla="*/ 58 h 59"/>
                      <a:gd name="T16" fmla="*/ 99 w 100"/>
                      <a:gd name="T17" fmla="*/ 50 h 59"/>
                      <a:gd name="T18" fmla="*/ 32 w 100"/>
                      <a:gd name="T19" fmla="*/ 11 h 59"/>
                      <a:gd name="T20" fmla="*/ 32 w 100"/>
                      <a:gd name="T21" fmla="*/ 11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59"/>
                      <a:gd name="T35" fmla="*/ 100 w 100"/>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59">
                        <a:moveTo>
                          <a:pt x="32" y="11"/>
                        </a:moveTo>
                        <a:lnTo>
                          <a:pt x="77" y="6"/>
                        </a:lnTo>
                        <a:lnTo>
                          <a:pt x="24" y="0"/>
                        </a:lnTo>
                        <a:lnTo>
                          <a:pt x="0" y="50"/>
                        </a:lnTo>
                        <a:lnTo>
                          <a:pt x="54" y="56"/>
                        </a:lnTo>
                        <a:lnTo>
                          <a:pt x="99" y="50"/>
                        </a:lnTo>
                        <a:lnTo>
                          <a:pt x="54" y="56"/>
                        </a:lnTo>
                        <a:lnTo>
                          <a:pt x="80" y="58"/>
                        </a:lnTo>
                        <a:lnTo>
                          <a:pt x="99" y="50"/>
                        </a:lnTo>
                        <a:lnTo>
                          <a:pt x="32" y="11"/>
                        </a:lnTo>
                      </a:path>
                    </a:pathLst>
                  </a:custGeom>
                  <a:solidFill>
                    <a:srgbClr val="FF0000"/>
                  </a:solidFill>
                  <a:ln w="9525">
                    <a:noFill/>
                    <a:round/>
                    <a:headEnd type="none" w="med" len="med"/>
                    <a:tailEnd type="none" w="med" len="med"/>
                  </a:ln>
                </p:spPr>
                <p:txBody>
                  <a:bodyPr/>
                  <a:lstStyle/>
                  <a:p>
                    <a:endParaRPr lang="zh-CN" altLang="en-US"/>
                  </a:p>
                </p:txBody>
              </p:sp>
              <p:sp>
                <p:nvSpPr>
                  <p:cNvPr id="80" name="Freeform 158">
                    <a:extLst>
                      <a:ext uri="{FF2B5EF4-FFF2-40B4-BE49-F238E27FC236}">
                        <a16:creationId xmlns:a16="http://schemas.microsoft.com/office/drawing/2014/main" id="{B0B61213-B47F-4A11-A959-925DAF0E6EF8}"/>
                      </a:ext>
                    </a:extLst>
                  </p:cNvPr>
                  <p:cNvSpPr>
                    <a:spLocks/>
                  </p:cNvSpPr>
                  <p:nvPr/>
                </p:nvSpPr>
                <p:spPr bwMode="auto">
                  <a:xfrm>
                    <a:off x="2928" y="1856"/>
                    <a:ext cx="156" cy="76"/>
                  </a:xfrm>
                  <a:custGeom>
                    <a:avLst/>
                    <a:gdLst>
                      <a:gd name="T0" fmla="*/ 122 w 156"/>
                      <a:gd name="T1" fmla="*/ 19 h 76"/>
                      <a:gd name="T2" fmla="*/ 86 w 156"/>
                      <a:gd name="T3" fmla="*/ 0 h 76"/>
                      <a:gd name="T4" fmla="*/ 0 w 156"/>
                      <a:gd name="T5" fmla="*/ 36 h 76"/>
                      <a:gd name="T6" fmla="*/ 67 w 156"/>
                      <a:gd name="T7" fmla="*/ 75 h 76"/>
                      <a:gd name="T8" fmla="*/ 155 w 156"/>
                      <a:gd name="T9" fmla="*/ 39 h 76"/>
                      <a:gd name="T10" fmla="*/ 122 w 156"/>
                      <a:gd name="T11" fmla="*/ 19 h 76"/>
                      <a:gd name="T12" fmla="*/ 122 w 156"/>
                      <a:gd name="T13" fmla="*/ 19 h 76"/>
                      <a:gd name="T14" fmla="*/ 0 60000 65536"/>
                      <a:gd name="T15" fmla="*/ 0 60000 65536"/>
                      <a:gd name="T16" fmla="*/ 0 60000 65536"/>
                      <a:gd name="T17" fmla="*/ 0 60000 65536"/>
                      <a:gd name="T18" fmla="*/ 0 60000 65536"/>
                      <a:gd name="T19" fmla="*/ 0 60000 65536"/>
                      <a:gd name="T20" fmla="*/ 0 60000 65536"/>
                      <a:gd name="T21" fmla="*/ 0 w 156"/>
                      <a:gd name="T22" fmla="*/ 0 h 76"/>
                      <a:gd name="T23" fmla="*/ 156 w 156"/>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76">
                        <a:moveTo>
                          <a:pt x="122" y="19"/>
                        </a:moveTo>
                        <a:lnTo>
                          <a:pt x="86" y="0"/>
                        </a:lnTo>
                        <a:lnTo>
                          <a:pt x="0" y="36"/>
                        </a:lnTo>
                        <a:lnTo>
                          <a:pt x="67" y="75"/>
                        </a:lnTo>
                        <a:lnTo>
                          <a:pt x="155" y="39"/>
                        </a:lnTo>
                        <a:lnTo>
                          <a:pt x="122" y="19"/>
                        </a:lnTo>
                      </a:path>
                    </a:pathLst>
                  </a:custGeom>
                  <a:solidFill>
                    <a:srgbClr val="FF0000"/>
                  </a:solidFill>
                  <a:ln w="9525">
                    <a:noFill/>
                    <a:round/>
                    <a:headEnd type="none" w="med" len="med"/>
                    <a:tailEnd type="none" w="med" len="med"/>
                  </a:ln>
                </p:spPr>
                <p:txBody>
                  <a:bodyPr/>
                  <a:lstStyle/>
                  <a:p>
                    <a:endParaRPr lang="zh-CN" altLang="en-US"/>
                  </a:p>
                </p:txBody>
              </p:sp>
              <p:sp>
                <p:nvSpPr>
                  <p:cNvPr id="81" name="Freeform 159">
                    <a:extLst>
                      <a:ext uri="{FF2B5EF4-FFF2-40B4-BE49-F238E27FC236}">
                        <a16:creationId xmlns:a16="http://schemas.microsoft.com/office/drawing/2014/main" id="{61ED525D-A508-4415-BC39-9A20FAEA70C2}"/>
                      </a:ext>
                    </a:extLst>
                  </p:cNvPr>
                  <p:cNvSpPr>
                    <a:spLocks/>
                  </p:cNvSpPr>
                  <p:nvPr/>
                </p:nvSpPr>
                <p:spPr bwMode="auto">
                  <a:xfrm>
                    <a:off x="2735" y="1991"/>
                    <a:ext cx="152" cy="60"/>
                  </a:xfrm>
                  <a:custGeom>
                    <a:avLst/>
                    <a:gdLst>
                      <a:gd name="T0" fmla="*/ 122 w 152"/>
                      <a:gd name="T1" fmla="*/ 50 h 60"/>
                      <a:gd name="T2" fmla="*/ 102 w 152"/>
                      <a:gd name="T3" fmla="*/ 13 h 60"/>
                      <a:gd name="T4" fmla="*/ 93 w 152"/>
                      <a:gd name="T5" fmla="*/ 12 h 60"/>
                      <a:gd name="T6" fmla="*/ 83 w 152"/>
                      <a:gd name="T7" fmla="*/ 8 h 60"/>
                      <a:gd name="T8" fmla="*/ 71 w 152"/>
                      <a:gd name="T9" fmla="*/ 6 h 60"/>
                      <a:gd name="T10" fmla="*/ 62 w 152"/>
                      <a:gd name="T11" fmla="*/ 5 h 60"/>
                      <a:gd name="T12" fmla="*/ 53 w 152"/>
                      <a:gd name="T13" fmla="*/ 4 h 60"/>
                      <a:gd name="T14" fmla="*/ 43 w 152"/>
                      <a:gd name="T15" fmla="*/ 2 h 60"/>
                      <a:gd name="T16" fmla="*/ 32 w 152"/>
                      <a:gd name="T17" fmla="*/ 1 h 60"/>
                      <a:gd name="T18" fmla="*/ 25 w 152"/>
                      <a:gd name="T19" fmla="*/ 0 h 60"/>
                      <a:gd name="T20" fmla="*/ 0 w 152"/>
                      <a:gd name="T21" fmla="*/ 51 h 60"/>
                      <a:gd name="T22" fmla="*/ 7 w 152"/>
                      <a:gd name="T23" fmla="*/ 51 h 60"/>
                      <a:gd name="T24" fmla="*/ 14 w 152"/>
                      <a:gd name="T25" fmla="*/ 52 h 60"/>
                      <a:gd name="T26" fmla="*/ 21 w 152"/>
                      <a:gd name="T27" fmla="*/ 53 h 60"/>
                      <a:gd name="T28" fmla="*/ 31 w 152"/>
                      <a:gd name="T29" fmla="*/ 54 h 60"/>
                      <a:gd name="T30" fmla="*/ 39 w 152"/>
                      <a:gd name="T31" fmla="*/ 55 h 60"/>
                      <a:gd name="T32" fmla="*/ 46 w 152"/>
                      <a:gd name="T33" fmla="*/ 56 h 60"/>
                      <a:gd name="T34" fmla="*/ 51 w 152"/>
                      <a:gd name="T35" fmla="*/ 58 h 60"/>
                      <a:gd name="T36" fmla="*/ 54 w 152"/>
                      <a:gd name="T37" fmla="*/ 59 h 60"/>
                      <a:gd name="T38" fmla="*/ 35 w 152"/>
                      <a:gd name="T39" fmla="*/ 23 h 60"/>
                      <a:gd name="T40" fmla="*/ 122 w 152"/>
                      <a:gd name="T41" fmla="*/ 50 h 60"/>
                      <a:gd name="T42" fmla="*/ 151 w 152"/>
                      <a:gd name="T43" fmla="*/ 26 h 60"/>
                      <a:gd name="T44" fmla="*/ 102 w 152"/>
                      <a:gd name="T45" fmla="*/ 13 h 60"/>
                      <a:gd name="T46" fmla="*/ 122 w 152"/>
                      <a:gd name="T47" fmla="*/ 50 h 60"/>
                      <a:gd name="T48" fmla="*/ 122 w 152"/>
                      <a:gd name="T49" fmla="*/ 5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60"/>
                      <a:gd name="T77" fmla="*/ 152 w 152"/>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60">
                        <a:moveTo>
                          <a:pt x="122" y="50"/>
                        </a:moveTo>
                        <a:lnTo>
                          <a:pt x="102" y="13"/>
                        </a:lnTo>
                        <a:lnTo>
                          <a:pt x="93" y="12"/>
                        </a:lnTo>
                        <a:lnTo>
                          <a:pt x="83" y="8"/>
                        </a:lnTo>
                        <a:lnTo>
                          <a:pt x="71" y="6"/>
                        </a:lnTo>
                        <a:lnTo>
                          <a:pt x="62" y="5"/>
                        </a:lnTo>
                        <a:lnTo>
                          <a:pt x="53" y="4"/>
                        </a:lnTo>
                        <a:lnTo>
                          <a:pt x="43" y="2"/>
                        </a:lnTo>
                        <a:lnTo>
                          <a:pt x="32" y="1"/>
                        </a:lnTo>
                        <a:lnTo>
                          <a:pt x="25" y="0"/>
                        </a:lnTo>
                        <a:lnTo>
                          <a:pt x="0" y="51"/>
                        </a:lnTo>
                        <a:lnTo>
                          <a:pt x="7" y="51"/>
                        </a:lnTo>
                        <a:lnTo>
                          <a:pt x="14" y="52"/>
                        </a:lnTo>
                        <a:lnTo>
                          <a:pt x="21" y="53"/>
                        </a:lnTo>
                        <a:lnTo>
                          <a:pt x="31" y="54"/>
                        </a:lnTo>
                        <a:lnTo>
                          <a:pt x="39" y="55"/>
                        </a:lnTo>
                        <a:lnTo>
                          <a:pt x="46" y="56"/>
                        </a:lnTo>
                        <a:lnTo>
                          <a:pt x="51" y="58"/>
                        </a:lnTo>
                        <a:lnTo>
                          <a:pt x="54" y="59"/>
                        </a:lnTo>
                        <a:lnTo>
                          <a:pt x="35" y="23"/>
                        </a:lnTo>
                        <a:lnTo>
                          <a:pt x="122" y="50"/>
                        </a:lnTo>
                        <a:lnTo>
                          <a:pt x="151" y="26"/>
                        </a:lnTo>
                        <a:lnTo>
                          <a:pt x="102" y="13"/>
                        </a:lnTo>
                        <a:lnTo>
                          <a:pt x="122" y="50"/>
                        </a:lnTo>
                      </a:path>
                    </a:pathLst>
                  </a:custGeom>
                  <a:solidFill>
                    <a:srgbClr val="00FF00"/>
                  </a:solidFill>
                  <a:ln w="9525">
                    <a:noFill/>
                    <a:round/>
                    <a:headEnd type="none" w="med" len="med"/>
                    <a:tailEnd type="none" w="med" len="med"/>
                  </a:ln>
                </p:spPr>
                <p:txBody>
                  <a:bodyPr/>
                  <a:lstStyle/>
                  <a:p>
                    <a:endParaRPr lang="zh-CN" altLang="en-US"/>
                  </a:p>
                </p:txBody>
              </p:sp>
              <p:sp>
                <p:nvSpPr>
                  <p:cNvPr id="82" name="Freeform 160">
                    <a:extLst>
                      <a:ext uri="{FF2B5EF4-FFF2-40B4-BE49-F238E27FC236}">
                        <a16:creationId xmlns:a16="http://schemas.microsoft.com/office/drawing/2014/main" id="{D3BCAB86-39D1-478C-BE0E-11091C417D00}"/>
                      </a:ext>
                    </a:extLst>
                  </p:cNvPr>
                  <p:cNvSpPr>
                    <a:spLocks/>
                  </p:cNvSpPr>
                  <p:nvPr/>
                </p:nvSpPr>
                <p:spPr bwMode="auto">
                  <a:xfrm>
                    <a:off x="2754" y="2014"/>
                    <a:ext cx="105" cy="61"/>
                  </a:xfrm>
                  <a:custGeom>
                    <a:avLst/>
                    <a:gdLst>
                      <a:gd name="T0" fmla="*/ 64 w 105"/>
                      <a:gd name="T1" fmla="*/ 7 h 61"/>
                      <a:gd name="T2" fmla="*/ 78 w 105"/>
                      <a:gd name="T3" fmla="*/ 9 h 61"/>
                      <a:gd name="T4" fmla="*/ 96 w 105"/>
                      <a:gd name="T5" fmla="*/ 15 h 61"/>
                      <a:gd name="T6" fmla="*/ 103 w 105"/>
                      <a:gd name="T7" fmla="*/ 21 h 61"/>
                      <a:gd name="T8" fmla="*/ 103 w 105"/>
                      <a:gd name="T9" fmla="*/ 24 h 61"/>
                      <a:gd name="T10" fmla="*/ 103 w 105"/>
                      <a:gd name="T11" fmla="*/ 27 h 61"/>
                      <a:gd name="T12" fmla="*/ 104 w 105"/>
                      <a:gd name="T13" fmla="*/ 26 h 61"/>
                      <a:gd name="T14" fmla="*/ 103 w 105"/>
                      <a:gd name="T15" fmla="*/ 27 h 61"/>
                      <a:gd name="T16" fmla="*/ 103 w 105"/>
                      <a:gd name="T17" fmla="*/ 27 h 61"/>
                      <a:gd name="T18" fmla="*/ 16 w 105"/>
                      <a:gd name="T19" fmla="*/ 0 h 61"/>
                      <a:gd name="T20" fmla="*/ 7 w 105"/>
                      <a:gd name="T21" fmla="*/ 6 h 61"/>
                      <a:gd name="T22" fmla="*/ 3 w 105"/>
                      <a:gd name="T23" fmla="*/ 13 h 61"/>
                      <a:gd name="T24" fmla="*/ 0 w 105"/>
                      <a:gd name="T25" fmla="*/ 19 h 61"/>
                      <a:gd name="T26" fmla="*/ 0 w 105"/>
                      <a:gd name="T27" fmla="*/ 28 h 61"/>
                      <a:gd name="T28" fmla="*/ 2 w 105"/>
                      <a:gd name="T29" fmla="*/ 36 h 61"/>
                      <a:gd name="T30" fmla="*/ 13 w 105"/>
                      <a:gd name="T31" fmla="*/ 47 h 61"/>
                      <a:gd name="T32" fmla="*/ 39 w 105"/>
                      <a:gd name="T33" fmla="*/ 57 h 61"/>
                      <a:gd name="T34" fmla="*/ 64 w 105"/>
                      <a:gd name="T35" fmla="*/ 60 h 61"/>
                      <a:gd name="T36" fmla="*/ 64 w 105"/>
                      <a:gd name="T37" fmla="*/ 7 h 61"/>
                      <a:gd name="T38" fmla="*/ 64 w 105"/>
                      <a:gd name="T39" fmla="*/ 7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5"/>
                      <a:gd name="T61" fmla="*/ 0 h 61"/>
                      <a:gd name="T62" fmla="*/ 105 w 105"/>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5" h="61">
                        <a:moveTo>
                          <a:pt x="64" y="7"/>
                        </a:moveTo>
                        <a:lnTo>
                          <a:pt x="78" y="9"/>
                        </a:lnTo>
                        <a:lnTo>
                          <a:pt x="96" y="15"/>
                        </a:lnTo>
                        <a:lnTo>
                          <a:pt x="103" y="21"/>
                        </a:lnTo>
                        <a:lnTo>
                          <a:pt x="103" y="24"/>
                        </a:lnTo>
                        <a:lnTo>
                          <a:pt x="103" y="27"/>
                        </a:lnTo>
                        <a:lnTo>
                          <a:pt x="104" y="26"/>
                        </a:lnTo>
                        <a:lnTo>
                          <a:pt x="103" y="27"/>
                        </a:lnTo>
                        <a:lnTo>
                          <a:pt x="16" y="0"/>
                        </a:lnTo>
                        <a:lnTo>
                          <a:pt x="7" y="6"/>
                        </a:lnTo>
                        <a:lnTo>
                          <a:pt x="3" y="13"/>
                        </a:lnTo>
                        <a:lnTo>
                          <a:pt x="0" y="19"/>
                        </a:lnTo>
                        <a:lnTo>
                          <a:pt x="0" y="28"/>
                        </a:lnTo>
                        <a:lnTo>
                          <a:pt x="2" y="36"/>
                        </a:lnTo>
                        <a:lnTo>
                          <a:pt x="13" y="47"/>
                        </a:lnTo>
                        <a:lnTo>
                          <a:pt x="39" y="57"/>
                        </a:lnTo>
                        <a:lnTo>
                          <a:pt x="64" y="60"/>
                        </a:lnTo>
                        <a:lnTo>
                          <a:pt x="64" y="7"/>
                        </a:lnTo>
                      </a:path>
                    </a:pathLst>
                  </a:custGeom>
                  <a:solidFill>
                    <a:srgbClr val="00FF00"/>
                  </a:solidFill>
                  <a:ln w="9525">
                    <a:noFill/>
                    <a:round/>
                    <a:headEnd type="none" w="med" len="med"/>
                    <a:tailEnd type="none" w="med" len="med"/>
                  </a:ln>
                </p:spPr>
                <p:txBody>
                  <a:bodyPr/>
                  <a:lstStyle/>
                  <a:p>
                    <a:endParaRPr lang="zh-CN" altLang="en-US"/>
                  </a:p>
                </p:txBody>
              </p:sp>
              <p:sp>
                <p:nvSpPr>
                  <p:cNvPr id="83" name="Freeform 161">
                    <a:extLst>
                      <a:ext uri="{FF2B5EF4-FFF2-40B4-BE49-F238E27FC236}">
                        <a16:creationId xmlns:a16="http://schemas.microsoft.com/office/drawing/2014/main" id="{1DCB89A3-969F-4703-93A3-4E31139D0BC1}"/>
                      </a:ext>
                    </a:extLst>
                  </p:cNvPr>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 name="T18" fmla="*/ 0 w 947"/>
                      <a:gd name="T19" fmla="*/ 0 h 305"/>
                      <a:gd name="T20" fmla="*/ 947 w 947"/>
                      <a:gd name="T21" fmla="*/ 305 h 305"/>
                    </a:gdLst>
                    <a:ahLst/>
                    <a:cxnLst>
                      <a:cxn ang="T12">
                        <a:pos x="T0" y="T1"/>
                      </a:cxn>
                      <a:cxn ang="T13">
                        <a:pos x="T2" y="T3"/>
                      </a:cxn>
                      <a:cxn ang="T14">
                        <a:pos x="T4" y="T5"/>
                      </a:cxn>
                      <a:cxn ang="T15">
                        <a:pos x="T6" y="T7"/>
                      </a:cxn>
                      <a:cxn ang="T16">
                        <a:pos x="T8" y="T9"/>
                      </a:cxn>
                      <a:cxn ang="T17">
                        <a:pos x="T10" y="T11"/>
                      </a:cxn>
                    </a:cxnLst>
                    <a:rect l="T18" t="T19" r="T20" b="T21"/>
                    <a:pathLst>
                      <a:path w="947" h="305">
                        <a:moveTo>
                          <a:pt x="351" y="0"/>
                        </a:moveTo>
                        <a:lnTo>
                          <a:pt x="946" y="0"/>
                        </a:lnTo>
                        <a:lnTo>
                          <a:pt x="595" y="304"/>
                        </a:lnTo>
                        <a:lnTo>
                          <a:pt x="0" y="304"/>
                        </a:lnTo>
                        <a:lnTo>
                          <a:pt x="351" y="0"/>
                        </a:lnTo>
                      </a:path>
                    </a:pathLst>
                  </a:custGeom>
                  <a:solidFill>
                    <a:srgbClr val="FFFFFF"/>
                  </a:solidFill>
                  <a:ln w="9525">
                    <a:noFill/>
                    <a:round/>
                    <a:headEnd type="none" w="med" len="med"/>
                    <a:tailEnd type="none" w="med" len="med"/>
                  </a:ln>
                </p:spPr>
                <p:txBody>
                  <a:bodyPr/>
                  <a:lstStyle/>
                  <a:p>
                    <a:endParaRPr lang="zh-CN" altLang="en-US"/>
                  </a:p>
                </p:txBody>
              </p:sp>
              <p:sp>
                <p:nvSpPr>
                  <p:cNvPr id="84" name="Freeform 162">
                    <a:extLst>
                      <a:ext uri="{FF2B5EF4-FFF2-40B4-BE49-F238E27FC236}">
                        <a16:creationId xmlns:a16="http://schemas.microsoft.com/office/drawing/2014/main" id="{45162E12-E600-42AD-B71B-594C68B9321B}"/>
                      </a:ext>
                    </a:extLst>
                  </p:cNvPr>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 name="T18" fmla="*/ 0 w 947"/>
                      <a:gd name="T19" fmla="*/ 0 h 305"/>
                      <a:gd name="T20" fmla="*/ 947 w 947"/>
                      <a:gd name="T21" fmla="*/ 305 h 305"/>
                    </a:gdLst>
                    <a:ahLst/>
                    <a:cxnLst>
                      <a:cxn ang="T12">
                        <a:pos x="T0" y="T1"/>
                      </a:cxn>
                      <a:cxn ang="T13">
                        <a:pos x="T2" y="T3"/>
                      </a:cxn>
                      <a:cxn ang="T14">
                        <a:pos x="T4" y="T5"/>
                      </a:cxn>
                      <a:cxn ang="T15">
                        <a:pos x="T6" y="T7"/>
                      </a:cxn>
                      <a:cxn ang="T16">
                        <a:pos x="T8" y="T9"/>
                      </a:cxn>
                      <a:cxn ang="T17">
                        <a:pos x="T10" y="T11"/>
                      </a:cxn>
                    </a:cxnLst>
                    <a:rect l="T18" t="T19" r="T20" b="T21"/>
                    <a:pathLst>
                      <a:path w="947" h="305">
                        <a:moveTo>
                          <a:pt x="351" y="0"/>
                        </a:moveTo>
                        <a:lnTo>
                          <a:pt x="946" y="0"/>
                        </a:lnTo>
                        <a:lnTo>
                          <a:pt x="595" y="304"/>
                        </a:lnTo>
                        <a:lnTo>
                          <a:pt x="0" y="304"/>
                        </a:lnTo>
                        <a:lnTo>
                          <a:pt x="351" y="0"/>
                        </a:lnTo>
                      </a:path>
                    </a:pathLst>
                  </a:custGeom>
                  <a:solidFill>
                    <a:srgbClr val="FFFFFF"/>
                  </a:solidFill>
                  <a:ln w="9525">
                    <a:noFill/>
                    <a:round/>
                    <a:headEnd type="none" w="med" len="med"/>
                    <a:tailEnd type="none" w="med" len="med"/>
                  </a:ln>
                </p:spPr>
                <p:txBody>
                  <a:bodyPr/>
                  <a:lstStyle/>
                  <a:p>
                    <a:endParaRPr lang="zh-CN" altLang="en-US"/>
                  </a:p>
                </p:txBody>
              </p:sp>
              <p:sp>
                <p:nvSpPr>
                  <p:cNvPr id="85" name="Freeform 163">
                    <a:extLst>
                      <a:ext uri="{FF2B5EF4-FFF2-40B4-BE49-F238E27FC236}">
                        <a16:creationId xmlns:a16="http://schemas.microsoft.com/office/drawing/2014/main" id="{74FA4B3A-7D34-4249-91CE-1B9261B55BBF}"/>
                      </a:ext>
                    </a:extLst>
                  </p:cNvPr>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 name="T10" fmla="*/ 202 w 266"/>
                      <a:gd name="T11" fmla="*/ 0 h 177"/>
                      <a:gd name="T12" fmla="*/ 0 60000 65536"/>
                      <a:gd name="T13" fmla="*/ 0 60000 65536"/>
                      <a:gd name="T14" fmla="*/ 0 60000 65536"/>
                      <a:gd name="T15" fmla="*/ 0 60000 65536"/>
                      <a:gd name="T16" fmla="*/ 0 60000 65536"/>
                      <a:gd name="T17" fmla="*/ 0 60000 65536"/>
                      <a:gd name="T18" fmla="*/ 0 w 266"/>
                      <a:gd name="T19" fmla="*/ 0 h 177"/>
                      <a:gd name="T20" fmla="*/ 266 w 266"/>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66" h="177">
                        <a:moveTo>
                          <a:pt x="202" y="0"/>
                        </a:moveTo>
                        <a:lnTo>
                          <a:pt x="265" y="0"/>
                        </a:lnTo>
                        <a:lnTo>
                          <a:pt x="60" y="176"/>
                        </a:lnTo>
                        <a:lnTo>
                          <a:pt x="0" y="176"/>
                        </a:lnTo>
                        <a:lnTo>
                          <a:pt x="202" y="0"/>
                        </a:lnTo>
                      </a:path>
                    </a:pathLst>
                  </a:custGeom>
                  <a:solidFill>
                    <a:srgbClr val="FF0000"/>
                  </a:solidFill>
                  <a:ln w="9525">
                    <a:noFill/>
                    <a:round/>
                    <a:headEnd type="none" w="med" len="med"/>
                    <a:tailEnd type="none" w="med" len="med"/>
                  </a:ln>
                </p:spPr>
                <p:txBody>
                  <a:bodyPr/>
                  <a:lstStyle/>
                  <a:p>
                    <a:endParaRPr lang="zh-CN" altLang="en-US"/>
                  </a:p>
                </p:txBody>
              </p:sp>
              <p:sp>
                <p:nvSpPr>
                  <p:cNvPr id="86" name="Freeform 164">
                    <a:extLst>
                      <a:ext uri="{FF2B5EF4-FFF2-40B4-BE49-F238E27FC236}">
                        <a16:creationId xmlns:a16="http://schemas.microsoft.com/office/drawing/2014/main" id="{F1BA0B22-F38A-4A65-A3A0-1693A16538FD}"/>
                      </a:ext>
                    </a:extLst>
                  </p:cNvPr>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 name="T10" fmla="*/ 0 60000 65536"/>
                      <a:gd name="T11" fmla="*/ 0 60000 65536"/>
                      <a:gd name="T12" fmla="*/ 0 60000 65536"/>
                      <a:gd name="T13" fmla="*/ 0 60000 65536"/>
                      <a:gd name="T14" fmla="*/ 0 60000 65536"/>
                      <a:gd name="T15" fmla="*/ 0 w 266"/>
                      <a:gd name="T16" fmla="*/ 0 h 177"/>
                      <a:gd name="T17" fmla="*/ 266 w 266"/>
                      <a:gd name="T18" fmla="*/ 177 h 177"/>
                    </a:gdLst>
                    <a:ahLst/>
                    <a:cxnLst>
                      <a:cxn ang="T10">
                        <a:pos x="T0" y="T1"/>
                      </a:cxn>
                      <a:cxn ang="T11">
                        <a:pos x="T2" y="T3"/>
                      </a:cxn>
                      <a:cxn ang="T12">
                        <a:pos x="T4" y="T5"/>
                      </a:cxn>
                      <a:cxn ang="T13">
                        <a:pos x="T6" y="T7"/>
                      </a:cxn>
                      <a:cxn ang="T14">
                        <a:pos x="T8" y="T9"/>
                      </a:cxn>
                    </a:cxnLst>
                    <a:rect l="T15" t="T16" r="T17" b="T18"/>
                    <a:pathLst>
                      <a:path w="266" h="177">
                        <a:moveTo>
                          <a:pt x="202" y="0"/>
                        </a:moveTo>
                        <a:lnTo>
                          <a:pt x="265" y="0"/>
                        </a:lnTo>
                        <a:lnTo>
                          <a:pt x="60" y="176"/>
                        </a:lnTo>
                        <a:lnTo>
                          <a:pt x="0" y="176"/>
                        </a:lnTo>
                        <a:lnTo>
                          <a:pt x="202"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87" name="Freeform 165">
                    <a:extLst>
                      <a:ext uri="{FF2B5EF4-FFF2-40B4-BE49-F238E27FC236}">
                        <a16:creationId xmlns:a16="http://schemas.microsoft.com/office/drawing/2014/main" id="{B7708B04-EC85-42C2-9409-C737291056D1}"/>
                      </a:ext>
                    </a:extLst>
                  </p:cNvPr>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 name="T10" fmla="*/ 153 w 216"/>
                      <a:gd name="T11" fmla="*/ 0 h 133"/>
                      <a:gd name="T12" fmla="*/ 0 60000 65536"/>
                      <a:gd name="T13" fmla="*/ 0 60000 65536"/>
                      <a:gd name="T14" fmla="*/ 0 60000 65536"/>
                      <a:gd name="T15" fmla="*/ 0 60000 65536"/>
                      <a:gd name="T16" fmla="*/ 0 60000 65536"/>
                      <a:gd name="T17" fmla="*/ 0 60000 65536"/>
                      <a:gd name="T18" fmla="*/ 0 w 216"/>
                      <a:gd name="T19" fmla="*/ 0 h 133"/>
                      <a:gd name="T20" fmla="*/ 216 w 2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216" h="133">
                        <a:moveTo>
                          <a:pt x="153" y="0"/>
                        </a:moveTo>
                        <a:lnTo>
                          <a:pt x="215" y="0"/>
                        </a:lnTo>
                        <a:lnTo>
                          <a:pt x="62" y="132"/>
                        </a:lnTo>
                        <a:lnTo>
                          <a:pt x="0" y="132"/>
                        </a:lnTo>
                        <a:lnTo>
                          <a:pt x="153" y="0"/>
                        </a:lnTo>
                      </a:path>
                    </a:pathLst>
                  </a:custGeom>
                  <a:solidFill>
                    <a:srgbClr val="0000FF"/>
                  </a:solidFill>
                  <a:ln w="9525">
                    <a:noFill/>
                    <a:round/>
                    <a:headEnd type="none" w="med" len="med"/>
                    <a:tailEnd type="none" w="med" len="med"/>
                  </a:ln>
                </p:spPr>
                <p:txBody>
                  <a:bodyPr/>
                  <a:lstStyle/>
                  <a:p>
                    <a:endParaRPr lang="zh-CN" altLang="en-US"/>
                  </a:p>
                </p:txBody>
              </p:sp>
              <p:sp>
                <p:nvSpPr>
                  <p:cNvPr id="88" name="Freeform 166">
                    <a:extLst>
                      <a:ext uri="{FF2B5EF4-FFF2-40B4-BE49-F238E27FC236}">
                        <a16:creationId xmlns:a16="http://schemas.microsoft.com/office/drawing/2014/main" id="{CA7F3C72-52CF-461E-A1A0-7B1F7552AE19}"/>
                      </a:ext>
                    </a:extLst>
                  </p:cNvPr>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 name="T10" fmla="*/ 0 60000 65536"/>
                      <a:gd name="T11" fmla="*/ 0 60000 65536"/>
                      <a:gd name="T12" fmla="*/ 0 60000 65536"/>
                      <a:gd name="T13" fmla="*/ 0 60000 65536"/>
                      <a:gd name="T14" fmla="*/ 0 60000 65536"/>
                      <a:gd name="T15" fmla="*/ 0 w 216"/>
                      <a:gd name="T16" fmla="*/ 0 h 133"/>
                      <a:gd name="T17" fmla="*/ 216 w 216"/>
                      <a:gd name="T18" fmla="*/ 133 h 133"/>
                    </a:gdLst>
                    <a:ahLst/>
                    <a:cxnLst>
                      <a:cxn ang="T10">
                        <a:pos x="T0" y="T1"/>
                      </a:cxn>
                      <a:cxn ang="T11">
                        <a:pos x="T2" y="T3"/>
                      </a:cxn>
                      <a:cxn ang="T12">
                        <a:pos x="T4" y="T5"/>
                      </a:cxn>
                      <a:cxn ang="T13">
                        <a:pos x="T6" y="T7"/>
                      </a:cxn>
                      <a:cxn ang="T14">
                        <a:pos x="T8" y="T9"/>
                      </a:cxn>
                    </a:cxnLst>
                    <a:rect l="T15" t="T16" r="T17" b="T18"/>
                    <a:pathLst>
                      <a:path w="216" h="133">
                        <a:moveTo>
                          <a:pt x="153" y="0"/>
                        </a:moveTo>
                        <a:lnTo>
                          <a:pt x="215" y="0"/>
                        </a:lnTo>
                        <a:lnTo>
                          <a:pt x="62" y="132"/>
                        </a:lnTo>
                        <a:lnTo>
                          <a:pt x="0" y="132"/>
                        </a:lnTo>
                        <a:lnTo>
                          <a:pt x="153"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89" name="Freeform 167">
                    <a:extLst>
                      <a:ext uri="{FF2B5EF4-FFF2-40B4-BE49-F238E27FC236}">
                        <a16:creationId xmlns:a16="http://schemas.microsoft.com/office/drawing/2014/main" id="{A66BFE75-6CB4-4F0F-9164-5F5B8ECE5442}"/>
                      </a:ext>
                    </a:extLst>
                  </p:cNvPr>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 name="T10" fmla="*/ 181 w 242"/>
                      <a:gd name="T11" fmla="*/ 0 h 157"/>
                      <a:gd name="T12" fmla="*/ 0 60000 65536"/>
                      <a:gd name="T13" fmla="*/ 0 60000 65536"/>
                      <a:gd name="T14" fmla="*/ 0 60000 65536"/>
                      <a:gd name="T15" fmla="*/ 0 60000 65536"/>
                      <a:gd name="T16" fmla="*/ 0 60000 65536"/>
                      <a:gd name="T17" fmla="*/ 0 60000 65536"/>
                      <a:gd name="T18" fmla="*/ 0 w 242"/>
                      <a:gd name="T19" fmla="*/ 0 h 157"/>
                      <a:gd name="T20" fmla="*/ 242 w 242"/>
                      <a:gd name="T21" fmla="*/ 157 h 157"/>
                    </a:gdLst>
                    <a:ahLst/>
                    <a:cxnLst>
                      <a:cxn ang="T12">
                        <a:pos x="T0" y="T1"/>
                      </a:cxn>
                      <a:cxn ang="T13">
                        <a:pos x="T2" y="T3"/>
                      </a:cxn>
                      <a:cxn ang="T14">
                        <a:pos x="T4" y="T5"/>
                      </a:cxn>
                      <a:cxn ang="T15">
                        <a:pos x="T6" y="T7"/>
                      </a:cxn>
                      <a:cxn ang="T16">
                        <a:pos x="T8" y="T9"/>
                      </a:cxn>
                      <a:cxn ang="T17">
                        <a:pos x="T10" y="T11"/>
                      </a:cxn>
                    </a:cxnLst>
                    <a:rect l="T18" t="T19" r="T20" b="T21"/>
                    <a:pathLst>
                      <a:path w="242" h="157">
                        <a:moveTo>
                          <a:pt x="181" y="0"/>
                        </a:moveTo>
                        <a:lnTo>
                          <a:pt x="241" y="0"/>
                        </a:lnTo>
                        <a:lnTo>
                          <a:pt x="61" y="156"/>
                        </a:lnTo>
                        <a:lnTo>
                          <a:pt x="0" y="156"/>
                        </a:lnTo>
                        <a:lnTo>
                          <a:pt x="181" y="0"/>
                        </a:lnTo>
                      </a:path>
                    </a:pathLst>
                  </a:custGeom>
                  <a:solidFill>
                    <a:srgbClr val="00FF00"/>
                  </a:solidFill>
                  <a:ln w="9525">
                    <a:noFill/>
                    <a:round/>
                    <a:headEnd type="none" w="med" len="med"/>
                    <a:tailEnd type="none" w="med" len="med"/>
                  </a:ln>
                </p:spPr>
                <p:txBody>
                  <a:bodyPr/>
                  <a:lstStyle/>
                  <a:p>
                    <a:endParaRPr lang="zh-CN" altLang="en-US"/>
                  </a:p>
                </p:txBody>
              </p:sp>
              <p:sp>
                <p:nvSpPr>
                  <p:cNvPr id="90" name="Freeform 168">
                    <a:extLst>
                      <a:ext uri="{FF2B5EF4-FFF2-40B4-BE49-F238E27FC236}">
                        <a16:creationId xmlns:a16="http://schemas.microsoft.com/office/drawing/2014/main" id="{EB39DD6F-52DE-4894-B965-1E61416A64DF}"/>
                      </a:ext>
                    </a:extLst>
                  </p:cNvPr>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 name="T10" fmla="*/ 0 60000 65536"/>
                      <a:gd name="T11" fmla="*/ 0 60000 65536"/>
                      <a:gd name="T12" fmla="*/ 0 60000 65536"/>
                      <a:gd name="T13" fmla="*/ 0 60000 65536"/>
                      <a:gd name="T14" fmla="*/ 0 60000 65536"/>
                      <a:gd name="T15" fmla="*/ 0 w 242"/>
                      <a:gd name="T16" fmla="*/ 0 h 157"/>
                      <a:gd name="T17" fmla="*/ 242 w 242"/>
                      <a:gd name="T18" fmla="*/ 157 h 157"/>
                    </a:gdLst>
                    <a:ahLst/>
                    <a:cxnLst>
                      <a:cxn ang="T10">
                        <a:pos x="T0" y="T1"/>
                      </a:cxn>
                      <a:cxn ang="T11">
                        <a:pos x="T2" y="T3"/>
                      </a:cxn>
                      <a:cxn ang="T12">
                        <a:pos x="T4" y="T5"/>
                      </a:cxn>
                      <a:cxn ang="T13">
                        <a:pos x="T6" y="T7"/>
                      </a:cxn>
                      <a:cxn ang="T14">
                        <a:pos x="T8" y="T9"/>
                      </a:cxn>
                    </a:cxnLst>
                    <a:rect l="T15" t="T16" r="T17" b="T18"/>
                    <a:pathLst>
                      <a:path w="242" h="157">
                        <a:moveTo>
                          <a:pt x="181" y="0"/>
                        </a:moveTo>
                        <a:lnTo>
                          <a:pt x="241" y="0"/>
                        </a:lnTo>
                        <a:lnTo>
                          <a:pt x="61" y="156"/>
                        </a:lnTo>
                        <a:lnTo>
                          <a:pt x="0" y="156"/>
                        </a:lnTo>
                        <a:lnTo>
                          <a:pt x="181"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91" name="Freeform 169">
                    <a:extLst>
                      <a:ext uri="{FF2B5EF4-FFF2-40B4-BE49-F238E27FC236}">
                        <a16:creationId xmlns:a16="http://schemas.microsoft.com/office/drawing/2014/main" id="{9D2A11D9-6914-4951-B84A-358E11A74316}"/>
                      </a:ext>
                    </a:extLst>
                  </p:cNvPr>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 name="T10" fmla="*/ 156 w 217"/>
                      <a:gd name="T11" fmla="*/ 0 h 133"/>
                      <a:gd name="T12" fmla="*/ 0 60000 65536"/>
                      <a:gd name="T13" fmla="*/ 0 60000 65536"/>
                      <a:gd name="T14" fmla="*/ 0 60000 65536"/>
                      <a:gd name="T15" fmla="*/ 0 60000 65536"/>
                      <a:gd name="T16" fmla="*/ 0 60000 65536"/>
                      <a:gd name="T17" fmla="*/ 0 60000 65536"/>
                      <a:gd name="T18" fmla="*/ 0 w 217"/>
                      <a:gd name="T19" fmla="*/ 0 h 133"/>
                      <a:gd name="T20" fmla="*/ 217 w 217"/>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217" h="133">
                        <a:moveTo>
                          <a:pt x="156" y="0"/>
                        </a:moveTo>
                        <a:lnTo>
                          <a:pt x="216" y="0"/>
                        </a:lnTo>
                        <a:lnTo>
                          <a:pt x="62" y="132"/>
                        </a:lnTo>
                        <a:lnTo>
                          <a:pt x="0" y="132"/>
                        </a:lnTo>
                        <a:lnTo>
                          <a:pt x="156" y="0"/>
                        </a:lnTo>
                      </a:path>
                    </a:pathLst>
                  </a:custGeom>
                  <a:solidFill>
                    <a:srgbClr val="A1009F"/>
                  </a:solidFill>
                  <a:ln w="9525">
                    <a:noFill/>
                    <a:round/>
                    <a:headEnd type="none" w="med" len="med"/>
                    <a:tailEnd type="none" w="med" len="med"/>
                  </a:ln>
                </p:spPr>
                <p:txBody>
                  <a:bodyPr/>
                  <a:lstStyle/>
                  <a:p>
                    <a:endParaRPr lang="zh-CN" altLang="en-US"/>
                  </a:p>
                </p:txBody>
              </p:sp>
              <p:sp>
                <p:nvSpPr>
                  <p:cNvPr id="92" name="Freeform 170">
                    <a:extLst>
                      <a:ext uri="{FF2B5EF4-FFF2-40B4-BE49-F238E27FC236}">
                        <a16:creationId xmlns:a16="http://schemas.microsoft.com/office/drawing/2014/main" id="{39277671-4EC8-4DD9-A745-853F5DC31CEF}"/>
                      </a:ext>
                    </a:extLst>
                  </p:cNvPr>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 name="T10" fmla="*/ 0 60000 65536"/>
                      <a:gd name="T11" fmla="*/ 0 60000 65536"/>
                      <a:gd name="T12" fmla="*/ 0 60000 65536"/>
                      <a:gd name="T13" fmla="*/ 0 60000 65536"/>
                      <a:gd name="T14" fmla="*/ 0 60000 65536"/>
                      <a:gd name="T15" fmla="*/ 0 w 217"/>
                      <a:gd name="T16" fmla="*/ 0 h 133"/>
                      <a:gd name="T17" fmla="*/ 217 w 217"/>
                      <a:gd name="T18" fmla="*/ 133 h 133"/>
                    </a:gdLst>
                    <a:ahLst/>
                    <a:cxnLst>
                      <a:cxn ang="T10">
                        <a:pos x="T0" y="T1"/>
                      </a:cxn>
                      <a:cxn ang="T11">
                        <a:pos x="T2" y="T3"/>
                      </a:cxn>
                      <a:cxn ang="T12">
                        <a:pos x="T4" y="T5"/>
                      </a:cxn>
                      <a:cxn ang="T13">
                        <a:pos x="T6" y="T7"/>
                      </a:cxn>
                      <a:cxn ang="T14">
                        <a:pos x="T8" y="T9"/>
                      </a:cxn>
                    </a:cxnLst>
                    <a:rect l="T15" t="T16" r="T17" b="T18"/>
                    <a:pathLst>
                      <a:path w="217" h="133">
                        <a:moveTo>
                          <a:pt x="156" y="0"/>
                        </a:moveTo>
                        <a:lnTo>
                          <a:pt x="216" y="0"/>
                        </a:lnTo>
                        <a:lnTo>
                          <a:pt x="62" y="132"/>
                        </a:lnTo>
                        <a:lnTo>
                          <a:pt x="0" y="132"/>
                        </a:lnTo>
                        <a:lnTo>
                          <a:pt x="156" y="0"/>
                        </a:lnTo>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93" name="Line 171">
                    <a:extLst>
                      <a:ext uri="{FF2B5EF4-FFF2-40B4-BE49-F238E27FC236}">
                        <a16:creationId xmlns:a16="http://schemas.microsoft.com/office/drawing/2014/main" id="{F716A128-73F0-4A68-AB3B-98377DCF62BC}"/>
                      </a:ext>
                    </a:extLst>
                  </p:cNvPr>
                  <p:cNvSpPr>
                    <a:spLocks noChangeShapeType="1"/>
                  </p:cNvSpPr>
                  <p:nvPr/>
                </p:nvSpPr>
                <p:spPr bwMode="auto">
                  <a:xfrm>
                    <a:off x="2740" y="2107"/>
                    <a:ext cx="420" cy="0"/>
                  </a:xfrm>
                  <a:prstGeom prst="line">
                    <a:avLst/>
                  </a:prstGeom>
                  <a:noFill/>
                  <a:ln w="9525">
                    <a:solidFill>
                      <a:srgbClr val="000000"/>
                    </a:solidFill>
                    <a:round/>
                    <a:headEnd/>
                    <a:tailEnd/>
                  </a:ln>
                </p:spPr>
                <p:txBody>
                  <a:bodyPr wrap="none" anchor="ctr"/>
                  <a:lstStyle/>
                  <a:p>
                    <a:endParaRPr lang="zh-CN" altLang="en-US"/>
                  </a:p>
                </p:txBody>
              </p:sp>
              <p:sp>
                <p:nvSpPr>
                  <p:cNvPr id="94" name="Freeform 172">
                    <a:extLst>
                      <a:ext uri="{FF2B5EF4-FFF2-40B4-BE49-F238E27FC236}">
                        <a16:creationId xmlns:a16="http://schemas.microsoft.com/office/drawing/2014/main" id="{5DB719A3-EAE9-4A67-BB2C-A0DDF982C649}"/>
                      </a:ext>
                    </a:extLst>
                  </p:cNvPr>
                  <p:cNvSpPr>
                    <a:spLocks/>
                  </p:cNvSpPr>
                  <p:nvPr/>
                </p:nvSpPr>
                <p:spPr bwMode="auto">
                  <a:xfrm>
                    <a:off x="2448" y="1893"/>
                    <a:ext cx="435" cy="124"/>
                  </a:xfrm>
                  <a:custGeom>
                    <a:avLst/>
                    <a:gdLst>
                      <a:gd name="T0" fmla="*/ 0 w 435"/>
                      <a:gd name="T1" fmla="*/ 123 h 124"/>
                      <a:gd name="T2" fmla="*/ 139 w 435"/>
                      <a:gd name="T3" fmla="*/ 79 h 124"/>
                      <a:gd name="T4" fmla="*/ 150 w 435"/>
                      <a:gd name="T5" fmla="*/ 110 h 124"/>
                      <a:gd name="T6" fmla="*/ 254 w 435"/>
                      <a:gd name="T7" fmla="*/ 47 h 124"/>
                      <a:gd name="T8" fmla="*/ 257 w 435"/>
                      <a:gd name="T9" fmla="*/ 83 h 124"/>
                      <a:gd name="T10" fmla="*/ 434 w 435"/>
                      <a:gd name="T11" fmla="*/ 0 h 124"/>
                      <a:gd name="T12" fmla="*/ 0 60000 65536"/>
                      <a:gd name="T13" fmla="*/ 0 60000 65536"/>
                      <a:gd name="T14" fmla="*/ 0 60000 65536"/>
                      <a:gd name="T15" fmla="*/ 0 60000 65536"/>
                      <a:gd name="T16" fmla="*/ 0 60000 65536"/>
                      <a:gd name="T17" fmla="*/ 0 60000 65536"/>
                      <a:gd name="T18" fmla="*/ 0 w 435"/>
                      <a:gd name="T19" fmla="*/ 0 h 124"/>
                      <a:gd name="T20" fmla="*/ 435 w 435"/>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435" h="124">
                        <a:moveTo>
                          <a:pt x="0" y="123"/>
                        </a:moveTo>
                        <a:lnTo>
                          <a:pt x="139" y="79"/>
                        </a:lnTo>
                        <a:lnTo>
                          <a:pt x="150" y="110"/>
                        </a:lnTo>
                        <a:lnTo>
                          <a:pt x="254" y="47"/>
                        </a:lnTo>
                        <a:lnTo>
                          <a:pt x="257" y="83"/>
                        </a:lnTo>
                        <a:lnTo>
                          <a:pt x="434" y="0"/>
                        </a:lnTo>
                      </a:path>
                    </a:pathLst>
                  </a:custGeom>
                  <a:noFill/>
                  <a:ln w="31710" cap="flat" cmpd="sng">
                    <a:solidFill>
                      <a:srgbClr val="0080FF"/>
                    </a:solidFill>
                    <a:prstDash val="solid"/>
                    <a:round/>
                    <a:headEnd type="none" w="med" len="med"/>
                    <a:tailEnd type="none" w="med" len="med"/>
                  </a:ln>
                </p:spPr>
                <p:txBody>
                  <a:bodyPr/>
                  <a:lstStyle/>
                  <a:p>
                    <a:endParaRPr lang="zh-CN" altLang="en-US"/>
                  </a:p>
                </p:txBody>
              </p:sp>
              <p:sp>
                <p:nvSpPr>
                  <p:cNvPr id="95" name="Freeform 173">
                    <a:extLst>
                      <a:ext uri="{FF2B5EF4-FFF2-40B4-BE49-F238E27FC236}">
                        <a16:creationId xmlns:a16="http://schemas.microsoft.com/office/drawing/2014/main" id="{F1ED201B-11A1-4255-BBE0-FE67F8C1161C}"/>
                      </a:ext>
                    </a:extLst>
                  </p:cNvPr>
                  <p:cNvSpPr>
                    <a:spLocks/>
                  </p:cNvSpPr>
                  <p:nvPr/>
                </p:nvSpPr>
                <p:spPr bwMode="auto">
                  <a:xfrm>
                    <a:off x="2601" y="1879"/>
                    <a:ext cx="158" cy="118"/>
                  </a:xfrm>
                  <a:custGeom>
                    <a:avLst/>
                    <a:gdLst>
                      <a:gd name="T0" fmla="*/ 0 w 158"/>
                      <a:gd name="T1" fmla="*/ 0 h 118"/>
                      <a:gd name="T2" fmla="*/ 38 w 158"/>
                      <a:gd name="T3" fmla="*/ 31 h 118"/>
                      <a:gd name="T4" fmla="*/ 101 w 158"/>
                      <a:gd name="T5" fmla="*/ 7 h 118"/>
                      <a:gd name="T6" fmla="*/ 117 w 158"/>
                      <a:gd name="T7" fmla="*/ 50 h 118"/>
                      <a:gd name="T8" fmla="*/ 127 w 158"/>
                      <a:gd name="T9" fmla="*/ 46 h 118"/>
                      <a:gd name="T10" fmla="*/ 157 w 158"/>
                      <a:gd name="T11" fmla="*/ 117 h 118"/>
                      <a:gd name="T12" fmla="*/ 0 60000 65536"/>
                      <a:gd name="T13" fmla="*/ 0 60000 65536"/>
                      <a:gd name="T14" fmla="*/ 0 60000 65536"/>
                      <a:gd name="T15" fmla="*/ 0 60000 65536"/>
                      <a:gd name="T16" fmla="*/ 0 60000 65536"/>
                      <a:gd name="T17" fmla="*/ 0 60000 65536"/>
                      <a:gd name="T18" fmla="*/ 0 w 158"/>
                      <a:gd name="T19" fmla="*/ 0 h 118"/>
                      <a:gd name="T20" fmla="*/ 158 w 158"/>
                      <a:gd name="T21" fmla="*/ 118 h 118"/>
                    </a:gdLst>
                    <a:ahLst/>
                    <a:cxnLst>
                      <a:cxn ang="T12">
                        <a:pos x="T0" y="T1"/>
                      </a:cxn>
                      <a:cxn ang="T13">
                        <a:pos x="T2" y="T3"/>
                      </a:cxn>
                      <a:cxn ang="T14">
                        <a:pos x="T4" y="T5"/>
                      </a:cxn>
                      <a:cxn ang="T15">
                        <a:pos x="T6" y="T7"/>
                      </a:cxn>
                      <a:cxn ang="T16">
                        <a:pos x="T8" y="T9"/>
                      </a:cxn>
                      <a:cxn ang="T17">
                        <a:pos x="T10" y="T11"/>
                      </a:cxn>
                    </a:cxnLst>
                    <a:rect l="T18" t="T19" r="T20" b="T21"/>
                    <a:pathLst>
                      <a:path w="158" h="118">
                        <a:moveTo>
                          <a:pt x="0" y="0"/>
                        </a:moveTo>
                        <a:lnTo>
                          <a:pt x="38" y="31"/>
                        </a:lnTo>
                        <a:lnTo>
                          <a:pt x="101" y="7"/>
                        </a:lnTo>
                        <a:lnTo>
                          <a:pt x="117" y="50"/>
                        </a:lnTo>
                        <a:lnTo>
                          <a:pt x="127" y="46"/>
                        </a:lnTo>
                        <a:lnTo>
                          <a:pt x="157" y="117"/>
                        </a:lnTo>
                      </a:path>
                    </a:pathLst>
                  </a:custGeom>
                  <a:noFill/>
                  <a:ln w="31710" cap="flat" cmpd="sng">
                    <a:solidFill>
                      <a:srgbClr val="FFFFFF"/>
                    </a:solidFill>
                    <a:prstDash val="solid"/>
                    <a:round/>
                    <a:headEnd type="none" w="med" len="med"/>
                    <a:tailEnd type="none" w="med" len="med"/>
                  </a:ln>
                </p:spPr>
                <p:txBody>
                  <a:bodyPr/>
                  <a:lstStyle/>
                  <a:p>
                    <a:endParaRPr lang="zh-CN" altLang="en-US"/>
                  </a:p>
                </p:txBody>
              </p:sp>
            </p:grpSp>
          </p:grpSp>
        </p:grpSp>
        <p:grpSp>
          <p:nvGrpSpPr>
            <p:cNvPr id="16" name="Group 174">
              <a:extLst>
                <a:ext uri="{FF2B5EF4-FFF2-40B4-BE49-F238E27FC236}">
                  <a16:creationId xmlns:a16="http://schemas.microsoft.com/office/drawing/2014/main" id="{B3B11B33-CC6F-410C-8CEA-52FAC235B53B}"/>
                </a:ext>
              </a:extLst>
            </p:cNvPr>
            <p:cNvGrpSpPr>
              <a:grpSpLocks/>
            </p:cNvGrpSpPr>
            <p:nvPr/>
          </p:nvGrpSpPr>
          <p:grpSpPr bwMode="auto">
            <a:xfrm>
              <a:off x="896" y="2400"/>
              <a:ext cx="4434" cy="1226"/>
              <a:chOff x="752" y="2477"/>
              <a:chExt cx="4434" cy="1226"/>
            </a:xfrm>
          </p:grpSpPr>
          <p:sp>
            <p:nvSpPr>
              <p:cNvPr id="17" name="Text Box 175">
                <a:extLst>
                  <a:ext uri="{FF2B5EF4-FFF2-40B4-BE49-F238E27FC236}">
                    <a16:creationId xmlns:a16="http://schemas.microsoft.com/office/drawing/2014/main" id="{AFBDFB32-577B-4625-97D7-97B390D734C3}"/>
                  </a:ext>
                </a:extLst>
              </p:cNvPr>
              <p:cNvSpPr txBox="1">
                <a:spLocks noChangeArrowheads="1"/>
              </p:cNvSpPr>
              <p:nvPr/>
            </p:nvSpPr>
            <p:spPr bwMode="auto">
              <a:xfrm>
                <a:off x="2138" y="2477"/>
                <a:ext cx="1049" cy="1171"/>
              </a:xfrm>
              <a:prstGeom prst="rect">
                <a:avLst/>
              </a:prstGeom>
              <a:noFill/>
              <a:ln w="9525">
                <a:noFill/>
                <a:miter lim="800000"/>
                <a:headEnd/>
                <a:tailEnd/>
              </a:ln>
            </p:spPr>
            <p:txBody>
              <a:bodyPr lIns="0" tIns="0" rIns="0" bIns="0"/>
              <a:lstStyle/>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模式</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趋势</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事实</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关系</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模型</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关联规则</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序列</a:t>
                </a:r>
                <a:endParaRPr kumimoji="1" lang="zh-CN" altLang="en-US" sz="2800" dirty="0">
                  <a:latin typeface="Times New Roman" pitchFamily="18" charset="0"/>
                  <a:ea typeface="黑体" pitchFamily="49" charset="-122"/>
                  <a:cs typeface="Times New Roman" pitchFamily="18" charset="0"/>
                </a:endParaRPr>
              </a:p>
            </p:txBody>
          </p:sp>
          <p:sp>
            <p:nvSpPr>
              <p:cNvPr id="18" name="Text Box 176">
                <a:extLst>
                  <a:ext uri="{FF2B5EF4-FFF2-40B4-BE49-F238E27FC236}">
                    <a16:creationId xmlns:a16="http://schemas.microsoft.com/office/drawing/2014/main" id="{7EE26107-F185-4211-8236-10D471FBC5E0}"/>
                  </a:ext>
                </a:extLst>
              </p:cNvPr>
              <p:cNvSpPr txBox="1">
                <a:spLocks noChangeArrowheads="1"/>
              </p:cNvSpPr>
              <p:nvPr/>
            </p:nvSpPr>
            <p:spPr bwMode="auto">
              <a:xfrm>
                <a:off x="3709" y="2477"/>
                <a:ext cx="1477" cy="1226"/>
              </a:xfrm>
              <a:prstGeom prst="rect">
                <a:avLst/>
              </a:prstGeom>
              <a:noFill/>
              <a:ln w="9525">
                <a:noFill/>
                <a:miter lim="800000"/>
                <a:headEnd/>
                <a:tailEnd/>
              </a:ln>
            </p:spPr>
            <p:txBody>
              <a:bodyPr lIns="0" tIns="0" rIns="0" bIns="0"/>
              <a:lstStyle/>
              <a:p>
                <a:pPr marL="183990" indent="-183990" defTabSz="389626">
                  <a:buClr>
                    <a:srgbClr val="F52B97"/>
                  </a:buClr>
                  <a:buSzPct val="70000"/>
                  <a:buFont typeface="Monotype Sorts"/>
                  <a:buChar char="n"/>
                </a:pPr>
                <a:r>
                  <a:rPr kumimoji="1" lang="zh-CN" altLang="en-US" sz="2400" dirty="0">
                    <a:latin typeface="Times New Roman" pitchFamily="18" charset="0"/>
                    <a:ea typeface="黑体" pitchFamily="49" charset="-122"/>
                    <a:cs typeface="Times New Roman" pitchFamily="18" charset="0"/>
                  </a:rPr>
                  <a:t>目标市场</a:t>
                </a:r>
              </a:p>
              <a:p>
                <a:pPr marL="183990" indent="-183990" defTabSz="389626">
                  <a:buClr>
                    <a:srgbClr val="F52B97"/>
                  </a:buClr>
                  <a:buSzPct val="70000"/>
                  <a:buFont typeface="Monotype Sorts"/>
                  <a:buChar char="n"/>
                </a:pPr>
                <a:r>
                  <a:rPr kumimoji="1" lang="zh-CN" altLang="en-US" sz="2400" dirty="0">
                    <a:latin typeface="Times New Roman" pitchFamily="18" charset="0"/>
                    <a:ea typeface="黑体" pitchFamily="49" charset="-122"/>
                    <a:cs typeface="Times New Roman" pitchFamily="18" charset="0"/>
                  </a:rPr>
                  <a:t>资金分配</a:t>
                </a:r>
              </a:p>
              <a:p>
                <a:pPr marL="183990" indent="-183990" defTabSz="389626">
                  <a:buClr>
                    <a:srgbClr val="F52B97"/>
                  </a:buClr>
                  <a:buSzPct val="70000"/>
                  <a:buFont typeface="Monotype Sorts"/>
                  <a:buChar char="n"/>
                </a:pPr>
                <a:r>
                  <a:rPr kumimoji="1" lang="zh-CN" altLang="en-US" sz="2400" dirty="0">
                    <a:latin typeface="Times New Roman" pitchFamily="18" charset="0"/>
                    <a:ea typeface="黑体" pitchFamily="49" charset="-122"/>
                    <a:cs typeface="Times New Roman" pitchFamily="18" charset="0"/>
                  </a:rPr>
                  <a:t>贸易选择</a:t>
                </a:r>
              </a:p>
              <a:p>
                <a:pPr marL="183990" indent="-183990" defTabSz="389626">
                  <a:buClr>
                    <a:srgbClr val="F52B97"/>
                  </a:buClr>
                  <a:buSzPct val="70000"/>
                  <a:buFont typeface="Monotype Sorts"/>
                  <a:buChar char="n"/>
                </a:pPr>
                <a:r>
                  <a:rPr kumimoji="1" lang="zh-CN" altLang="en-US" sz="2400" dirty="0">
                    <a:latin typeface="Times New Roman" pitchFamily="18" charset="0"/>
                    <a:ea typeface="黑体" pitchFamily="49" charset="-122"/>
                    <a:cs typeface="Times New Roman" pitchFamily="18" charset="0"/>
                  </a:rPr>
                  <a:t>在哪儿做广告</a:t>
                </a:r>
              </a:p>
              <a:p>
                <a:pPr marL="183990" indent="-183990" defTabSz="389626">
                  <a:buClr>
                    <a:srgbClr val="F52B97"/>
                  </a:buClr>
                  <a:buSzPct val="70000"/>
                  <a:buFont typeface="Monotype Sorts"/>
                  <a:buChar char="n"/>
                </a:pPr>
                <a:r>
                  <a:rPr kumimoji="1" lang="zh-CN" altLang="en-US" sz="2400" dirty="0">
                    <a:latin typeface="Times New Roman" pitchFamily="18" charset="0"/>
                    <a:ea typeface="黑体" pitchFamily="49" charset="-122"/>
                    <a:cs typeface="Times New Roman" pitchFamily="18" charset="0"/>
                  </a:rPr>
                  <a:t>销售的地理位置</a:t>
                </a:r>
                <a:endParaRPr kumimoji="1" lang="zh-CN" altLang="en-US" sz="3600" dirty="0">
                  <a:latin typeface="Times New Roman" pitchFamily="18" charset="0"/>
                  <a:ea typeface="黑体" pitchFamily="49" charset="-122"/>
                  <a:cs typeface="Times New Roman" pitchFamily="18" charset="0"/>
                </a:endParaRPr>
              </a:p>
            </p:txBody>
          </p:sp>
          <p:sp>
            <p:nvSpPr>
              <p:cNvPr id="19" name="Text Box 177">
                <a:extLst>
                  <a:ext uri="{FF2B5EF4-FFF2-40B4-BE49-F238E27FC236}">
                    <a16:creationId xmlns:a16="http://schemas.microsoft.com/office/drawing/2014/main" id="{ED5792C3-7D8C-4709-8CBF-A15F0418FAA0}"/>
                  </a:ext>
                </a:extLst>
              </p:cNvPr>
              <p:cNvSpPr txBox="1">
                <a:spLocks noChangeArrowheads="1"/>
              </p:cNvSpPr>
              <p:nvPr/>
            </p:nvSpPr>
            <p:spPr bwMode="auto">
              <a:xfrm>
                <a:off x="752" y="2477"/>
                <a:ext cx="853" cy="1171"/>
              </a:xfrm>
              <a:prstGeom prst="rect">
                <a:avLst/>
              </a:prstGeom>
              <a:noFill/>
              <a:ln w="9525">
                <a:noFill/>
                <a:miter lim="800000"/>
                <a:headEnd/>
                <a:tailEnd/>
              </a:ln>
            </p:spPr>
            <p:txBody>
              <a:bodyPr lIns="0" tIns="0" rIns="0" bIns="0"/>
              <a:lstStyle/>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金融</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经济</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政府</a:t>
                </a:r>
              </a:p>
              <a:p>
                <a:pPr marL="183990" indent="-183990" defTabSz="389626">
                  <a:buClr>
                    <a:srgbClr val="F52B97"/>
                  </a:buClr>
                  <a:buSzPct val="70000"/>
                  <a:buFont typeface="Monotype Sorts"/>
                  <a:buChar char="n"/>
                </a:pPr>
                <a:r>
                  <a:rPr kumimoji="1" lang="en-US" altLang="zh-CN" dirty="0">
                    <a:latin typeface="Times New Roman" pitchFamily="18" charset="0"/>
                    <a:ea typeface="黑体" pitchFamily="49" charset="-122"/>
                    <a:cs typeface="Times New Roman" pitchFamily="18" charset="0"/>
                  </a:rPr>
                  <a:t>POS.</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人口统计</a:t>
                </a:r>
              </a:p>
              <a:p>
                <a:pPr marL="183990" indent="-183990" defTabSz="389626">
                  <a:buClr>
                    <a:srgbClr val="F52B97"/>
                  </a:buClr>
                  <a:buSzPct val="70000"/>
                  <a:buFont typeface="Monotype Sorts"/>
                  <a:buChar char="n"/>
                </a:pPr>
                <a:r>
                  <a:rPr kumimoji="1" lang="zh-CN" altLang="en-US" dirty="0">
                    <a:latin typeface="Times New Roman" pitchFamily="18" charset="0"/>
                    <a:ea typeface="黑体" pitchFamily="49" charset="-122"/>
                    <a:cs typeface="Times New Roman" pitchFamily="18" charset="0"/>
                  </a:rPr>
                  <a:t>生命周期</a:t>
                </a:r>
                <a:endParaRPr kumimoji="1" lang="zh-CN" altLang="en-US" sz="2800" dirty="0">
                  <a:latin typeface="Times New Roman" pitchFamily="18" charset="0"/>
                  <a:ea typeface="黑体" pitchFamily="49" charset="-122"/>
                  <a:cs typeface="Times New Roman" pitchFamily="18" charset="0"/>
                </a:endParaRPr>
              </a:p>
            </p:txBody>
          </p:sp>
        </p:grpSp>
      </p:grpSp>
    </p:spTree>
    <p:extLst>
      <p:ext uri="{BB962C8B-B14F-4D97-AF65-F5344CB8AC3E}">
        <p14:creationId xmlns:p14="http://schemas.microsoft.com/office/powerpoint/2010/main" val="22724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13.1  </a:t>
            </a:r>
            <a:r>
              <a:rPr lang="zh-CN" altLang="en-US" dirty="0"/>
              <a:t>初识数据挖掘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什么是数据挖掘</a:t>
            </a:r>
          </a:p>
        </p:txBody>
      </p:sp>
      <p:sp>
        <p:nvSpPr>
          <p:cNvPr id="2" name="文本框 1">
            <a:extLst>
              <a:ext uri="{FF2B5EF4-FFF2-40B4-BE49-F238E27FC236}">
                <a16:creationId xmlns:a16="http://schemas.microsoft.com/office/drawing/2014/main" id="{8BDDD5E0-E48B-423B-8A9E-8B66D900118C}"/>
              </a:ext>
            </a:extLst>
          </p:cNvPr>
          <p:cNvSpPr txBox="1"/>
          <p:nvPr/>
        </p:nvSpPr>
        <p:spPr>
          <a:xfrm>
            <a:off x="571500" y="895023"/>
            <a:ext cx="11111164" cy="508145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rgbClr val="C00000"/>
                </a:solidFill>
                <a:latin typeface="Calibri" panose="020F0502020204030204" pitchFamily="34" charset="0"/>
                <a:ea typeface="黑体" panose="02010609060101010101" pitchFamily="49" charset="-122"/>
              </a:rPr>
              <a:t>数据挖掘</a:t>
            </a:r>
            <a:r>
              <a:rPr lang="zh-CN" altLang="en-US" sz="2800" dirty="0">
                <a:solidFill>
                  <a:schemeClr val="tx2"/>
                </a:solidFill>
                <a:latin typeface="Calibri" panose="020F0502020204030204" pitchFamily="34" charset="0"/>
                <a:ea typeface="黑体" panose="02010609060101010101" pitchFamily="49" charset="-122"/>
              </a:rPr>
              <a:t> （从数据中发现知识）</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从大量的数据中挖掘哪些令人感兴趣的、有用的、隐含的、先前未知的和可能有用的模式或知识 </a:t>
            </a:r>
          </a:p>
          <a:p>
            <a:pPr marL="342900"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数据挖掘的替换词</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数据库中的知识挖掘（</a:t>
            </a:r>
            <a:r>
              <a:rPr lang="en-US" altLang="zh-CN" sz="2800" dirty="0">
                <a:solidFill>
                  <a:schemeClr val="tx2"/>
                </a:solidFill>
                <a:latin typeface="Calibri" panose="020F0502020204030204" pitchFamily="34" charset="0"/>
                <a:ea typeface="黑体" panose="02010609060101010101" pitchFamily="49" charset="-122"/>
              </a:rPr>
              <a:t>KDD</a:t>
            </a:r>
            <a:r>
              <a:rPr lang="zh-CN" altLang="en-US" sz="2800" dirty="0">
                <a:solidFill>
                  <a:schemeClr val="tx2"/>
                </a:solidFill>
                <a:latin typeface="Calibri" panose="020F0502020204030204" pitchFamily="34" charset="0"/>
                <a:ea typeface="黑体" panose="02010609060101010101" pitchFamily="49" charset="-122"/>
              </a:rPr>
              <a:t>）</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知识提炼</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a:t>
            </a:r>
            <a:r>
              <a:rPr lang="en-US" altLang="zh-CN" sz="2800" dirty="0">
                <a:solidFill>
                  <a:schemeClr val="tx2"/>
                </a:solidFill>
                <a:latin typeface="Calibri" panose="020F0502020204030204" pitchFamily="34" charset="0"/>
                <a:ea typeface="黑体" panose="02010609060101010101" pitchFamily="49" charset="-122"/>
              </a:rPr>
              <a:t>/</a:t>
            </a:r>
            <a:r>
              <a:rPr lang="zh-CN" altLang="en-US" sz="2800" dirty="0">
                <a:solidFill>
                  <a:schemeClr val="tx2"/>
                </a:solidFill>
                <a:latin typeface="Calibri" panose="020F0502020204030204" pitchFamily="34" charset="0"/>
                <a:ea typeface="黑体" panose="02010609060101010101" pitchFamily="49" charset="-122"/>
              </a:rPr>
              <a:t>模式分析</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数据考古</a:t>
            </a:r>
          </a:p>
          <a:p>
            <a:pPr marL="800100" lvl="1"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数据捕捞、信息收获等等</a:t>
            </a:r>
          </a:p>
        </p:txBody>
      </p:sp>
      <p:pic>
        <p:nvPicPr>
          <p:cNvPr id="4098" name="Picture 2" descr="Data Mining Icon of Colored Outline style - Available in SVG, PNG, EPS, AI  &amp; Icon fonts">
            <a:extLst>
              <a:ext uri="{FF2B5EF4-FFF2-40B4-BE49-F238E27FC236}">
                <a16:creationId xmlns:a16="http://schemas.microsoft.com/office/drawing/2014/main" id="{74B2A1F7-331C-4CD6-99D6-5B9184A5A0C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02687" y="299664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676790"/>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6382</TotalTime>
  <Words>4761</Words>
  <Application>Microsoft Office PowerPoint</Application>
  <PresentationFormat>宽屏</PresentationFormat>
  <Paragraphs>910</Paragraphs>
  <Slides>68</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68</vt:i4>
      </vt:variant>
    </vt:vector>
  </HeadingPairs>
  <TitlesOfParts>
    <vt:vector size="84" baseType="lpstr">
      <vt:lpstr>Microsoft YaHei Light</vt:lpstr>
      <vt:lpstr>Microsoft YaHei UI</vt:lpstr>
      <vt:lpstr>Monotype Sorts</vt:lpstr>
      <vt:lpstr>黑体</vt:lpstr>
      <vt:lpstr>微软雅黑</vt:lpstr>
      <vt:lpstr>Arial</vt:lpstr>
      <vt:lpstr>Calibri</vt:lpstr>
      <vt:lpstr>Calibri Light</vt:lpstr>
      <vt:lpstr>Cambria Math</vt:lpstr>
      <vt:lpstr>Corbel</vt:lpstr>
      <vt:lpstr>Times New Roman</vt:lpstr>
      <vt:lpstr>Office 主题</vt:lpstr>
      <vt:lpstr>Clip</vt:lpstr>
      <vt:lpstr>剪辑</vt:lpstr>
      <vt:lpstr>工作表</vt:lpstr>
      <vt:lpstr>Worksheet</vt:lpstr>
      <vt:lpstr>数据科学与工程导论</vt:lpstr>
      <vt:lpstr>PowerPoint 演示文稿</vt:lpstr>
      <vt:lpstr>PowerPoint 演示文稿</vt:lpstr>
      <vt:lpstr>PowerPoint 演示文稿</vt:lpstr>
      <vt:lpstr>第 13 章 数据挖掘基础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13 章 数据挖掘基础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13 章 数据挖掘基础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13 章 数据挖掘基础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13 章 数据挖掘基础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- 13 数据挖掘基础</dc:title>
  <dc:creator>苏斌</dc:creator>
  <cp:lastModifiedBy>Wang Will</cp:lastModifiedBy>
  <cp:revision>420</cp:revision>
  <dcterms:created xsi:type="dcterms:W3CDTF">2020-08-07T14:40:06Z</dcterms:created>
  <dcterms:modified xsi:type="dcterms:W3CDTF">2020-12-22T07:20:05Z</dcterms:modified>
</cp:coreProperties>
</file>